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25"/>
  </p:notesMasterIdLst>
  <p:handoutMasterIdLst>
    <p:handoutMasterId r:id="rId26"/>
  </p:handoutMasterIdLst>
  <p:sldIdLst>
    <p:sldId id="256" r:id="rId2"/>
    <p:sldId id="307" r:id="rId3"/>
    <p:sldId id="333" r:id="rId4"/>
    <p:sldId id="350" r:id="rId5"/>
    <p:sldId id="349" r:id="rId6"/>
    <p:sldId id="330" r:id="rId7"/>
    <p:sldId id="351" r:id="rId8"/>
    <p:sldId id="259" r:id="rId9"/>
    <p:sldId id="272" r:id="rId10"/>
    <p:sldId id="309" r:id="rId11"/>
    <p:sldId id="334" r:id="rId12"/>
    <p:sldId id="347" r:id="rId13"/>
    <p:sldId id="336" r:id="rId14"/>
    <p:sldId id="340" r:id="rId15"/>
    <p:sldId id="337" r:id="rId16"/>
    <p:sldId id="354" r:id="rId17"/>
    <p:sldId id="353" r:id="rId18"/>
    <p:sldId id="338" r:id="rId19"/>
    <p:sldId id="339" r:id="rId20"/>
    <p:sldId id="361" r:id="rId21"/>
    <p:sldId id="363" r:id="rId22"/>
    <p:sldId id="364" r:id="rId23"/>
    <p:sldId id="36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ejo" initials="H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92"/>
    <a:srgbClr val="FF40FF"/>
    <a:srgbClr val="FF6FCF"/>
    <a:srgbClr val="7030A0"/>
    <a:srgbClr val="00B050"/>
    <a:srgbClr val="5FC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44" autoAdjust="0"/>
    <p:restoredTop sz="84137" autoAdjust="0"/>
  </p:normalViewPr>
  <p:slideViewPr>
    <p:cSldViewPr snapToGrid="0" snapToObjects="1">
      <p:cViewPr>
        <p:scale>
          <a:sx n="77" d="100"/>
          <a:sy n="77" d="100"/>
        </p:scale>
        <p:origin x="360" y="6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9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71" Type="http://schemas.microsoft.com/office/2015/10/relationships/revisionInfo" Target="revisionInfo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9F248-3F4E-4744-9D0F-CE90A6E32131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A8CF1-16DF-C448-AB9A-981564729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46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020BB-F510-6248-AD75-AF7DDC8ADC75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D3510-9ED7-044E-A36B-3491663F1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6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D3510-9ED7-044E-A36B-3491663F12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73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D3510-9ED7-044E-A36B-3491663F12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8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D3510-9ED7-044E-A36B-3491663F12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8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D3510-9ED7-044E-A36B-3491663F12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75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Date for building was found on 2013 article (http://</a:t>
            </a:r>
            <a:r>
              <a:rPr lang="en-US" dirty="0" err="1" smtClean="0"/>
              <a:t>newsok.com</a:t>
            </a:r>
            <a:r>
              <a:rPr lang="en-US" dirty="0" smtClean="0"/>
              <a:t>/article/3870353) : “the 46-year-old Kerr Drummond”</a:t>
            </a:r>
          </a:p>
          <a:p>
            <a:r>
              <a:rPr lang="en-US" dirty="0" smtClean="0"/>
              <a:t>Distance was found using Google Earth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D3510-9ED7-044E-A36B-3491663F12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60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 methods to remove ionospheric and neutral atmospheric effects, satellite and receiver clock errors,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D3510-9ED7-044E-A36B-3491663F12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A256-2C48-FF4D-9C3B-E275F81864F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31B0-A8DE-064D-AF2E-5173DF6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35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A256-2C48-FF4D-9C3B-E275F81864F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31B0-A8DE-064D-AF2E-5173DF6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80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A256-2C48-FF4D-9C3B-E275F81864F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31B0-A8DE-064D-AF2E-5173DF6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58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A256-2C48-FF4D-9C3B-E275F81864F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31B0-A8DE-064D-AF2E-5173DF6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6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A256-2C48-FF4D-9C3B-E275F81864F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31B0-A8DE-064D-AF2E-5173DF6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0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A256-2C48-FF4D-9C3B-E275F81864F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31B0-A8DE-064D-AF2E-5173DF6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7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A256-2C48-FF4D-9C3B-E275F81864F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31B0-A8DE-064D-AF2E-5173DF6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3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A256-2C48-FF4D-9C3B-E275F81864F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31B0-A8DE-064D-AF2E-5173DF6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50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A256-2C48-FF4D-9C3B-E275F81864F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31B0-A8DE-064D-AF2E-5173DF6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5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A256-2C48-FF4D-9C3B-E275F81864F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31B0-A8DE-064D-AF2E-5173DF6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A256-2C48-FF4D-9C3B-E275F81864F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31B0-A8DE-064D-AF2E-5173DF6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9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4A256-2C48-FF4D-9C3B-E275F81864FF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131B0-A8DE-064D-AF2E-5173DF6B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2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jhaase@ucsd.edu" TargetMode="Externa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applewebdata://70A74985-49FC-4514-914E-A9BF12427BF3/#_ENREF_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docs.csiamerica.com/manuals/sap2000/CSiRefer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Combined GPS and seismic monitoring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a 12-story structure in 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region </a:t>
            </a:r>
            <a:r>
              <a:rPr lang="en-US" dirty="0"/>
              <a:t>of induced seismicity in Oklahoma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59166"/>
            <a:ext cx="85344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Jennifer </a:t>
            </a:r>
            <a:r>
              <a:rPr lang="en-US" dirty="0" smtClean="0">
                <a:solidFill>
                  <a:schemeClr val="tx1"/>
                </a:solidFill>
              </a:rPr>
              <a:t>S. </a:t>
            </a:r>
            <a:r>
              <a:rPr lang="en-US" dirty="0" err="1" smtClean="0">
                <a:solidFill>
                  <a:schemeClr val="tx1"/>
                </a:solidFill>
              </a:rPr>
              <a:t>Haase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Scripps Institution of Oceanography, UC San Diego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Mohamed </a:t>
            </a:r>
            <a:r>
              <a:rPr lang="en-US" dirty="0" err="1" smtClean="0">
                <a:solidFill>
                  <a:schemeClr val="tx1"/>
                </a:solidFill>
              </a:rPr>
              <a:t>Soliman</a:t>
            </a:r>
            <a:r>
              <a:rPr lang="en-US" dirty="0" smtClean="0">
                <a:solidFill>
                  <a:schemeClr val="tx1"/>
                </a:solidFill>
              </a:rPr>
              <a:t>, Oklahoma State </a:t>
            </a:r>
            <a:r>
              <a:rPr lang="en-US" dirty="0" smtClean="0">
                <a:solidFill>
                  <a:schemeClr val="tx1"/>
                </a:solidFill>
              </a:rPr>
              <a:t>University, 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Haejo</a:t>
            </a:r>
            <a:r>
              <a:rPr lang="en-US" dirty="0" smtClean="0">
                <a:solidFill>
                  <a:schemeClr val="tx1"/>
                </a:solidFill>
              </a:rPr>
              <a:t> Kim (SIO UCSD), </a:t>
            </a:r>
            <a:r>
              <a:rPr lang="en-US" dirty="0" err="1" smtClean="0">
                <a:solidFill>
                  <a:schemeClr val="tx1"/>
                </a:solidFill>
              </a:rPr>
              <a:t>Priyank</a:t>
            </a:r>
            <a:r>
              <a:rPr lang="en-US" dirty="0" smtClean="0">
                <a:solidFill>
                  <a:schemeClr val="tx1"/>
                </a:solidFill>
              </a:rPr>
              <a:t> Jaiswal (OSU), Jessie Saunders (SIO),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Frank L. Vernon (SIO), </a:t>
            </a:r>
            <a:r>
              <a:rPr lang="en-US" dirty="0" err="1" smtClean="0">
                <a:solidFill>
                  <a:schemeClr val="tx1"/>
                </a:solidFill>
              </a:rPr>
              <a:t>Weixing</a:t>
            </a:r>
            <a:r>
              <a:rPr lang="en-US" dirty="0" smtClean="0">
                <a:solidFill>
                  <a:schemeClr val="tx1"/>
                </a:solidFill>
              </a:rPr>
              <a:t> Zhang (GNSS Science Research Center, Wuhan University)</a:t>
            </a:r>
          </a:p>
          <a:p>
            <a:r>
              <a:rPr lang="en-US" dirty="0">
                <a:solidFill>
                  <a:schemeClr val="tx1"/>
                </a:solidFill>
                <a:hlinkClick r:id="rId2"/>
              </a:rPr>
              <a:t>jhaase@ucsd.edu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sio_logo_9-14-2010-02-clear-backgrou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93" y="-127247"/>
            <a:ext cx="5081097" cy="197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/>
          <a:stretch/>
        </p:blipFill>
        <p:spPr bwMode="auto">
          <a:xfrm>
            <a:off x="0" y="994091"/>
            <a:ext cx="8268558" cy="3462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effects on </a:t>
            </a:r>
            <a:r>
              <a:rPr lang="en-US" dirty="0" smtClean="0"/>
              <a:t>12 story structure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68558" y="1653954"/>
            <a:ext cx="3729202" cy="423556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Modal analysis:</a:t>
            </a:r>
          </a:p>
          <a:p>
            <a:r>
              <a:rPr lang="en-US" sz="1800" dirty="0" smtClean="0"/>
              <a:t>First </a:t>
            </a:r>
            <a:r>
              <a:rPr lang="en-US" sz="1800" dirty="0"/>
              <a:t>X-axis </a:t>
            </a:r>
            <a:r>
              <a:rPr lang="en-US" sz="1800" dirty="0" smtClean="0"/>
              <a:t>bending mode T = 2.2 s</a:t>
            </a:r>
          </a:p>
          <a:p>
            <a:r>
              <a:rPr lang="en-US" sz="1800" dirty="0" smtClean="0"/>
              <a:t>First torsional mode </a:t>
            </a:r>
            <a:r>
              <a:rPr lang="en-US" sz="1800" dirty="0"/>
              <a:t>T = </a:t>
            </a:r>
            <a:r>
              <a:rPr lang="en-US" sz="1800" dirty="0" smtClean="0"/>
              <a:t>2.1 s</a:t>
            </a:r>
          </a:p>
          <a:p>
            <a:r>
              <a:rPr lang="en-US" sz="1800" dirty="0" smtClean="0"/>
              <a:t>First Y-axis bending mode T = 1.8 s</a:t>
            </a:r>
          </a:p>
          <a:p>
            <a:r>
              <a:rPr lang="en-US" sz="1800" dirty="0" smtClean="0"/>
              <a:t>The </a:t>
            </a:r>
            <a:r>
              <a:rPr lang="en-US" sz="1800" dirty="0"/>
              <a:t>torsional behavior of the building is expected due to the asymmetry of the floor </a:t>
            </a:r>
            <a:r>
              <a:rPr lang="en-US" sz="1800" dirty="0" smtClean="0"/>
              <a:t>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131" y="4873308"/>
            <a:ext cx="11975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2015 NEHRP Recommended Seismic Provisions for New Buildings (</a:t>
            </a:r>
            <a:r>
              <a:rPr lang="en-US" dirty="0">
                <a:hlinkClick r:id="rId3" action="ppaction://hlinkfile" tooltip="FEMA, 2015 #242"/>
              </a:rPr>
              <a:t>FEMA 2015</a:t>
            </a:r>
            <a:r>
              <a:rPr lang="en-US" dirty="0"/>
              <a:t>) </a:t>
            </a:r>
            <a:r>
              <a:rPr lang="en-US" dirty="0" smtClean="0"/>
              <a:t>do </a:t>
            </a:r>
            <a:r>
              <a:rPr lang="en-US" dirty="0"/>
              <a:t>not include the recent USGS seismic hazard data shown in Figure </a:t>
            </a:r>
            <a:r>
              <a:rPr lang="en-US" dirty="0" smtClean="0"/>
              <a:t>6a.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preliminary investigation included building rotations, member internal forces, story drift, and base shear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earthquake analysis was conducted for several PGA values and the roof displacement </a:t>
            </a:r>
            <a:r>
              <a:rPr lang="en-US" dirty="0" smtClean="0"/>
              <a:t>was quantified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Figure </a:t>
            </a:r>
            <a:r>
              <a:rPr lang="en-US" dirty="0"/>
              <a:t>6b shows the maximum roof displacement in X and Y directions resulting from earthquake loads with different </a:t>
            </a:r>
            <a:r>
              <a:rPr lang="en-US" dirty="0" smtClean="0"/>
              <a:t>PGA.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54384" y="1166464"/>
            <a:ext cx="257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East</a:t>
            </a:r>
            <a:r>
              <a:rPr lang="en-US" dirty="0" smtClean="0"/>
              <a:t>                         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North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3217" y="4018485"/>
            <a:ext cx="23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0.12 to 0.15 g at OSU </a:t>
            </a:r>
            <a:r>
              <a:rPr lang="en-US" smtClean="0"/>
              <a:t>for Pawnee earthquake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on the side of a building&#10;&#10;Description generated with high confidence">
            <a:extLst>
              <a:ext uri="{FF2B5EF4-FFF2-40B4-BE49-F238E27FC236}">
                <a16:creationId xmlns="" xmlns:a16="http://schemas.microsoft.com/office/drawing/2014/main" id="{87881A5A-2DFE-416B-AF87-B07F6341B1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781816"/>
            <a:ext cx="3192834" cy="2394626"/>
          </a:xfrm>
          <a:prstGeom prst="rect">
            <a:avLst/>
          </a:prstGeom>
        </p:spPr>
      </p:pic>
      <p:pic>
        <p:nvPicPr>
          <p:cNvPr id="3" name="Picture 2" descr="A group of people traveling down a dirt road&#10;&#10;Description generated with high confidence">
            <a:extLst>
              <a:ext uri="{FF2B5EF4-FFF2-40B4-BE49-F238E27FC236}">
                <a16:creationId xmlns="" xmlns:a16="http://schemas.microsoft.com/office/drawing/2014/main" id="{6AE63F82-E4D0-4983-9240-49B31B28E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094918"/>
            <a:ext cx="3192836" cy="2394627"/>
          </a:xfrm>
          <a:prstGeom prst="rect">
            <a:avLst/>
          </a:prstGeom>
        </p:spPr>
      </p:pic>
      <p:pic>
        <p:nvPicPr>
          <p:cNvPr id="4" name="Picture 3" descr="A picture containing indoor, cabinet, shelf, refrigerator&#10;&#10;Description generated with very high confidence">
            <a:extLst>
              <a:ext uri="{FF2B5EF4-FFF2-40B4-BE49-F238E27FC236}">
                <a16:creationId xmlns="" xmlns:a16="http://schemas.microsoft.com/office/drawing/2014/main" id="{6624EDC8-BD06-4A11-9A94-D0F6B370CD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614" y="1094917"/>
            <a:ext cx="3192836" cy="2394627"/>
          </a:xfrm>
          <a:prstGeom prst="rect">
            <a:avLst/>
          </a:prstGeom>
        </p:spPr>
      </p:pic>
      <p:pic>
        <p:nvPicPr>
          <p:cNvPr id="5" name="Picture 4" descr="A picture containing indoor, appliance, cabinet, wall&#10;&#10;Description generated with high confidence">
            <a:extLst>
              <a:ext uri="{FF2B5EF4-FFF2-40B4-BE49-F238E27FC236}">
                <a16:creationId xmlns="" xmlns:a16="http://schemas.microsoft.com/office/drawing/2014/main" id="{C2C1D3B5-E7C3-4733-81BF-0E54D93C64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616" y="3781816"/>
            <a:ext cx="3192834" cy="2394626"/>
          </a:xfrm>
          <a:prstGeom prst="rect">
            <a:avLst/>
          </a:prstGeom>
        </p:spPr>
      </p:pic>
      <p:pic>
        <p:nvPicPr>
          <p:cNvPr id="6" name="Content Placeholder 4" descr="A picture containing ground, indoor, wall, floor&#10;&#10;Description generated with very high confidence">
            <a:extLst>
              <a:ext uri="{FF2B5EF4-FFF2-40B4-BE49-F238E27FC236}">
                <a16:creationId xmlns="" xmlns:a16="http://schemas.microsoft.com/office/drawing/2014/main" id="{1430BC65-59DB-4373-9B7F-7DD4B4F5FF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07" y="3781816"/>
            <a:ext cx="3192835" cy="2394626"/>
          </a:xfrm>
          <a:prstGeom prst="rect">
            <a:avLst/>
          </a:prstGeom>
        </p:spPr>
      </p:pic>
      <p:pic>
        <p:nvPicPr>
          <p:cNvPr id="7" name="Picture 6" descr="A picture containing indoor, ground, wall, sitting&#10;&#10;Description generated with very high confidence">
            <a:extLst>
              <a:ext uri="{FF2B5EF4-FFF2-40B4-BE49-F238E27FC236}">
                <a16:creationId xmlns="" xmlns:a16="http://schemas.microsoft.com/office/drawing/2014/main" id="{77FABB2A-6166-4569-B215-C279A3A7D9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06" y="1094918"/>
            <a:ext cx="3192836" cy="2394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199" y="6211669"/>
            <a:ext cx="302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Trimble Zephyr </a:t>
            </a:r>
            <a:r>
              <a:rPr lang="en-US" smtClean="0"/>
              <a:t>dual frequency GPS-only antenna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68191" y="6211669"/>
            <a:ext cx="370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Kinemetrics</a:t>
            </a:r>
            <a:r>
              <a:rPr lang="en-US" dirty="0" smtClean="0"/>
              <a:t> ETNA2 </a:t>
            </a:r>
          </a:p>
          <a:p>
            <a:pPr algn="ctr"/>
            <a:r>
              <a:rPr lang="en-US" dirty="0" smtClean="0"/>
              <a:t>100 </a:t>
            </a:r>
            <a:r>
              <a:rPr lang="en-US" dirty="0" err="1" smtClean="0"/>
              <a:t>sps</a:t>
            </a:r>
            <a:r>
              <a:rPr lang="en-US" dirty="0" smtClean="0"/>
              <a:t> 24bit 3 comp </a:t>
            </a:r>
            <a:r>
              <a:rPr lang="en-US" dirty="0" err="1" smtClean="0"/>
              <a:t>accelerograph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53399" y="6211669"/>
            <a:ext cx="370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Trimble </a:t>
            </a:r>
            <a:r>
              <a:rPr lang="en-US" dirty="0" err="1" smtClean="0"/>
              <a:t>NetRS</a:t>
            </a:r>
            <a:r>
              <a:rPr lang="en-US" dirty="0" smtClean="0"/>
              <a:t> 5-Hz dual frequency GPS-only receiver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50584" y="690358"/>
            <a:ext cx="370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 day battery on-site backup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64865" y="668435"/>
            <a:ext cx="319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KERG rooftop GPS 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93944" y="663593"/>
            <a:ext cx="285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KERR </a:t>
            </a:r>
            <a:r>
              <a:rPr lang="en-US" smtClean="0"/>
              <a:t>rooftop accelerometer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30142" y="3437631"/>
            <a:ext cx="4356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KERF </a:t>
            </a:r>
            <a:r>
              <a:rPr lang="en-US" dirty="0" err="1" smtClean="0"/>
              <a:t>groundfloor</a:t>
            </a:r>
            <a:r>
              <a:rPr lang="en-US" dirty="0" smtClean="0"/>
              <a:t> accelerometer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408614" y="3463588"/>
            <a:ext cx="3192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Ethernet </a:t>
            </a:r>
            <a:r>
              <a:rPr lang="en-US" smtClean="0"/>
              <a:t>remote connectivity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86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4643142" y="1152052"/>
            <a:ext cx="1540123" cy="2222115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 smtClean="0"/>
              <a:t>ANF: </a:t>
            </a:r>
            <a:r>
              <a:rPr lang="en-US" sz="1200" dirty="0" err="1"/>
              <a:t>rtacq.ucsd.edu</a:t>
            </a:r>
            <a:endParaRPr lang="en-US" sz="1200" dirty="0"/>
          </a:p>
          <a:p>
            <a:r>
              <a:rPr lang="en-US" sz="1200" dirty="0"/>
              <a:t>Port 6510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Archiver </a:t>
            </a:r>
            <a:r>
              <a:rPr lang="en-US" sz="1200" dirty="0" smtClean="0"/>
              <a:t>program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 smtClean="0"/>
              <a:t>Real-time data written to  </a:t>
            </a:r>
            <a:r>
              <a:rPr lang="en-US" sz="1200" dirty="0"/>
              <a:t>database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45B84C27-4C8B-4E28-8153-52E28CF960B8}"/>
              </a:ext>
            </a:extLst>
          </p:cNvPr>
          <p:cNvSpPr/>
          <p:nvPr/>
        </p:nvSpPr>
        <p:spPr>
          <a:xfrm>
            <a:off x="5265594" y="1938239"/>
            <a:ext cx="295648" cy="292608"/>
          </a:xfrm>
          <a:prstGeom prst="ellipse">
            <a:avLst/>
          </a:prstGeom>
          <a:solidFill>
            <a:srgbClr val="FF6FCF"/>
          </a:solidFill>
          <a:ln>
            <a:solidFill>
              <a:srgbClr val="FF6FC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002016" y="2219020"/>
            <a:ext cx="3594100" cy="3632200"/>
            <a:chOff x="2768600" y="1612900"/>
            <a:chExt cx="3594100" cy="3632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8600" y="1612900"/>
              <a:ext cx="3594100" cy="3632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6984" y="2994005"/>
              <a:ext cx="754072" cy="110893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087" y="1525545"/>
            <a:ext cx="965200" cy="66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24800" y="3060493"/>
            <a:ext cx="1455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UNAVCO Facility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09899" y="3548149"/>
            <a:ext cx="1755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SIO USARRAY </a:t>
            </a:r>
          </a:p>
          <a:p>
            <a:pPr algn="r"/>
            <a:r>
              <a:rPr lang="en-US" sz="1000" dirty="0"/>
              <a:t>Network </a:t>
            </a:r>
          </a:p>
          <a:p>
            <a:pPr algn="r"/>
            <a:r>
              <a:rPr lang="en-US" sz="1000" dirty="0"/>
              <a:t>Facility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90149" y="4822661"/>
            <a:ext cx="22159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SIO broadband networks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129" b="27244"/>
          <a:stretch/>
        </p:blipFill>
        <p:spPr>
          <a:xfrm>
            <a:off x="10151033" y="1802488"/>
            <a:ext cx="1451699" cy="7669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46844" y="2311732"/>
            <a:ext cx="1455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IRIS Facility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34926" y="1492423"/>
            <a:ext cx="5044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OSU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54773" y="2853962"/>
            <a:ext cx="859913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/>
              <a:t>SIO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09497" y="4330308"/>
            <a:ext cx="6967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MARMOT</a:t>
            </a:r>
          </a:p>
        </p:txBody>
      </p:sp>
      <p:sp>
        <p:nvSpPr>
          <p:cNvPr id="16" name="Oval 15"/>
          <p:cNvSpPr/>
          <p:nvPr/>
        </p:nvSpPr>
        <p:spPr>
          <a:xfrm>
            <a:off x="7455751" y="4467001"/>
            <a:ext cx="456414" cy="204819"/>
          </a:xfrm>
          <a:prstGeom prst="ellipse">
            <a:avLst/>
          </a:prstGeom>
          <a:solidFill>
            <a:srgbClr val="ED7D31"/>
          </a:solidFill>
          <a:ln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403039" y="4376613"/>
            <a:ext cx="1614008" cy="11774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92747" y="4384395"/>
            <a:ext cx="7772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Structural</a:t>
            </a:r>
          </a:p>
          <a:p>
            <a:pPr algn="r"/>
            <a:r>
              <a:rPr lang="en-US" sz="1000" dirty="0"/>
              <a:t>Monitoring</a:t>
            </a:r>
          </a:p>
          <a:p>
            <a:pPr algn="r"/>
            <a:r>
              <a:rPr lang="en-US" sz="1000" dirty="0"/>
              <a:t>Site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51450" y="2214269"/>
            <a:ext cx="797383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" dirty="0"/>
              <a:t>any RT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17160" t="66807" r="8282" b="1225"/>
          <a:stretch/>
        </p:blipFill>
        <p:spPr>
          <a:xfrm>
            <a:off x="8084375" y="4854459"/>
            <a:ext cx="774164" cy="43439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841130" y="4812034"/>
            <a:ext cx="539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Q330</a:t>
            </a:r>
          </a:p>
        </p:txBody>
      </p:sp>
      <p:sp>
        <p:nvSpPr>
          <p:cNvPr id="22" name="Oval 21"/>
          <p:cNvSpPr/>
          <p:nvPr/>
        </p:nvSpPr>
        <p:spPr>
          <a:xfrm>
            <a:off x="7455751" y="5014905"/>
            <a:ext cx="456414" cy="204819"/>
          </a:xfrm>
          <a:prstGeom prst="ellipse">
            <a:avLst/>
          </a:prstGeom>
          <a:solidFill>
            <a:srgbClr val="ED7D31"/>
          </a:solidFill>
          <a:ln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75944" y="4981830"/>
            <a:ext cx="7239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Gyro</a:t>
            </a:r>
          </a:p>
        </p:txBody>
      </p:sp>
      <p:sp>
        <p:nvSpPr>
          <p:cNvPr id="24" name="Oval 23"/>
          <p:cNvSpPr/>
          <p:nvPr/>
        </p:nvSpPr>
        <p:spPr>
          <a:xfrm>
            <a:off x="7455751" y="4740953"/>
            <a:ext cx="456414" cy="204819"/>
          </a:xfrm>
          <a:prstGeom prst="ellipse">
            <a:avLst/>
          </a:prstGeom>
          <a:solidFill>
            <a:srgbClr val="ED7D31"/>
          </a:solidFill>
          <a:ln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Elbow Connector 24"/>
          <p:cNvCxnSpPr>
            <a:cxnSpLocks/>
            <a:stCxn id="24" idx="6"/>
            <a:endCxn id="27" idx="4"/>
          </p:cNvCxnSpPr>
          <p:nvPr/>
        </p:nvCxnSpPr>
        <p:spPr>
          <a:xfrm flipV="1">
            <a:off x="7912166" y="4739200"/>
            <a:ext cx="946373" cy="104163"/>
          </a:xfrm>
          <a:prstGeom prst="bentConnector2">
            <a:avLst/>
          </a:prstGeom>
          <a:ln w="9525" cmpd="sng">
            <a:solidFill>
              <a:srgbClr val="000000"/>
            </a:solidFill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8567227" y="4562796"/>
            <a:ext cx="171983" cy="176149"/>
          </a:xfrm>
          <a:prstGeom prst="ellipse">
            <a:avLst/>
          </a:prstGeom>
          <a:noFill/>
          <a:ln>
            <a:solidFill>
              <a:srgbClr val="FF6FC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772547" y="4563051"/>
            <a:ext cx="171983" cy="176149"/>
          </a:xfrm>
          <a:prstGeom prst="ellipse">
            <a:avLst/>
          </a:prstGeom>
          <a:noFill/>
          <a:ln>
            <a:solidFill>
              <a:srgbClr val="FF6FC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489173" y="4440541"/>
            <a:ext cx="631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GPS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49483" y="4718118"/>
            <a:ext cx="631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Etna2</a:t>
            </a:r>
          </a:p>
        </p:txBody>
      </p:sp>
      <p:cxnSp>
        <p:nvCxnSpPr>
          <p:cNvPr id="30" name="Elbow Connector 29"/>
          <p:cNvCxnSpPr>
            <a:cxnSpLocks/>
            <a:stCxn id="16" idx="6"/>
            <a:endCxn id="26" idx="2"/>
          </p:cNvCxnSpPr>
          <p:nvPr/>
        </p:nvCxnSpPr>
        <p:spPr>
          <a:xfrm>
            <a:off x="7912166" y="4569410"/>
            <a:ext cx="655061" cy="81460"/>
          </a:xfrm>
          <a:prstGeom prst="bentConnector3">
            <a:avLst>
              <a:gd name="adj1" fmla="val 50000"/>
            </a:avLst>
          </a:prstGeom>
          <a:ln w="9525" cmpd="sng">
            <a:solidFill>
              <a:srgbClr val="000000"/>
            </a:solidFill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8309497" y="4973181"/>
            <a:ext cx="171983" cy="176149"/>
          </a:xfrm>
          <a:prstGeom prst="ellipse">
            <a:avLst/>
          </a:prstGeom>
          <a:noFill/>
          <a:ln>
            <a:solidFill>
              <a:srgbClr val="FF6FC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Elbow Connector 31"/>
          <p:cNvCxnSpPr>
            <a:cxnSpLocks/>
            <a:stCxn id="22" idx="6"/>
            <a:endCxn id="31" idx="2"/>
          </p:cNvCxnSpPr>
          <p:nvPr/>
        </p:nvCxnSpPr>
        <p:spPr>
          <a:xfrm flipV="1">
            <a:off x="7912166" y="5061256"/>
            <a:ext cx="397331" cy="56059"/>
          </a:xfrm>
          <a:prstGeom prst="bentConnector3">
            <a:avLst>
              <a:gd name="adj1" fmla="val 50000"/>
            </a:avLst>
          </a:prstGeom>
          <a:ln w="9525" cmpd="sng">
            <a:solidFill>
              <a:srgbClr val="000000"/>
            </a:solidFill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7455751" y="5288858"/>
            <a:ext cx="456414" cy="204819"/>
          </a:xfrm>
          <a:prstGeom prst="ellipse">
            <a:avLst/>
          </a:prstGeom>
          <a:solidFill>
            <a:srgbClr val="ED7D31"/>
          </a:solidFill>
          <a:ln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429500" y="5252184"/>
            <a:ext cx="7239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Bband</a:t>
            </a:r>
            <a:endParaRPr lang="en-US" sz="1000" dirty="0"/>
          </a:p>
        </p:txBody>
      </p:sp>
      <p:cxnSp>
        <p:nvCxnSpPr>
          <p:cNvPr id="35" name="Elbow Connector 34"/>
          <p:cNvCxnSpPr>
            <a:cxnSpLocks/>
            <a:stCxn id="33" idx="6"/>
            <a:endCxn id="36" idx="4"/>
          </p:cNvCxnSpPr>
          <p:nvPr/>
        </p:nvCxnSpPr>
        <p:spPr>
          <a:xfrm flipV="1">
            <a:off x="7912165" y="5149585"/>
            <a:ext cx="682028" cy="241683"/>
          </a:xfrm>
          <a:prstGeom prst="bentConnector2">
            <a:avLst/>
          </a:prstGeom>
          <a:ln w="9525" cmpd="sng">
            <a:solidFill>
              <a:srgbClr val="000000"/>
            </a:solidFill>
            <a:headEnd type="none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8508202" y="4973436"/>
            <a:ext cx="171983" cy="176149"/>
          </a:xfrm>
          <a:prstGeom prst="ellipse">
            <a:avLst/>
          </a:prstGeom>
          <a:noFill/>
          <a:ln>
            <a:solidFill>
              <a:srgbClr val="FF6FC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603310" y="3881289"/>
            <a:ext cx="777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Field Site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63620" y="3457170"/>
            <a:ext cx="777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Field Site</a:t>
            </a:r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417949" y="18696"/>
            <a:ext cx="115824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OKSSEN: Oklahoma </a:t>
            </a:r>
            <a:r>
              <a:rPr lang="en-US" dirty="0"/>
              <a:t>Structural and Site Effects Network</a:t>
            </a:r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BAB57B8B-57CE-4161-89DA-8BA0CFD7C777}"/>
              </a:ext>
            </a:extLst>
          </p:cNvPr>
          <p:cNvSpPr/>
          <p:nvPr/>
        </p:nvSpPr>
        <p:spPr>
          <a:xfrm>
            <a:off x="416636" y="1174315"/>
            <a:ext cx="3470905" cy="693177"/>
          </a:xfrm>
          <a:prstGeom prst="ellipse">
            <a:avLst/>
          </a:prstGeom>
          <a:solidFill>
            <a:srgbClr val="ED7D31"/>
          </a:solidFill>
          <a:ln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KERR Etna2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soliman121-1.kdmezz.okstate.edu Port 6510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45B84C27-4C8B-4E28-8153-52E28CF960B8}"/>
              </a:ext>
            </a:extLst>
          </p:cNvPr>
          <p:cNvSpPr>
            <a:spLocks noChangeAspect="1"/>
          </p:cNvSpPr>
          <p:nvPr/>
        </p:nvSpPr>
        <p:spPr>
          <a:xfrm>
            <a:off x="3396182" y="1407651"/>
            <a:ext cx="292016" cy="292608"/>
          </a:xfrm>
          <a:prstGeom prst="ellipse">
            <a:avLst/>
          </a:prstGeom>
          <a:solidFill>
            <a:srgbClr val="FF6FCF"/>
          </a:solidFill>
          <a:ln>
            <a:solidFill>
              <a:srgbClr val="FF6FC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Curved Connector 51"/>
          <p:cNvCxnSpPr>
            <a:stCxn id="42" idx="0"/>
            <a:endCxn id="44" idx="1"/>
          </p:cNvCxnSpPr>
          <p:nvPr/>
        </p:nvCxnSpPr>
        <p:spPr>
          <a:xfrm rot="16200000" flipH="1">
            <a:off x="4138820" y="811020"/>
            <a:ext cx="573439" cy="1766701"/>
          </a:xfrm>
          <a:prstGeom prst="curvedConnector3">
            <a:avLst>
              <a:gd name="adj1" fmla="val -3986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>
            <a:stCxn id="44" idx="3"/>
            <a:endCxn id="42" idx="5"/>
          </p:cNvCxnSpPr>
          <p:nvPr/>
        </p:nvCxnSpPr>
        <p:spPr>
          <a:xfrm rot="5400000" flipH="1">
            <a:off x="4211868" y="1090973"/>
            <a:ext cx="530588" cy="1663458"/>
          </a:xfrm>
          <a:prstGeom prst="curvedConnector3">
            <a:avLst>
              <a:gd name="adj1" fmla="val -5116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stCxn id="49" idx="3"/>
            <a:endCxn id="60" idx="2"/>
          </p:cNvCxnSpPr>
          <p:nvPr/>
        </p:nvCxnSpPr>
        <p:spPr>
          <a:xfrm rot="5400000">
            <a:off x="4159982" y="1669240"/>
            <a:ext cx="578923" cy="3000996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an 48"/>
          <p:cNvSpPr/>
          <p:nvPr/>
        </p:nvSpPr>
        <p:spPr>
          <a:xfrm>
            <a:off x="5839883" y="2490572"/>
            <a:ext cx="220116" cy="389705"/>
          </a:xfrm>
          <a:prstGeom prst="can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0" name="Parallelogram 59"/>
          <p:cNvSpPr/>
          <p:nvPr/>
        </p:nvSpPr>
        <p:spPr>
          <a:xfrm>
            <a:off x="1122313" y="2863380"/>
            <a:ext cx="1975587" cy="1191640"/>
          </a:xfrm>
          <a:prstGeom prst="parallelogram">
            <a:avLst/>
          </a:prstGeom>
          <a:solidFill>
            <a:srgbClr val="5FCAC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/>
              <a:t>Student/Analyst users at UCSD</a:t>
            </a:r>
            <a:endParaRPr lang="en-US" sz="1200" dirty="0"/>
          </a:p>
          <a:p>
            <a:r>
              <a:rPr lang="en-US" sz="1200" dirty="0" err="1" smtClean="0"/>
              <a:t>local.ucsd.edu</a:t>
            </a:r>
            <a:r>
              <a:rPr lang="en-US" sz="1200" dirty="0" smtClean="0"/>
              <a:t> </a:t>
            </a:r>
            <a:endParaRPr lang="en-US" sz="1200" dirty="0"/>
          </a:p>
          <a:p>
            <a:r>
              <a:rPr lang="en-US" sz="1200" dirty="0" smtClean="0"/>
              <a:t>Antelope tools: </a:t>
            </a:r>
            <a:r>
              <a:rPr lang="en-US" sz="1200" dirty="0" err="1" smtClean="0"/>
              <a:t>nrt</a:t>
            </a:r>
            <a:r>
              <a:rPr lang="en-US" sz="1200" dirty="0" smtClean="0"/>
              <a:t> monitoring, </a:t>
            </a:r>
            <a:r>
              <a:rPr lang="en-US" sz="1200" dirty="0" err="1" smtClean="0"/>
              <a:t>dbpick</a:t>
            </a:r>
            <a:endParaRPr lang="en-US" sz="1200" dirty="0"/>
          </a:p>
        </p:txBody>
      </p:sp>
      <p:sp>
        <p:nvSpPr>
          <p:cNvPr id="68" name="Oval 67"/>
          <p:cNvSpPr/>
          <p:nvPr/>
        </p:nvSpPr>
        <p:spPr>
          <a:xfrm>
            <a:off x="416636" y="4315775"/>
            <a:ext cx="3198490" cy="439018"/>
          </a:xfrm>
          <a:prstGeom prst="ellipse">
            <a:avLst/>
          </a:prstGeom>
          <a:solidFill>
            <a:srgbClr val="ED7D31"/>
          </a:solidFill>
          <a:ln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000000"/>
                </a:solidFill>
              </a:rPr>
              <a:t>Kerg</a:t>
            </a:r>
            <a:r>
              <a:rPr lang="en-US" sz="1200" dirty="0" smtClean="0">
                <a:solidFill>
                  <a:srgbClr val="000000"/>
                </a:solidFill>
              </a:rPr>
              <a:t> GPS</a:t>
            </a:r>
          </a:p>
          <a:p>
            <a:pPr algn="ctr"/>
            <a:r>
              <a:rPr lang="en-US" sz="1200" dirty="0" err="1" smtClean="0">
                <a:solidFill>
                  <a:srgbClr val="000000"/>
                </a:solidFill>
              </a:rPr>
              <a:t>gps-receiver.kdmezz.okstate.edu</a:t>
            </a:r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632799" y="4035120"/>
            <a:ext cx="1540123" cy="12289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100" dirty="0" err="1"/>
              <a:t>kaibab.ucsd.edu</a:t>
            </a:r>
            <a:endParaRPr lang="en-US" sz="1100" dirty="0"/>
          </a:p>
          <a:p>
            <a:pPr algn="r"/>
            <a:endParaRPr lang="en-US" sz="1100" dirty="0"/>
          </a:p>
          <a:p>
            <a:pPr algn="r"/>
            <a:r>
              <a:rPr lang="en-US" sz="1100" dirty="0" err="1"/>
              <a:t>Archiver</a:t>
            </a:r>
            <a:r>
              <a:rPr lang="en-US" sz="1100" dirty="0"/>
              <a:t> program</a:t>
            </a:r>
          </a:p>
          <a:p>
            <a:pPr algn="r"/>
            <a:endParaRPr lang="en-US" sz="1100" dirty="0"/>
          </a:p>
          <a:p>
            <a:pPr algn="r"/>
            <a:r>
              <a:rPr lang="en-US" sz="1100" dirty="0" smtClean="0"/>
              <a:t>Daily ftp to database</a:t>
            </a:r>
          </a:p>
          <a:p>
            <a:pPr algn="r"/>
            <a:r>
              <a:rPr lang="en-US" sz="1100" dirty="0" smtClean="0"/>
              <a:t>Daily GPS data analysis</a:t>
            </a:r>
            <a:endParaRPr lang="en-US" sz="1100" dirty="0"/>
          </a:p>
        </p:txBody>
      </p:sp>
      <p:sp>
        <p:nvSpPr>
          <p:cNvPr id="74" name="Can 73"/>
          <p:cNvSpPr/>
          <p:nvPr/>
        </p:nvSpPr>
        <p:spPr>
          <a:xfrm>
            <a:off x="4735185" y="4365088"/>
            <a:ext cx="220116" cy="389705"/>
          </a:xfrm>
          <a:prstGeom prst="can">
            <a:avLst/>
          </a:prstGeom>
          <a:solidFill>
            <a:srgbClr val="FFFF0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861875" y="5394462"/>
            <a:ext cx="3888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KERR roof</a:t>
            </a:r>
          </a:p>
          <a:p>
            <a:r>
              <a:rPr lang="en-US" dirty="0"/>
              <a:t>KERF foundation</a:t>
            </a:r>
          </a:p>
          <a:p>
            <a:r>
              <a:rPr lang="en-US" dirty="0"/>
              <a:t>Network code: </a:t>
            </a:r>
            <a:r>
              <a:rPr lang="en-US" dirty="0" smtClean="0"/>
              <a:t>OQ</a:t>
            </a:r>
            <a:endParaRPr lang="en-US" dirty="0"/>
          </a:p>
          <a:p>
            <a:r>
              <a:rPr lang="en-US" dirty="0" smtClean="0"/>
              <a:t>KERG </a:t>
            </a:r>
            <a:r>
              <a:rPr lang="en-US" dirty="0"/>
              <a:t>(GPS on roof)</a:t>
            </a:r>
          </a:p>
          <a:p>
            <a:endParaRPr lang="en-US" dirty="0"/>
          </a:p>
        </p:txBody>
      </p:sp>
      <p:cxnSp>
        <p:nvCxnSpPr>
          <p:cNvPr id="61" name="Curved Connector 60"/>
          <p:cNvCxnSpPr>
            <a:stCxn id="44" idx="4"/>
            <a:endCxn id="60" idx="2"/>
          </p:cNvCxnSpPr>
          <p:nvPr/>
        </p:nvCxnSpPr>
        <p:spPr>
          <a:xfrm rot="5400000">
            <a:off x="3567006" y="1612787"/>
            <a:ext cx="1228353" cy="2464473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44" idx="6"/>
            <a:endCxn id="49" idx="4"/>
          </p:cNvCxnSpPr>
          <p:nvPr/>
        </p:nvCxnSpPr>
        <p:spPr>
          <a:xfrm>
            <a:off x="5561242" y="2084543"/>
            <a:ext cx="498757" cy="600882"/>
          </a:xfrm>
          <a:prstGeom prst="curvedConnector3">
            <a:avLst>
              <a:gd name="adj1" fmla="val 145834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BAB57B8B-57CE-4161-89DA-8BA0CFD7C777}"/>
              </a:ext>
            </a:extLst>
          </p:cNvPr>
          <p:cNvSpPr/>
          <p:nvPr/>
        </p:nvSpPr>
        <p:spPr>
          <a:xfrm>
            <a:off x="416636" y="1946978"/>
            <a:ext cx="3470905" cy="693177"/>
          </a:xfrm>
          <a:prstGeom prst="ellipse">
            <a:avLst/>
          </a:prstGeom>
          <a:solidFill>
            <a:srgbClr val="ED7D31"/>
          </a:solidFill>
          <a:ln>
            <a:solidFill>
              <a:srgbClr val="F796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KERF Etna2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soliman1226-1.kdmezz.okstate.edu </a:t>
            </a:r>
            <a:r>
              <a:rPr lang="en-US" sz="1200" dirty="0">
                <a:solidFill>
                  <a:schemeClr val="tx1"/>
                </a:solidFill>
              </a:rPr>
              <a:t>Port 6510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45B84C27-4C8B-4E28-8153-52E28CF960B8}"/>
              </a:ext>
            </a:extLst>
          </p:cNvPr>
          <p:cNvSpPr>
            <a:spLocks noChangeAspect="1"/>
          </p:cNvSpPr>
          <p:nvPr/>
        </p:nvSpPr>
        <p:spPr>
          <a:xfrm>
            <a:off x="3384400" y="2180314"/>
            <a:ext cx="292016" cy="292608"/>
          </a:xfrm>
          <a:prstGeom prst="ellipse">
            <a:avLst/>
          </a:prstGeom>
          <a:solidFill>
            <a:srgbClr val="FF6FCF"/>
          </a:solidFill>
          <a:ln>
            <a:solidFill>
              <a:srgbClr val="FF6FC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Curved Connector 65"/>
          <p:cNvCxnSpPr>
            <a:stCxn id="44" idx="4"/>
            <a:endCxn id="64" idx="4"/>
          </p:cNvCxnSpPr>
          <p:nvPr/>
        </p:nvCxnSpPr>
        <p:spPr>
          <a:xfrm rot="5400000">
            <a:off x="4350876" y="1410379"/>
            <a:ext cx="242075" cy="1883010"/>
          </a:xfrm>
          <a:prstGeom prst="curvedConnector3">
            <a:avLst>
              <a:gd name="adj1" fmla="val 194434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64" idx="0"/>
            <a:endCxn id="44" idx="0"/>
          </p:cNvCxnSpPr>
          <p:nvPr/>
        </p:nvCxnSpPr>
        <p:spPr>
          <a:xfrm rot="5400000" flipH="1" flipV="1">
            <a:off x="4350876" y="1117772"/>
            <a:ext cx="242075" cy="1883010"/>
          </a:xfrm>
          <a:prstGeom prst="curvedConnector3">
            <a:avLst>
              <a:gd name="adj1" fmla="val 194434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492747" y="5953629"/>
            <a:ext cx="5671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Generalized Antelope ORB </a:t>
            </a:r>
            <a:r>
              <a:rPr lang="en-US" smtClean="0"/>
              <a:t>Communications Architecture</a:t>
            </a:r>
            <a:endParaRPr lang="en-US" dirty="0"/>
          </a:p>
        </p:txBody>
      </p:sp>
      <p:cxnSp>
        <p:nvCxnSpPr>
          <p:cNvPr id="96" name="Curved Connector 95"/>
          <p:cNvCxnSpPr>
            <a:stCxn id="68" idx="5"/>
            <a:endCxn id="74" idx="3"/>
          </p:cNvCxnSpPr>
          <p:nvPr/>
        </p:nvCxnSpPr>
        <p:spPr>
          <a:xfrm rot="16200000" flipH="1">
            <a:off x="3963834" y="3873383"/>
            <a:ext cx="64293" cy="1698525"/>
          </a:xfrm>
          <a:prstGeom prst="curvedConnector3">
            <a:avLst>
              <a:gd name="adj1" fmla="val 45556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67" idx="2"/>
            <a:endCxn id="73" idx="0"/>
          </p:cNvCxnSpPr>
          <p:nvPr/>
        </p:nvCxnSpPr>
        <p:spPr>
          <a:xfrm flipH="1">
            <a:off x="5402861" y="3374167"/>
            <a:ext cx="10343" cy="660953"/>
          </a:xfrm>
          <a:prstGeom prst="straightConnector1">
            <a:avLst/>
          </a:prstGeom>
          <a:ln w="38100"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4735185" y="3600125"/>
            <a:ext cx="1277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To be completed</a:t>
            </a:r>
            <a:endParaRPr lang="en-US" sz="1200" i="1" dirty="0">
              <a:solidFill>
                <a:srgbClr val="FF0000"/>
              </a:solidFill>
            </a:endParaRPr>
          </a:p>
        </p:txBody>
      </p:sp>
      <p:cxnSp>
        <p:nvCxnSpPr>
          <p:cNvPr id="111" name="Curved Connector 110"/>
          <p:cNvCxnSpPr>
            <a:stCxn id="74" idx="1"/>
            <a:endCxn id="60" idx="2"/>
          </p:cNvCxnSpPr>
          <p:nvPr/>
        </p:nvCxnSpPr>
        <p:spPr>
          <a:xfrm rot="16200000" flipV="1">
            <a:off x="3444150" y="2963995"/>
            <a:ext cx="905888" cy="1896298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9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754" y="186426"/>
            <a:ext cx="10891364" cy="1201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Mw 4.3 Dec 5, 2017 </a:t>
            </a:r>
            <a:r>
              <a:rPr lang="en-US" smtClean="0"/>
              <a:t>earthquake distance 28 </a:t>
            </a:r>
            <a:r>
              <a:rPr lang="en-US" dirty="0" smtClean="0"/>
              <a:t>km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83" y="927097"/>
            <a:ext cx="4484437" cy="5803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927097"/>
            <a:ext cx="4484437" cy="5803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83" y="927097"/>
            <a:ext cx="4484437" cy="5803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6457" y="5792741"/>
            <a:ext cx="4935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PGA east component 0.05 m/s^2</a:t>
            </a:r>
          </a:p>
          <a:p>
            <a:r>
              <a:rPr lang="en-US" dirty="0" smtClean="0"/>
              <a:t>Maximum displacement east component 0.005 cm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62194" y="1849230"/>
            <a:ext cx="198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KERR Roof North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85745" y="1849230"/>
            <a:ext cx="182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KERF Roof East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300433" y="1849230"/>
            <a:ext cx="182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KERR Roof Up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056372" y="3658760"/>
            <a:ext cx="2673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Displacement      velocity     acceleration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0433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 4.3 EQ acceleration power spectra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62" y="1781503"/>
            <a:ext cx="6768663" cy="5076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t="6211" r="7686"/>
          <a:stretch/>
        </p:blipFill>
        <p:spPr>
          <a:xfrm>
            <a:off x="126124" y="2096814"/>
            <a:ext cx="5912070" cy="4761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r="6550"/>
          <a:stretch/>
        </p:blipFill>
        <p:spPr>
          <a:xfrm>
            <a:off x="8875985" y="1781503"/>
            <a:ext cx="3316015" cy="5076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34985" y="4022166"/>
            <a:ext cx="1150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~1.3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16744" y="2363952"/>
            <a:ext cx="1150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~2.3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7687" y="1598523"/>
            <a:ext cx="160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KERR Roof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86153" y="1598523"/>
            <a:ext cx="182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KERF Foundation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416744" y="1598523"/>
            <a:ext cx="182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KERR/KERF Ratio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677414" y="4041367"/>
            <a:ext cx="3631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Up                                    East                            North         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3986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displacement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6516" y="1417639"/>
            <a:ext cx="5499746" cy="5337606"/>
          </a:xfrm>
        </p:spPr>
        <p:txBody>
          <a:bodyPr>
            <a:normAutofit fontScale="70000" lnSpcReduction="20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dirty="0" smtClean="0"/>
              <a:t>PPPAR processing approach for 5 Hz data (Zhang and </a:t>
            </a:r>
            <a:r>
              <a:rPr lang="en-US" dirty="0" err="1" smtClean="0"/>
              <a:t>Haase</a:t>
            </a:r>
            <a:r>
              <a:rPr lang="en-US" dirty="0" smtClean="0"/>
              <a:t>, JGR, 2016) using PANDA </a:t>
            </a:r>
            <a:r>
              <a:rPr lang="en-US" dirty="0"/>
              <a:t>(Position And Navigation Data Analyst) software from Wuhan University (Shi et al., 2008) </a:t>
            </a:r>
            <a:endParaRPr lang="en-US" dirty="0" smtClean="0"/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  <a:p>
            <a:pPr defTabSz="914400">
              <a:spcBef>
                <a:spcPts val="0"/>
              </a:spcBef>
              <a:defRPr/>
            </a:pPr>
            <a:r>
              <a:rPr lang="en-US" dirty="0" smtClean="0"/>
              <a:t>3 </a:t>
            </a:r>
            <a:r>
              <a:rPr lang="en-US" dirty="0"/>
              <a:t>step solutions:</a:t>
            </a:r>
          </a:p>
          <a:p>
            <a:pPr marL="514350" indent="-514350" defTabSz="9144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dirty="0" smtClean="0"/>
              <a:t>Solution </a:t>
            </a:r>
            <a:r>
              <a:rPr lang="en-US" dirty="0"/>
              <a:t>for regional satellite clock corrections (Lou et al., 2014) using a North American reference </a:t>
            </a:r>
            <a:r>
              <a:rPr lang="en-US" dirty="0" smtClean="0"/>
              <a:t>network, CODE </a:t>
            </a:r>
            <a:r>
              <a:rPr lang="en-US" dirty="0"/>
              <a:t>rapid </a:t>
            </a:r>
            <a:r>
              <a:rPr lang="en-US" dirty="0" smtClean="0"/>
              <a:t>orbits, </a:t>
            </a:r>
            <a:r>
              <a:rPr lang="en-US" dirty="0"/>
              <a:t>and ionosphere free dual frequency </a:t>
            </a:r>
            <a:r>
              <a:rPr lang="en-US" dirty="0" smtClean="0"/>
              <a:t>observations. </a:t>
            </a:r>
          </a:p>
          <a:p>
            <a:pPr marL="514350" indent="-514350" defTabSz="9144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dirty="0" smtClean="0"/>
              <a:t>Solution </a:t>
            </a:r>
            <a:r>
              <a:rPr lang="en-US" dirty="0"/>
              <a:t>for carrier wave fractional cycle biases (Ge et al., 2008; </a:t>
            </a:r>
            <a:r>
              <a:rPr lang="en-US" dirty="0" err="1"/>
              <a:t>Geng</a:t>
            </a:r>
            <a:r>
              <a:rPr lang="en-US" dirty="0"/>
              <a:t> et al., 2010</a:t>
            </a:r>
            <a:r>
              <a:rPr lang="en-US" dirty="0" smtClean="0"/>
              <a:t>).</a:t>
            </a:r>
          </a:p>
          <a:p>
            <a:pPr marL="514350" indent="-514350" defTabSz="9144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dirty="0" smtClean="0"/>
              <a:t>Kinematic </a:t>
            </a:r>
            <a:r>
              <a:rPr lang="en-US" dirty="0"/>
              <a:t>precise point positioning with resolution of the integer number of cycle ambiguities in the interferometric carrier phase measurements.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1" t="24160" r="5877" b="24443"/>
          <a:stretch/>
        </p:blipFill>
        <p:spPr>
          <a:xfrm>
            <a:off x="5816184" y="1199212"/>
            <a:ext cx="5766215" cy="44950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04" t="57562" r="6685" b="12647"/>
          <a:stretch/>
        </p:blipFill>
        <p:spPr>
          <a:xfrm>
            <a:off x="6278449" y="5831158"/>
            <a:ext cx="4314853" cy="1702386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 rot="5400000">
            <a:off x="8515184" y="2272323"/>
            <a:ext cx="139782" cy="27956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 rot="16200000">
            <a:off x="8588978" y="4272462"/>
            <a:ext cx="271756" cy="2995534"/>
          </a:xfrm>
          <a:prstGeom prst="rightBrace">
            <a:avLst>
              <a:gd name="adj1" fmla="val 8333"/>
              <a:gd name="adj2" fmla="val 4899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78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 June 2016 Mw 5.2 Borrego Springs earthquake</a:t>
            </a:r>
          </a:p>
        </p:txBody>
      </p:sp>
      <p:pic>
        <p:nvPicPr>
          <p:cNvPr id="5" name="Picture 4" descr="borrego_pga_pd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69" y="1417638"/>
            <a:ext cx="6033463" cy="5440362"/>
          </a:xfrm>
          <a:prstGeom prst="rect">
            <a:avLst/>
          </a:prstGeom>
        </p:spPr>
      </p:pic>
      <p:pic>
        <p:nvPicPr>
          <p:cNvPr id="7" name="Picture 6" descr="pin2_all_nort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777" y="1550636"/>
            <a:ext cx="2659289" cy="3988933"/>
          </a:xfrm>
          <a:prstGeom prst="rect">
            <a:avLst/>
          </a:prstGeom>
        </p:spPr>
      </p:pic>
      <p:pic>
        <p:nvPicPr>
          <p:cNvPr id="8" name="Picture 7" descr="p484_all_eas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8" y="1594635"/>
            <a:ext cx="2600623" cy="3900935"/>
          </a:xfrm>
          <a:prstGeom prst="rect">
            <a:avLst/>
          </a:prstGeom>
        </p:spPr>
      </p:pic>
      <p:cxnSp>
        <p:nvCxnSpPr>
          <p:cNvPr id="9" name="Elbow Connector 8"/>
          <p:cNvCxnSpPr/>
          <p:nvPr/>
        </p:nvCxnSpPr>
        <p:spPr>
          <a:xfrm flipV="1">
            <a:off x="6321972" y="1757500"/>
            <a:ext cx="3261866" cy="1443086"/>
          </a:xfrm>
          <a:prstGeom prst="bentConnector3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rot="10800000">
            <a:off x="2238704" y="1876097"/>
            <a:ext cx="3431283" cy="1481958"/>
          </a:xfrm>
          <a:prstGeom prst="bentConnector3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235824" y="2044134"/>
            <a:ext cx="1420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Exceptionally high acceleration: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30% g !!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3801" y="1737162"/>
            <a:ext cx="184980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~7% 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pPr lvl="0"/>
            <a:endParaRPr lang="en-US" dirty="0" smtClean="0">
              <a:solidFill>
                <a:srgbClr val="FF0000"/>
              </a:solidFill>
            </a:endParaRPr>
          </a:p>
          <a:p>
            <a:pPr lvl="0"/>
            <a:r>
              <a:rPr lang="en-US" dirty="0" smtClean="0">
                <a:solidFill>
                  <a:srgbClr val="FF0000"/>
                </a:solidFill>
              </a:rPr>
              <a:t>Typical </a:t>
            </a:r>
            <a:r>
              <a:rPr lang="en-US" dirty="0">
                <a:solidFill>
                  <a:srgbClr val="FF0000"/>
                </a:solidFill>
              </a:rPr>
              <a:t>acceleration at surrounding sites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56350" y="5272965"/>
            <a:ext cx="1638211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</a:rPr>
              <a:t>Near zero displacements indicate no large slip on fault </a:t>
            </a:r>
          </a:p>
          <a:p>
            <a:r>
              <a:rPr lang="en-US" sz="1050" dirty="0">
                <a:solidFill>
                  <a:srgbClr val="FF0000"/>
                </a:solidFill>
              </a:rPr>
              <a:t> </a:t>
            </a:r>
            <a:r>
              <a:rPr lang="en-US" sz="1050" dirty="0" smtClean="0">
                <a:solidFill>
                  <a:srgbClr val="FF0000"/>
                </a:solidFill>
              </a:rPr>
              <a:t>           =&gt;</a:t>
            </a:r>
          </a:p>
          <a:p>
            <a:r>
              <a:rPr lang="en-US" sz="1050" dirty="0" smtClean="0">
                <a:solidFill>
                  <a:srgbClr val="FF0000"/>
                </a:solidFill>
              </a:rPr>
              <a:t>NO </a:t>
            </a:r>
            <a:r>
              <a:rPr lang="en-US" sz="1050" dirty="0" smtClean="0">
                <a:solidFill>
                  <a:srgbClr val="FF0000"/>
                </a:solidFill>
              </a:rPr>
              <a:t>damaging shaking expected outside the immediate source region</a:t>
            </a:r>
            <a:endParaRPr lang="en-US" sz="105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9299330" y="4676172"/>
            <a:ext cx="157020" cy="13582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469764" y="4676173"/>
            <a:ext cx="6986586" cy="13582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383154" y="4676172"/>
            <a:ext cx="2015315" cy="0"/>
          </a:xfrm>
          <a:prstGeom prst="line">
            <a:avLst/>
          </a:prstGeom>
          <a:ln w="63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90494" y="4637189"/>
            <a:ext cx="1942814" cy="23217"/>
          </a:xfrm>
          <a:prstGeom prst="line">
            <a:avLst/>
          </a:prstGeom>
          <a:ln w="63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299330" y="6496377"/>
            <a:ext cx="2892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smtClean="0"/>
              <a:t>See Saunders et al., BSSA, 2016</a:t>
            </a:r>
            <a:endParaRPr lang="en-US" sz="1600" i="1"/>
          </a:p>
        </p:txBody>
      </p:sp>
    </p:spTree>
    <p:extLst>
      <p:ext uri="{BB962C8B-B14F-4D97-AF65-F5344CB8AC3E}">
        <p14:creationId xmlns:p14="http://schemas.microsoft.com/office/powerpoint/2010/main" val="367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Examples: 24 August 2014 Mw 6.1 Napa Earthquake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33627" y="2061272"/>
            <a:ext cx="3887521" cy="1350552"/>
          </a:xfrm>
        </p:spPr>
        <p:txBody>
          <a:bodyPr>
            <a:noAutofit/>
          </a:bodyPr>
          <a:lstStyle/>
          <a:p>
            <a:r>
              <a:rPr lang="en-US" sz="2000" dirty="0" smtClean="0"/>
              <a:t>5 Hz GPS </a:t>
            </a:r>
          </a:p>
          <a:p>
            <a:r>
              <a:rPr lang="en-US" sz="2000" dirty="0" smtClean="0"/>
              <a:t>~15 cm displacement from site P200 18 km from epicenter </a:t>
            </a:r>
            <a:endParaRPr lang="en-US" sz="20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8752414" y="2580514"/>
            <a:ext cx="3095029" cy="4277486"/>
          </a:xfrm>
        </p:spPr>
        <p:txBody>
          <a:bodyPr/>
          <a:lstStyle/>
          <a:p>
            <a:r>
              <a:rPr lang="en-US" dirty="0" smtClean="0"/>
              <a:t>Combined GPS + acceleration provide high rate displacement which includes static offset or </a:t>
            </a:r>
            <a:r>
              <a:rPr lang="en-US" smtClean="0"/>
              <a:t>permanent deformation</a:t>
            </a:r>
            <a:endParaRPr lang="en-US"/>
          </a:p>
        </p:txBody>
      </p:sp>
      <p:pic>
        <p:nvPicPr>
          <p:cNvPr id="5" name="Picture 4" descr="Macintosh HD:Users:dmelgar:My Papers:Napa:figures:offset_exampl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47538"/>
            <a:ext cx="3194050" cy="315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3" descr="Macintosh HD:Users:dmelgar:My Papers:Napa:figures:kalplot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26"/>
          <a:stretch/>
        </p:blipFill>
        <p:spPr bwMode="auto">
          <a:xfrm>
            <a:off x="4145175" y="3133316"/>
            <a:ext cx="4431266" cy="33831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4497121" y="2091455"/>
            <a:ext cx="3866143" cy="1577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1 Hz GPS + accelerometer </a:t>
            </a:r>
          </a:p>
          <a:p>
            <a:r>
              <a:rPr lang="en-US" sz="2000" dirty="0" smtClean="0"/>
              <a:t>~0.5 cm displacement from site NTAC 40 km from epicenter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8752414" y="6402218"/>
            <a:ext cx="309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Melgar</a:t>
            </a:r>
            <a:r>
              <a:rPr lang="en-US" i="1" dirty="0" smtClean="0"/>
              <a:t> et al., 2015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80579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forcing on building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21" y="3717561"/>
            <a:ext cx="8206245" cy="314043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t="47182" r="1" b="3348"/>
          <a:stretch/>
        </p:blipFill>
        <p:spPr>
          <a:xfrm>
            <a:off x="59961" y="1543987"/>
            <a:ext cx="8139659" cy="217357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3212894" y="2020459"/>
            <a:ext cx="254833" cy="434715"/>
          </a:xfrm>
          <a:prstGeom prst="dow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7" name="Down Arrow 6"/>
          <p:cNvSpPr/>
          <p:nvPr/>
        </p:nvSpPr>
        <p:spPr>
          <a:xfrm>
            <a:off x="5084165" y="1915527"/>
            <a:ext cx="254833" cy="434715"/>
          </a:xfrm>
          <a:prstGeom prst="dow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8" name="Down Arrow 7"/>
          <p:cNvSpPr/>
          <p:nvPr/>
        </p:nvSpPr>
        <p:spPr>
          <a:xfrm>
            <a:off x="6073516" y="1942293"/>
            <a:ext cx="254833" cy="434715"/>
          </a:xfrm>
          <a:prstGeom prst="dow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9961" y="1730863"/>
            <a:ext cx="549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8312" y="2377008"/>
            <a:ext cx="549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332" y="2963196"/>
            <a:ext cx="549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72680" y="2237816"/>
            <a:ext cx="31479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November 18, 2017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40 mph northerly wind gusts associated with a cold front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30 mph wind gusts associated with warm (southerly) and cold </a:t>
            </a:r>
            <a:r>
              <a:rPr lang="en-US" dirty="0"/>
              <a:t>(northerly) </a:t>
            </a:r>
            <a:r>
              <a:rPr lang="en-US" dirty="0" smtClean="0"/>
              <a:t>front passage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Diurnal temperature effects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Similar resonances are seen as with earthquakes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Wind: 0.6x10</a:t>
            </a:r>
            <a:r>
              <a:rPr lang="en-US" baseline="30000" dirty="0" smtClean="0"/>
              <a:t>-2</a:t>
            </a:r>
            <a:r>
              <a:rPr lang="en-US" dirty="0" smtClean="0"/>
              <a:t> m/s</a:t>
            </a:r>
            <a:r>
              <a:rPr lang="en-US" baseline="30000" dirty="0" smtClean="0"/>
              <a:t>2 </a:t>
            </a:r>
            <a:r>
              <a:rPr lang="en-US" dirty="0" smtClean="0"/>
              <a:t>accelerations compared to M4.3 EQ: 5x10</a:t>
            </a:r>
            <a:r>
              <a:rPr lang="en-US" baseline="30000" dirty="0" smtClean="0"/>
              <a:t>-2</a:t>
            </a:r>
            <a:r>
              <a:rPr lang="en-US" dirty="0" smtClean="0"/>
              <a:t> m/s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127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409" y="1744315"/>
            <a:ext cx="6818247" cy="511368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acceleration spectra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4376" r="7668"/>
          <a:stretch/>
        </p:blipFill>
        <p:spPr>
          <a:xfrm>
            <a:off x="-3" y="1967855"/>
            <a:ext cx="5925920" cy="4884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386" y="1749972"/>
            <a:ext cx="3745887" cy="51080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34985" y="4022166"/>
            <a:ext cx="1150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~1.3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16744" y="2363952"/>
            <a:ext cx="1150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~2.3 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7687" y="1598523"/>
            <a:ext cx="160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KERR Roof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86153" y="1598523"/>
            <a:ext cx="182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KERF Foundation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416744" y="1598523"/>
            <a:ext cx="182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KERR/KERF Ratio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100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Correlation of </a:t>
            </a:r>
            <a:r>
              <a:rPr lang="en-US" dirty="0" smtClean="0"/>
              <a:t>wastewater </a:t>
            </a:r>
            <a:r>
              <a:rPr lang="en-US" dirty="0" smtClean="0"/>
              <a:t>disposal and seismicity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56390" y="1292041"/>
            <a:ext cx="4416290" cy="5181945"/>
          </a:xfrm>
        </p:spPr>
        <p:txBody>
          <a:bodyPr>
            <a:no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Objective: Quantify ground motions and their effects on structures in this region of elevated seismic hazard due to induced seismicity. </a:t>
            </a:r>
          </a:p>
          <a:p>
            <a:r>
              <a:rPr lang="en-US" sz="1800" dirty="0"/>
              <a:t>Most of the building inventory in Oklahoma was constructed prior to the implementation of the Unified Building Code and prior to the onset of induced seismicity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We installed </a:t>
            </a:r>
            <a:r>
              <a:rPr lang="en-US" sz="1800" dirty="0"/>
              <a:t>a multi-parameter building earthquake monitoring system on a structure in a seismic zone of recent elevated seismicity levels.</a:t>
            </a:r>
          </a:p>
          <a:p>
            <a:r>
              <a:rPr lang="en-US" sz="1800" dirty="0" smtClean="0"/>
              <a:t>Goal: Measure structural </a:t>
            </a:r>
            <a:r>
              <a:rPr lang="en-US" sz="1800" dirty="0"/>
              <a:t>response and/or any permanent deformation or damage to buildings from </a:t>
            </a:r>
            <a:r>
              <a:rPr lang="en-US" sz="1800" dirty="0" smtClean="0"/>
              <a:t>any local seismic events, as injection rates change.</a:t>
            </a:r>
            <a:endParaRPr lang="en-US" sz="1800" dirty="0"/>
          </a:p>
        </p:txBody>
      </p:sp>
      <p:pic>
        <p:nvPicPr>
          <p:cNvPr id="5" name="Picture 4" descr="langenbruch_fig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4" y="1417638"/>
            <a:ext cx="6091442" cy="48386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7986" y="6256312"/>
            <a:ext cx="3862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Color = saltwater injection volume</a:t>
            </a:r>
          </a:p>
          <a:p>
            <a:pPr algn="r"/>
            <a:r>
              <a:rPr lang="en-US" sz="1600" i="1" dirty="0" err="1"/>
              <a:t>Langenbruch</a:t>
            </a:r>
            <a:r>
              <a:rPr lang="en-US" sz="1600" i="1" dirty="0"/>
              <a:t>, Science, </a:t>
            </a:r>
            <a:r>
              <a:rPr lang="en-US" sz="1600" i="1" dirty="0" smtClean="0"/>
              <a:t>2016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74285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M3.3 2017-09-08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19" y="1417638"/>
            <a:ext cx="7474201" cy="5775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082480"/>
            <a:ext cx="4235381" cy="57755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5942" y="6471580"/>
            <a:ext cx="495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Many small events which have similar amplification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22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1"/>
            <a:ext cx="11227725" cy="503335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OKSSEN Oklahoma Structural and Site Effect Network has been installed for monitoring a 12 story RC structure using ETNA2 24 bit accelerometers and 5 Hz GPS </a:t>
            </a:r>
          </a:p>
          <a:p>
            <a:r>
              <a:rPr lang="en-US" dirty="0" smtClean="0"/>
              <a:t>Finite element structural modeling provided a reference for expected bending and torsional modes and expected rooftop displacements of 4-6 cm for 0.12-0.15 g</a:t>
            </a:r>
          </a:p>
          <a:p>
            <a:r>
              <a:rPr lang="en-US" dirty="0" smtClean="0"/>
              <a:t>2017-12-05 M4.3 </a:t>
            </a:r>
            <a:r>
              <a:rPr lang="en-US" dirty="0" err="1" smtClean="0"/>
              <a:t>eq</a:t>
            </a:r>
            <a:r>
              <a:rPr lang="en-US" dirty="0" smtClean="0"/>
              <a:t> showed strong resonances at 1.3 and 2.3 Hz and a factor of 1.4 amplification at the roof</a:t>
            </a:r>
          </a:p>
          <a:p>
            <a:r>
              <a:rPr lang="en-US" dirty="0" smtClean="0"/>
              <a:t>Displacements were too small to be observed by 5 Hz GPS, which has </a:t>
            </a:r>
            <a:r>
              <a:rPr lang="en-US" dirty="0" err="1" smtClean="0"/>
              <a:t>std</a:t>
            </a:r>
            <a:r>
              <a:rPr lang="en-US" dirty="0" smtClean="0"/>
              <a:t> of 0.9 cm horizontal and 1.4 cm vertical with a significant trend.</a:t>
            </a:r>
          </a:p>
          <a:p>
            <a:r>
              <a:rPr lang="en-US" dirty="0" smtClean="0"/>
              <a:t>Wind events also excite similar resonances, but with simpler peaks, and provide an interesting supplemental dataset.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52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Instrumentation funded by UCSD Academic Senate Marine Research grant RQ235R-HAASE.</a:t>
            </a:r>
          </a:p>
          <a:p>
            <a:r>
              <a:rPr lang="en-US" dirty="0" smtClean="0"/>
              <a:t> We thank D. Glen </a:t>
            </a:r>
            <a:r>
              <a:rPr lang="en-US" dirty="0" err="1" smtClean="0"/>
              <a:t>Offield</a:t>
            </a:r>
            <a:r>
              <a:rPr lang="en-US" dirty="0" smtClean="0"/>
              <a:t> (UCSD),  Tim </a:t>
            </a:r>
            <a:r>
              <a:rPr lang="en-US" dirty="0" err="1" smtClean="0"/>
              <a:t>Sickbert</a:t>
            </a:r>
            <a:r>
              <a:rPr lang="en-US" dirty="0" smtClean="0"/>
              <a:t>, Brian Johnson, Chris Waite, and Joe Anthony (OSU) for assistance with instrumentation design and deployment.</a:t>
            </a:r>
          </a:p>
          <a:p>
            <a:r>
              <a:rPr lang="en-US" dirty="0" smtClean="0"/>
              <a:t>We thank Juan Reyes, Geoff Davis, Jennifer Eakins, John </a:t>
            </a:r>
            <a:r>
              <a:rPr lang="en-US" dirty="0" err="1" smtClean="0"/>
              <a:t>Tytell</a:t>
            </a:r>
            <a:r>
              <a:rPr lang="en-US" dirty="0" smtClean="0"/>
              <a:t>, and Frankie Martinez with assistance with the Antelope System and implementing OKSSEN within the Array Network Facility at SIO.</a:t>
            </a: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4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80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of seismicity and monitoring at OSU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06197"/>
            <a:ext cx="5384800" cy="371396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805978" cy="4525963"/>
          </a:xfrm>
        </p:spPr>
        <p:txBody>
          <a:bodyPr>
            <a:noAutofit/>
          </a:bodyPr>
          <a:lstStyle/>
          <a:p>
            <a:r>
              <a:rPr lang="en-US" sz="1800" dirty="0"/>
              <a:t>4 earthquakes with Mw &gt; 5 have occurred in Oklahoma since 2011, in a region of increased wastewater disposal related to oil and gas production.</a:t>
            </a:r>
          </a:p>
          <a:p>
            <a:r>
              <a:rPr lang="en-US" sz="1800" dirty="0" smtClean="0"/>
              <a:t>March 25, 2015, July 17, 2015, Feb 16, 2016, directives for reduction in western OK from the Oklahoma Corporation Commission </a:t>
            </a:r>
          </a:p>
          <a:p>
            <a:r>
              <a:rPr lang="en-US" sz="1800" dirty="0" smtClean="0"/>
              <a:t>March 7, 2016 directive for reduction in central OK from OCC</a:t>
            </a:r>
          </a:p>
          <a:p>
            <a:r>
              <a:rPr lang="en-US" sz="1800" dirty="0" smtClean="0"/>
              <a:t>Sep 3, 2016 Mw 5.8 Pawnee earthquake, </a:t>
            </a:r>
            <a:r>
              <a:rPr lang="en-US" sz="1800" dirty="0"/>
              <a:t>Governor declared a state of emergency</a:t>
            </a:r>
          </a:p>
          <a:p>
            <a:r>
              <a:rPr lang="en-US" sz="1800" dirty="0" smtClean="0"/>
              <a:t>Cracks appeared in structures on Oklahoma State University Campus, where </a:t>
            </a:r>
            <a:r>
              <a:rPr lang="en-US" sz="1800" dirty="0" err="1" smtClean="0"/>
              <a:t>shakemap</a:t>
            </a:r>
            <a:r>
              <a:rPr lang="en-US" sz="1800" dirty="0" smtClean="0"/>
              <a:t> showed 0.12g </a:t>
            </a:r>
            <a:r>
              <a:rPr lang="en-US" sz="1800" dirty="0"/>
              <a:t>to 0.15g </a:t>
            </a:r>
            <a:endParaRPr lang="en-US" sz="1800" dirty="0" smtClean="0"/>
          </a:p>
          <a:p>
            <a:r>
              <a:rPr lang="en-US" sz="1800" dirty="0" smtClean="0"/>
              <a:t>2016-2017 installation of 9 seismic stations near Pawnee (</a:t>
            </a:r>
            <a:r>
              <a:rPr lang="en-US" sz="1800" dirty="0" err="1" smtClean="0"/>
              <a:t>Keranen</a:t>
            </a:r>
            <a:r>
              <a:rPr lang="en-US" sz="1800" dirty="0" smtClean="0"/>
              <a:t>, Jaiswal, OSU, NSF Rapid grant)</a:t>
            </a:r>
          </a:p>
          <a:p>
            <a:r>
              <a:rPr lang="en-US" sz="1800" dirty="0"/>
              <a:t>M 5.0 6 Nov 2016 at Cushing Hub, largest commercial crude oil storage center in North America</a:t>
            </a:r>
          </a:p>
          <a:p>
            <a:endParaRPr lang="en-US" sz="1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72965" y="5756832"/>
            <a:ext cx="268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Yeck</a:t>
            </a:r>
            <a:r>
              <a:rPr lang="en-US" i="1" dirty="0" smtClean="0"/>
              <a:t> et al., GRL, 2017.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1286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September 2016 Mw 5.8 Pawnee earthquake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12287"/>
            <a:ext cx="5556161" cy="39951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34050" y="5721189"/>
            <a:ext cx="5566591" cy="87502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Map of </a:t>
            </a:r>
            <a:r>
              <a:rPr lang="en-US" dirty="0" smtClean="0"/>
              <a:t>aftershock seismicity </a:t>
            </a:r>
            <a:r>
              <a:rPr lang="en-US" dirty="0"/>
              <a:t>and instrumentation deployed by associated NSF GEO RAPID investigations following the 2016 Mw 5.8 Pawnee earthquake.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3" name="Picture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" t="11535" r="9825" b="36432"/>
          <a:stretch/>
        </p:blipFill>
        <p:spPr bwMode="auto">
          <a:xfrm>
            <a:off x="6096000" y="1417638"/>
            <a:ext cx="5149340" cy="4180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53501" y="4397339"/>
            <a:ext cx="184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 5.7 Prague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3942" y="3946819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M5.0 Cushing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13942" y="3187196"/>
            <a:ext cx="164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M5.8 Pawnee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1885" y="2954057"/>
            <a:ext cx="1644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M5.1 Fairview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656" y="5835534"/>
            <a:ext cx="4260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Earthquakes with M &gt; 2.5 since 2001.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976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Faults near Stillwater, OK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13691"/>
            <a:ext cx="5384800" cy="369898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013691"/>
            <a:ext cx="5756102" cy="453459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Coulomb failure stress model from the Mw 5.8 Pawnee earthquake resolved at 5.6 km depth (</a:t>
            </a:r>
            <a:r>
              <a:rPr lang="en-US" dirty="0" err="1" smtClean="0"/>
              <a:t>Yeck</a:t>
            </a:r>
            <a:r>
              <a:rPr lang="en-US" dirty="0" smtClean="0"/>
              <a:t> et al., 2016). </a:t>
            </a:r>
          </a:p>
          <a:p>
            <a:r>
              <a:rPr lang="en-US" dirty="0" smtClean="0"/>
              <a:t>Target faults (Holland, 2015) have strike/dip/rake like right lateral slip on Stillwater fault (</a:t>
            </a:r>
            <a:r>
              <a:rPr lang="en-US" dirty="0"/>
              <a:t>32°/90°/180</a:t>
            </a:r>
            <a:r>
              <a:rPr lang="en-US" dirty="0" smtClean="0"/>
              <a:t>°).</a:t>
            </a:r>
          </a:p>
          <a:p>
            <a:r>
              <a:rPr lang="en-US" dirty="0" smtClean="0"/>
              <a:t>Stillwater fault shows CFS change bringing the fault closer to failure.</a:t>
            </a:r>
          </a:p>
          <a:p>
            <a:r>
              <a:rPr lang="en-US" dirty="0" smtClean="0"/>
              <a:t>Stillwater fault as shown is 28 km long</a:t>
            </a:r>
          </a:p>
          <a:p>
            <a:r>
              <a:rPr lang="en-US" dirty="0" smtClean="0"/>
              <a:t> In theory a fault of that length could produce a Mw ~ 6.8 (Wells and Coppersmith, 1994)</a:t>
            </a:r>
          </a:p>
          <a:p>
            <a:r>
              <a:rPr lang="en-US" dirty="0" smtClean="0"/>
              <a:t>OSU campus is 8 km from Stillwater fault.</a:t>
            </a:r>
          </a:p>
        </p:txBody>
      </p:sp>
    </p:spTree>
    <p:extLst>
      <p:ext uri="{BB962C8B-B14F-4D97-AF65-F5344CB8AC3E}">
        <p14:creationId xmlns:p14="http://schemas.microsoft.com/office/powerpoint/2010/main" val="48377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1-Year probabilistic hazard forecast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280268" y="6488668"/>
            <a:ext cx="3421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Petersen et al., SRL, 2017.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09600" y="5832955"/>
            <a:ext cx="5907578" cy="76305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Two M &gt; 4 events since project began</a:t>
            </a:r>
            <a:endParaRPr lang="en-US" dirty="0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12287"/>
            <a:ext cx="5556161" cy="399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86846" y="1426046"/>
            <a:ext cx="3875694" cy="516996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113942" y="3187196"/>
            <a:ext cx="1880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M 4.2 Dec 5,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87680" y="2817864"/>
            <a:ext cx="1880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 </a:t>
            </a:r>
            <a:r>
              <a:rPr lang="en-US" smtClean="0">
                <a:solidFill>
                  <a:srgbClr val="FF0000"/>
                </a:solidFill>
              </a:rPr>
              <a:t>4.3 Sep 8, </a:t>
            </a:r>
            <a:r>
              <a:rPr lang="en-US" dirty="0" smtClean="0">
                <a:solidFill>
                  <a:srgbClr val="FF0000"/>
                </a:solidFill>
              </a:rPr>
              <a:t>2017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47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1-Year probabilistic hazard forecast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280268" y="6488668"/>
            <a:ext cx="3421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Petersen et al., SRL, 2017.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09599" y="5832955"/>
            <a:ext cx="5890953" cy="763054"/>
          </a:xfrm>
        </p:spPr>
        <p:txBody>
          <a:bodyPr>
            <a:normAutofit fontScale="92500"/>
          </a:bodyPr>
          <a:lstStyle/>
          <a:p>
            <a:r>
              <a:rPr lang="en-US" dirty="0"/>
              <a:t>Two M &gt; 4 events since project began</a:t>
            </a:r>
          </a:p>
          <a:p>
            <a:endParaRPr lang="en-US" dirty="0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12287"/>
            <a:ext cx="5556161" cy="399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8" t="56968" r="43647" b="29942"/>
          <a:stretch/>
        </p:blipFill>
        <p:spPr>
          <a:xfrm>
            <a:off x="619874" y="1622561"/>
            <a:ext cx="5556160" cy="3995196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86846" y="1426046"/>
            <a:ext cx="3875694" cy="5169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390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Oklahoma State Univ. Kerr-Drummond Hall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46849"/>
            <a:ext cx="5384800" cy="3589866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452503" y="4632888"/>
            <a:ext cx="5129897" cy="205044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D</a:t>
            </a:r>
            <a:r>
              <a:rPr lang="en-US" dirty="0" smtClean="0"/>
              <a:t>esigned prior to the </a:t>
            </a:r>
            <a:r>
              <a:rPr lang="en-US" dirty="0"/>
              <a:t>earthquake design and detailing provisions for reinforced concrete </a:t>
            </a:r>
            <a:r>
              <a:rPr lang="en-US" dirty="0" smtClean="0"/>
              <a:t>structures in the 1970 version of the American </a:t>
            </a:r>
            <a:r>
              <a:rPr lang="en-US" dirty="0"/>
              <a:t>Concrete Institute (ACI) design guidelines. </a:t>
            </a:r>
            <a:endParaRPr lang="en-US" dirty="0" smtClean="0"/>
          </a:p>
          <a:p>
            <a:r>
              <a:rPr lang="en-US" dirty="0" smtClean="0"/>
              <a:t>Reinforced Concrete (RC) columns and slabs </a:t>
            </a:r>
            <a:r>
              <a:rPr lang="en-US" dirty="0"/>
              <a:t>in all stories.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ground and first floors are conventional slab-beam </a:t>
            </a:r>
            <a:r>
              <a:rPr lang="en-US" dirty="0" smtClean="0"/>
              <a:t>construction.</a:t>
            </a:r>
          </a:p>
          <a:p>
            <a:r>
              <a:rPr lang="en-US" dirty="0" smtClean="0"/>
              <a:t>All </a:t>
            </a:r>
            <a:r>
              <a:rPr lang="en-US" dirty="0"/>
              <a:t>other floors are constructed as flat slabs, with light-weight partitioning, to maximize flexibility in floor </a:t>
            </a:r>
            <a:r>
              <a:rPr lang="en-US" dirty="0" smtClean="0"/>
              <a:t>usage.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996393"/>
            <a:ext cx="538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Kerr-Drummond Hall pictured here on the campus of Oklahoma State </a:t>
            </a:r>
            <a:r>
              <a:rPr lang="en-US" sz="1600" dirty="0" smtClean="0"/>
              <a:t>University. </a:t>
            </a:r>
            <a:r>
              <a:rPr lang="en-US" sz="1600" dirty="0"/>
              <a:t>Kerr Hall (left) has been </a:t>
            </a:r>
            <a:r>
              <a:rPr lang="en-US" sz="1600" dirty="0" smtClean="0"/>
              <a:t>closed because of aging infrastructure </a:t>
            </a:r>
            <a:r>
              <a:rPr lang="en-US" sz="1600" dirty="0"/>
              <a:t>and Drummond Hall (right) is still in </a:t>
            </a:r>
            <a:r>
              <a:rPr lang="en-US" sz="1600" dirty="0" smtClean="0"/>
              <a:t>use for student dormitories. Constructed </a:t>
            </a:r>
            <a:r>
              <a:rPr lang="en-US" sz="1600" dirty="0"/>
              <a:t>in the </a:t>
            </a:r>
            <a:r>
              <a:rPr lang="en-US" sz="1600" dirty="0" smtClean="0"/>
              <a:t>1965, they are the </a:t>
            </a:r>
            <a:r>
              <a:rPr lang="en-US" sz="1600" dirty="0"/>
              <a:t>tallest </a:t>
            </a:r>
            <a:r>
              <a:rPr lang="en-US" sz="1600" dirty="0" smtClean="0"/>
              <a:t>buildings </a:t>
            </a:r>
            <a:r>
              <a:rPr lang="en-US" sz="1600" dirty="0"/>
              <a:t>on campus.</a:t>
            </a:r>
            <a:endParaRPr lang="en-US" sz="1013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408" y="1246849"/>
            <a:ext cx="4251847" cy="32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8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162050" y="5176915"/>
            <a:ext cx="106320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Plan was to install a GPS </a:t>
            </a:r>
            <a:r>
              <a:rPr lang="en-US" sz="2000" dirty="0"/>
              <a:t>antenna and </a:t>
            </a:r>
            <a:r>
              <a:rPr lang="en-US" sz="2000" dirty="0" smtClean="0"/>
              <a:t>accelerometer on roof &lt;</a:t>
            </a:r>
            <a:r>
              <a:rPr lang="en-US" sz="2000" dirty="0"/>
              <a:t>5 m </a:t>
            </a:r>
            <a:r>
              <a:rPr lang="en-US" sz="2000" dirty="0" smtClean="0"/>
              <a:t>apart horizontally and vertically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12 story RC column and slab construction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Finite </a:t>
            </a:r>
            <a:r>
              <a:rPr lang="en-US" sz="2000" dirty="0"/>
              <a:t>element (FE) simulation using commercial </a:t>
            </a:r>
            <a:r>
              <a:rPr lang="en-US" sz="2000" dirty="0" smtClean="0"/>
              <a:t>package SAP2000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u="sng" dirty="0">
                <a:hlinkClick r:id="rId2"/>
              </a:rPr>
              <a:t>http://</a:t>
            </a:r>
            <a:r>
              <a:rPr lang="en-US" sz="2000" u="sng" dirty="0" smtClean="0">
                <a:hlinkClick r:id="rId2"/>
              </a:rPr>
              <a:t>docs.csiamerica.com/manuals/sap2000/CSiRefer.pdf</a:t>
            </a:r>
            <a:r>
              <a:rPr lang="en-US" sz="2000" dirty="0" smtClean="0"/>
              <a:t>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The preliminary analysis included modal analysis and response spectrum </a:t>
            </a:r>
            <a:r>
              <a:rPr lang="en-US" sz="2000" dirty="0" smtClean="0"/>
              <a:t>analysis</a:t>
            </a: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349995" y="721010"/>
            <a:ext cx="5185390" cy="4341633"/>
            <a:chOff x="349995" y="721010"/>
            <a:chExt cx="5185390" cy="43416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r="51292"/>
            <a:stretch/>
          </p:blipFill>
          <p:spPr>
            <a:xfrm>
              <a:off x="349995" y="721010"/>
              <a:ext cx="4532248" cy="434163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163786" y="1224643"/>
              <a:ext cx="1126671" cy="13507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 smtClean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73418" y="2961533"/>
              <a:ext cx="1161967" cy="2101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 smtClean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47622" y="578142"/>
            <a:ext cx="6346507" cy="2414813"/>
            <a:chOff x="-32084" y="845652"/>
            <a:chExt cx="11504736" cy="43774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23568" y="1223319"/>
              <a:ext cx="11229060" cy="3999825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5171887" y="1282137"/>
              <a:ext cx="5491914" cy="11578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507026" y="901900"/>
              <a:ext cx="1046621" cy="50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 </a:t>
              </a:r>
              <a:r>
                <a:rPr lang="en-US" sz="1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0663801" y="1154283"/>
              <a:ext cx="0" cy="25619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171887" y="1154040"/>
              <a:ext cx="0" cy="25619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92728" y="2505694"/>
              <a:ext cx="641268" cy="950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94303" y="2595728"/>
              <a:ext cx="1918380" cy="8368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Elevator Penthouse</a:t>
              </a:r>
              <a:endPara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280" y="2482439"/>
              <a:ext cx="1984031" cy="5021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Stairs</a:t>
              </a:r>
              <a:endPara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-32084" y="845652"/>
              <a:ext cx="1537750" cy="644754"/>
              <a:chOff x="5264561" y="497305"/>
              <a:chExt cx="1537750" cy="644754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5759116" y="497305"/>
                <a:ext cx="548640" cy="5486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ight Arrow 29"/>
              <p:cNvSpPr/>
              <p:nvPr/>
            </p:nvSpPr>
            <p:spPr>
              <a:xfrm rot="16200000">
                <a:off x="5957507" y="469503"/>
                <a:ext cx="132608" cy="36576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264561" y="667821"/>
                <a:ext cx="1537750" cy="474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en-US" sz="11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0" y="4454035"/>
              <a:ext cx="10988842" cy="6593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295094" y="4645631"/>
              <a:ext cx="10401539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833012" y="4645629"/>
              <a:ext cx="1325703" cy="502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58 </a:t>
              </a:r>
              <a:r>
                <a:rPr lang="en-US" sz="1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95094" y="4517534"/>
              <a:ext cx="0" cy="25619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0696633" y="4517534"/>
              <a:ext cx="0" cy="25619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 rot="5400000">
              <a:off x="9303039" y="2526634"/>
              <a:ext cx="3578594" cy="6593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10910982" y="1589134"/>
              <a:ext cx="15593" cy="2787892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 rot="5400000">
              <a:off x="10452710" y="2732013"/>
              <a:ext cx="1537750" cy="502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17.8 </a:t>
              </a:r>
              <a:r>
                <a:rPr lang="en-US" sz="1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rot="5400000">
              <a:off x="10924972" y="1444913"/>
              <a:ext cx="0" cy="25619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0957053" y="4248930"/>
              <a:ext cx="0" cy="25619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6071603" y="1872546"/>
            <a:ext cx="91440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359793" y="2081368"/>
            <a:ext cx="2322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Tri-axial Accelerometer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6190983" y="1965256"/>
            <a:ext cx="224232" cy="232955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906715" y="1872884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580818" y="2265531"/>
            <a:ext cx="1229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GPS Antenna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5977637" y="1963873"/>
            <a:ext cx="41200" cy="375336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t="33320" r="11855" b="30625"/>
          <a:stretch/>
        </p:blipFill>
        <p:spPr>
          <a:xfrm>
            <a:off x="4463963" y="2741970"/>
            <a:ext cx="7330814" cy="247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tlCol="0" anchor="ctr"/>
      <a:lstStyle>
        <a:defPPr>
          <a:defRPr sz="1400" dirty="0" smtClean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9382</TotalTime>
  <Words>1596</Words>
  <Application>Microsoft Macintosh PowerPoint</Application>
  <PresentationFormat>Widescreen</PresentationFormat>
  <Paragraphs>221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Times New Roman</vt:lpstr>
      <vt:lpstr>Arial</vt:lpstr>
      <vt:lpstr>Office Theme</vt:lpstr>
      <vt:lpstr>Combined GPS and seismic monitoring  of a 12-story structure in a  region of induced seismicity in Oklahoma</vt:lpstr>
      <vt:lpstr>Correlation of wastewater disposal and seismicity</vt:lpstr>
      <vt:lpstr>Timeline of seismicity and monitoring at OSU</vt:lpstr>
      <vt:lpstr>3 September 2016 Mw 5.8 Pawnee earthquake</vt:lpstr>
      <vt:lpstr>Faults near Stillwater, OK </vt:lpstr>
      <vt:lpstr>1-Year probabilistic hazard forecast</vt:lpstr>
      <vt:lpstr>1-Year probabilistic hazard forecast</vt:lpstr>
      <vt:lpstr>Oklahoma State Univ. Kerr-Drummond Hall</vt:lpstr>
      <vt:lpstr>PowerPoint Presentation</vt:lpstr>
      <vt:lpstr>Simulated effects on 12 story structure</vt:lpstr>
      <vt:lpstr>PowerPoint Presentation</vt:lpstr>
      <vt:lpstr>OKSSEN: Oklahoma Structural and Site Effects Network</vt:lpstr>
      <vt:lpstr>Mw 4.3 Dec 5, 2017 earthquake distance 28 km</vt:lpstr>
      <vt:lpstr>M 4.3 EQ acceleration power spectra</vt:lpstr>
      <vt:lpstr>GPS displacement</vt:lpstr>
      <vt:lpstr>10 June 2016 Mw 5.2 Borrego Springs earthquake</vt:lpstr>
      <vt:lpstr>Examples: 24 August 2014 Mw 6.1 Napa Earthquake</vt:lpstr>
      <vt:lpstr>Wind forcing on building</vt:lpstr>
      <vt:lpstr>Wind acceleration spectra</vt:lpstr>
      <vt:lpstr>M3.3 2017-09-08</vt:lpstr>
      <vt:lpstr>Conclusions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Haejo Kim</dc:creator>
  <cp:lastModifiedBy>Microsoft Office User</cp:lastModifiedBy>
  <cp:revision>285</cp:revision>
  <cp:lastPrinted>2017-12-12T03:54:21Z</cp:lastPrinted>
  <dcterms:created xsi:type="dcterms:W3CDTF">2017-01-09T06:56:54Z</dcterms:created>
  <dcterms:modified xsi:type="dcterms:W3CDTF">2017-12-12T09:46:13Z</dcterms:modified>
</cp:coreProperties>
</file>