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19"/>
  </p:notesMasterIdLst>
  <p:sldIdLst>
    <p:sldId id="256" r:id="rId2"/>
    <p:sldId id="257" r:id="rId3"/>
    <p:sldId id="258" r:id="rId4"/>
    <p:sldId id="268" r:id="rId5"/>
    <p:sldId id="272" r:id="rId6"/>
    <p:sldId id="278" r:id="rId7"/>
    <p:sldId id="259" r:id="rId8"/>
    <p:sldId id="273" r:id="rId9"/>
    <p:sldId id="261" r:id="rId10"/>
    <p:sldId id="270" r:id="rId11"/>
    <p:sldId id="262" r:id="rId12"/>
    <p:sldId id="280" r:id="rId13"/>
    <p:sldId id="284" r:id="rId14"/>
    <p:sldId id="276" r:id="rId15"/>
    <p:sldId id="269" r:id="rId16"/>
    <p:sldId id="274" r:id="rId17"/>
    <p:sldId id="27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1169" autoAdjust="0"/>
  </p:normalViewPr>
  <p:slideViewPr>
    <p:cSldViewPr snapToGrid="0" snapToObjects="1">
      <p:cViewPr varScale="1">
        <p:scale>
          <a:sx n="95" d="100"/>
          <a:sy n="95" d="100"/>
        </p:scale>
        <p:origin x="-53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6C446-CAFA-2343-987A-1262B3629926}" type="datetimeFigureOut">
              <a:rPr lang="en-US" smtClean="0"/>
              <a:t>12/6/17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A6B2BE-AAA1-C34D-BB98-90B44DCD7FA2}" type="slidenum">
              <a:rPr lang="en-US" smtClean="0"/>
              <a:t>‹#›</a:t>
            </a:fld>
            <a:endParaRPr lang="en-US"/>
          </a:p>
        </p:txBody>
      </p:sp>
    </p:spTree>
    <p:extLst>
      <p:ext uri="{BB962C8B-B14F-4D97-AF65-F5344CB8AC3E}">
        <p14:creationId xmlns:p14="http://schemas.microsoft.com/office/powerpoint/2010/main" val="7156545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 has</a:t>
            </a:r>
            <a:r>
              <a:rPr lang="en-US" baseline="0" dirty="0" smtClean="0"/>
              <a:t> been funded by NASA through the NASA Earth and Space Sciences Fellowship program</a:t>
            </a:r>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1</a:t>
            </a:fld>
            <a:endParaRPr lang="en-US"/>
          </a:p>
        </p:txBody>
      </p:sp>
    </p:spTree>
    <p:extLst>
      <p:ext uri="{BB962C8B-B14F-4D97-AF65-F5344CB8AC3E}">
        <p14:creationId xmlns:p14="http://schemas.microsoft.com/office/powerpoint/2010/main" val="17434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example slip inversion results for the deeper rupture. The GNSS only inversion correctly puts slip in the shallow portion of the fault, but significantly underestimates the amount of slip due to the lack of stations with appreciable </a:t>
            </a:r>
            <a:r>
              <a:rPr lang="en-US" baseline="0" dirty="0" err="1" smtClean="0"/>
              <a:t>coseismic</a:t>
            </a:r>
            <a:r>
              <a:rPr lang="en-US" baseline="0" dirty="0" smtClean="0"/>
              <a:t> offset. This is a similar case to the sparse transect profiles. When there are stations located directly above the rupture, the slip inversions show an improvement in the maximum slip. However, the slip appears to be consistently underestimated when using vertical-only offshore data compared to using all-component offshore data. And finally, the along-strike rupture extent is not properly recovered unless there are multiple offshore stations above the rupture in the along strike direction. This is really important for getting an accurate tsunami model, which we will show in the next slide.</a:t>
            </a:r>
          </a:p>
          <a:p>
            <a:endParaRPr lang="en-US" baseline="0" dirty="0" smtClean="0"/>
          </a:p>
          <a:p>
            <a:r>
              <a:rPr lang="en-US" baseline="0" dirty="0" smtClean="0"/>
              <a:t>Write the moment magnitude </a:t>
            </a:r>
            <a:r>
              <a:rPr lang="en-US" baseline="0" smtClean="0"/>
              <a:t>on these</a:t>
            </a:r>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10</a:t>
            </a:fld>
            <a:endParaRPr lang="en-US"/>
          </a:p>
        </p:txBody>
      </p:sp>
    </p:spTree>
    <p:extLst>
      <p:ext uri="{BB962C8B-B14F-4D97-AF65-F5344CB8AC3E}">
        <p14:creationId xmlns:p14="http://schemas.microsoft.com/office/powerpoint/2010/main" val="193307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are the maximum tsunami</a:t>
            </a:r>
            <a:r>
              <a:rPr lang="en-US" baseline="0" dirty="0" smtClean="0"/>
              <a:t> wave amplitudes at the coastline. On each plot, the black line is the input model, dark blue is vertical-only, and light blue is all-component offshore </a:t>
            </a:r>
            <a:r>
              <a:rPr lang="en-US" baseline="0" dirty="0" err="1" smtClean="0"/>
              <a:t>coseismic</a:t>
            </a:r>
            <a:r>
              <a:rPr lang="en-US" baseline="0" dirty="0" smtClean="0"/>
              <a:t> data. The top row is the shallow rupture and the bottom is the deeper rupture, and they are separated by the different station configurations. </a:t>
            </a:r>
          </a:p>
          <a:p>
            <a:endParaRPr lang="en-US" baseline="0" dirty="0" smtClean="0"/>
          </a:p>
          <a:p>
            <a:r>
              <a:rPr lang="en-US" baseline="0" dirty="0" smtClean="0"/>
              <a:t>Consistent underestimation of shallow rupture by vertical-only, even with S-NET</a:t>
            </a:r>
          </a:p>
          <a:p>
            <a:endParaRPr lang="en-US" baseline="0" dirty="0" smtClean="0"/>
          </a:p>
          <a:p>
            <a:r>
              <a:rPr lang="en-US" baseline="0" dirty="0" smtClean="0"/>
              <a:t>Getting the along-strike rupture extent correct is important for determining the coastal extent of high amplitude waves, and also improves the estimation of the maximum wave height.</a:t>
            </a:r>
          </a:p>
          <a:p>
            <a:endParaRPr lang="en-US" baseline="0" dirty="0" smtClean="0"/>
          </a:p>
        </p:txBody>
      </p:sp>
      <p:sp>
        <p:nvSpPr>
          <p:cNvPr id="4" name="Slide Number Placeholder 3"/>
          <p:cNvSpPr>
            <a:spLocks noGrp="1"/>
          </p:cNvSpPr>
          <p:nvPr>
            <p:ph type="sldNum" sz="quarter" idx="10"/>
          </p:nvPr>
        </p:nvSpPr>
        <p:spPr/>
        <p:txBody>
          <a:bodyPr/>
          <a:lstStyle/>
          <a:p>
            <a:fld id="{9BA6B2BE-AAA1-C34D-BB98-90B44DCD7FA2}" type="slidenum">
              <a:rPr lang="en-US" smtClean="0"/>
              <a:t>11</a:t>
            </a:fld>
            <a:endParaRPr lang="en-US"/>
          </a:p>
        </p:txBody>
      </p:sp>
    </p:spTree>
    <p:extLst>
      <p:ext uri="{BB962C8B-B14F-4D97-AF65-F5344CB8AC3E}">
        <p14:creationId xmlns:p14="http://schemas.microsoft.com/office/powerpoint/2010/main" val="1729904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p>
          <a:p>
            <a:endParaRPr lang="en-US" dirty="0" smtClean="0"/>
          </a:p>
          <a:p>
            <a:r>
              <a:rPr lang="en-US" dirty="0" smtClean="0"/>
              <a:t>With the addition of offshore stations, unsurprisingly,</a:t>
            </a:r>
            <a:r>
              <a:rPr lang="en-US" baseline="0" dirty="0" smtClean="0"/>
              <a:t> the RMS difference in slip decreases</a:t>
            </a:r>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12</a:t>
            </a:fld>
            <a:endParaRPr lang="en-US"/>
          </a:p>
        </p:txBody>
      </p:sp>
    </p:spTree>
    <p:extLst>
      <p:ext uri="{BB962C8B-B14F-4D97-AF65-F5344CB8AC3E}">
        <p14:creationId xmlns:p14="http://schemas.microsoft.com/office/powerpoint/2010/main" val="628493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p>
          <a:p>
            <a:endParaRPr lang="en-US" dirty="0" smtClean="0"/>
          </a:p>
          <a:p>
            <a:r>
              <a:rPr lang="en-US" dirty="0" smtClean="0"/>
              <a:t>With the addition of offshore stations, unsurprisingly,</a:t>
            </a:r>
            <a:r>
              <a:rPr lang="en-US" baseline="0" dirty="0" smtClean="0"/>
              <a:t> the RMS difference in slip decreases</a:t>
            </a:r>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13</a:t>
            </a:fld>
            <a:endParaRPr lang="en-US"/>
          </a:p>
        </p:txBody>
      </p:sp>
    </p:spTree>
    <p:extLst>
      <p:ext uri="{BB962C8B-B14F-4D97-AF65-F5344CB8AC3E}">
        <p14:creationId xmlns:p14="http://schemas.microsoft.com/office/powerpoint/2010/main" val="628493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Might not include</a:t>
            </a:r>
            <a:r>
              <a:rPr lang="en-US" baseline="0" dirty="0" smtClean="0"/>
              <a:t> this slide</a:t>
            </a:r>
            <a:endParaRPr lang="en-US" dirty="0" smtClean="0"/>
          </a:p>
          <a:p>
            <a:endParaRPr lang="en-US" dirty="0" smtClean="0"/>
          </a:p>
          <a:p>
            <a:r>
              <a:rPr lang="en-US" dirty="0" smtClean="0"/>
              <a:t>Add</a:t>
            </a:r>
            <a:r>
              <a:rPr lang="en-US" baseline="0" dirty="0" smtClean="0"/>
              <a:t> some text? Add legend for the </a:t>
            </a:r>
          </a:p>
          <a:p>
            <a:endParaRPr lang="en-US" baseline="0" dirty="0" smtClean="0"/>
          </a:p>
          <a:p>
            <a:r>
              <a:rPr lang="en-US" baseline="0" dirty="0" smtClean="0"/>
              <a:t>Fewer stations than S-NET</a:t>
            </a:r>
          </a:p>
          <a:p>
            <a:r>
              <a:rPr lang="en-US" baseline="0" dirty="0" smtClean="0"/>
              <a:t>Produces comparable slip inversions and tsunami models to S-NET with three-component offshore data</a:t>
            </a:r>
          </a:p>
          <a:p>
            <a:r>
              <a:rPr lang="en-US" baseline="0" dirty="0" smtClean="0"/>
              <a:t>Better estimates the along-strike rupture extent, which is helpful for estimating the coastal extent of high-amplitude wave impact (e.g., why it’s better than the transect profile configurations)</a:t>
            </a:r>
          </a:p>
          <a:p>
            <a:r>
              <a:rPr lang="en-US" baseline="0" dirty="0" smtClean="0"/>
              <a:t>A set of stations on or near the deformation front will also be helpful for determining the pattern of shallow plate locking</a:t>
            </a:r>
          </a:p>
        </p:txBody>
      </p:sp>
      <p:sp>
        <p:nvSpPr>
          <p:cNvPr id="4" name="Slide Number Placeholder 3"/>
          <p:cNvSpPr>
            <a:spLocks noGrp="1"/>
          </p:cNvSpPr>
          <p:nvPr>
            <p:ph type="sldNum" sz="quarter" idx="10"/>
          </p:nvPr>
        </p:nvSpPr>
        <p:spPr/>
        <p:txBody>
          <a:bodyPr/>
          <a:lstStyle/>
          <a:p>
            <a:fld id="{9BA6B2BE-AAA1-C34D-BB98-90B44DCD7FA2}" type="slidenum">
              <a:rPr lang="en-US" smtClean="0"/>
              <a:t>14</a:t>
            </a:fld>
            <a:endParaRPr lang="en-US"/>
          </a:p>
        </p:txBody>
      </p:sp>
    </p:spTree>
    <p:extLst>
      <p:ext uri="{BB962C8B-B14F-4D97-AF65-F5344CB8AC3E}">
        <p14:creationId xmlns:p14="http://schemas.microsoft.com/office/powerpoint/2010/main" val="2862625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Adjust figures to be in the same y-limits.</a:t>
            </a:r>
            <a:r>
              <a:rPr lang="en-US" baseline="0" dirty="0" smtClean="0"/>
              <a:t> Add station locations and labels to the map</a:t>
            </a:r>
            <a:endParaRPr lang="en-US" dirty="0" smtClean="0"/>
          </a:p>
          <a:p>
            <a:endParaRPr lang="en-US" dirty="0" smtClean="0"/>
          </a:p>
          <a:p>
            <a:r>
              <a:rPr lang="en-US" dirty="0" smtClean="0"/>
              <a:t>PGD</a:t>
            </a:r>
            <a:r>
              <a:rPr lang="en-US" baseline="0" dirty="0" smtClean="0"/>
              <a:t> compared to permanent displacement</a:t>
            </a:r>
          </a:p>
          <a:p>
            <a:r>
              <a:rPr lang="en-US" baseline="0" dirty="0" smtClean="0"/>
              <a:t>Slope of P-wave to PGD (move-out?)</a:t>
            </a:r>
          </a:p>
          <a:p>
            <a:r>
              <a:rPr lang="en-US" baseline="0" dirty="0" smtClean="0"/>
              <a:t>Modeling the first few seconds (up to PGD?)</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also conduct sensitivity studies using kinematic models with varying rupture speeds and rise times as a proxy for expected rigidity changes with depth along the </a:t>
            </a:r>
            <a:r>
              <a:rPr lang="en-US" dirty="0" err="1" smtClean="0"/>
              <a:t>megathrust</a:t>
            </a:r>
            <a:r>
              <a:rPr lang="en-US" dirty="0" smtClean="0"/>
              <a:t>. We find distinguishing features in displacement waveforms that can be used to infer primary rupture region. We discuss how kinematic inversion methods that use these characteristics in high-rate GPS data could be applied to the Cascadia </a:t>
            </a:r>
            <a:r>
              <a:rPr lang="en-US" dirty="0" err="1" smtClean="0"/>
              <a:t>subduction</a:t>
            </a:r>
            <a:r>
              <a:rPr lang="en-US" dirty="0" smtClean="0"/>
              <a:t> zone.</a:t>
            </a:r>
          </a:p>
          <a:p>
            <a:endParaRPr lang="en-US" b="1" dirty="0"/>
          </a:p>
        </p:txBody>
      </p:sp>
      <p:sp>
        <p:nvSpPr>
          <p:cNvPr id="4" name="Slide Number Placeholder 3"/>
          <p:cNvSpPr>
            <a:spLocks noGrp="1"/>
          </p:cNvSpPr>
          <p:nvPr>
            <p:ph type="sldNum" sz="quarter" idx="10"/>
          </p:nvPr>
        </p:nvSpPr>
        <p:spPr/>
        <p:txBody>
          <a:bodyPr/>
          <a:lstStyle/>
          <a:p>
            <a:fld id="{9BA6B2BE-AAA1-C34D-BB98-90B44DCD7FA2}" type="slidenum">
              <a:rPr lang="en-US" smtClean="0"/>
              <a:t>15</a:t>
            </a:fld>
            <a:endParaRPr lang="en-US"/>
          </a:p>
        </p:txBody>
      </p:sp>
    </p:spTree>
    <p:extLst>
      <p:ext uri="{BB962C8B-B14F-4D97-AF65-F5344CB8AC3E}">
        <p14:creationId xmlns:p14="http://schemas.microsoft.com/office/powerpoint/2010/main" val="247739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17</a:t>
            </a:fld>
            <a:endParaRPr lang="en-US"/>
          </a:p>
        </p:txBody>
      </p:sp>
    </p:spTree>
    <p:extLst>
      <p:ext uri="{BB962C8B-B14F-4D97-AF65-F5344CB8AC3E}">
        <p14:creationId xmlns:p14="http://schemas.microsoft.com/office/powerpoint/2010/main" val="165112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rupture location of a Mw~8 </a:t>
            </a:r>
            <a:r>
              <a:rPr lang="en-US" dirty="0" err="1" smtClean="0"/>
              <a:t>megathrust</a:t>
            </a:r>
            <a:r>
              <a:rPr lang="en-US" baseline="0" dirty="0" smtClean="0"/>
              <a:t> earthquake can change the near-source tsunami impact, where a shallow earthquake near the trench can produce a disproportionally large tsunami for its magnitude. As an example, i</a:t>
            </a:r>
            <a:r>
              <a:rPr lang="en-US" dirty="0" smtClean="0"/>
              <a:t>n 2007, a Mw8.4 earthquake offshore Sumatra</a:t>
            </a:r>
            <a:r>
              <a:rPr lang="en-US" baseline="0" dirty="0" smtClean="0"/>
              <a:t> produced a tsunami with 4 m run up, but this was dwarfed three years later by the Mw 7.8 </a:t>
            </a:r>
            <a:r>
              <a:rPr lang="en-US" baseline="0" dirty="0" err="1" smtClean="0"/>
              <a:t>Mentawai</a:t>
            </a:r>
            <a:r>
              <a:rPr lang="en-US" baseline="0" dirty="0" smtClean="0"/>
              <a:t> tsunami earthquake, which ruptured the shallow portion of the </a:t>
            </a:r>
            <a:r>
              <a:rPr lang="en-US" baseline="0" dirty="0" err="1" smtClean="0"/>
              <a:t>megathrust</a:t>
            </a:r>
            <a:r>
              <a:rPr lang="en-US" baseline="0" dirty="0" smtClean="0"/>
              <a:t> and generated a tsunami with 12 m run-up in this region.</a:t>
            </a:r>
          </a:p>
          <a:p>
            <a:endParaRPr lang="en-US" baseline="0" dirty="0" smtClean="0"/>
          </a:p>
        </p:txBody>
      </p:sp>
      <p:sp>
        <p:nvSpPr>
          <p:cNvPr id="4" name="Slide Number Placeholder 3"/>
          <p:cNvSpPr>
            <a:spLocks noGrp="1"/>
          </p:cNvSpPr>
          <p:nvPr>
            <p:ph type="sldNum" sz="quarter" idx="10"/>
          </p:nvPr>
        </p:nvSpPr>
        <p:spPr/>
        <p:txBody>
          <a:bodyPr/>
          <a:lstStyle/>
          <a:p>
            <a:fld id="{9BA6B2BE-AAA1-C34D-BB98-90B44DCD7FA2}" type="slidenum">
              <a:rPr lang="en-US" smtClean="0"/>
              <a:t>2</a:t>
            </a:fld>
            <a:endParaRPr lang="en-US"/>
          </a:p>
        </p:txBody>
      </p:sp>
    </p:spTree>
    <p:extLst>
      <p:ext uri="{BB962C8B-B14F-4D97-AF65-F5344CB8AC3E}">
        <p14:creationId xmlns:p14="http://schemas.microsoft.com/office/powerpoint/2010/main" val="249189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Everyone is preparing for “The Big One” </a:t>
            </a:r>
            <a:r>
              <a:rPr lang="mr-IN" baseline="0" dirty="0" smtClean="0"/>
              <a:t>–</a:t>
            </a:r>
            <a:r>
              <a:rPr lang="en-US" baseline="0" dirty="0" smtClean="0"/>
              <a:t> the next M9 </a:t>
            </a:r>
            <a:r>
              <a:rPr lang="en-US" baseline="0" dirty="0" err="1" smtClean="0"/>
              <a:t>megathrust</a:t>
            </a:r>
            <a:r>
              <a:rPr lang="en-US" baseline="0" dirty="0" smtClean="0"/>
              <a:t> earthquake in Cascadia, but there is evidence that the Cascadia </a:t>
            </a:r>
            <a:r>
              <a:rPr lang="en-US" baseline="0" dirty="0" err="1" smtClean="0"/>
              <a:t>subduction</a:t>
            </a:r>
            <a:r>
              <a:rPr lang="en-US" baseline="0" dirty="0" smtClean="0"/>
              <a:t> zone has also experienced </a:t>
            </a:r>
            <a:r>
              <a:rPr lang="en-US" baseline="0" dirty="0" err="1" smtClean="0"/>
              <a:t>tsunamigenic</a:t>
            </a:r>
            <a:r>
              <a:rPr lang="en-US" baseline="0" dirty="0" smtClean="0"/>
              <a:t> earthquakes of around M8 in the past, particularly in the southern portion of the </a:t>
            </a:r>
            <a:r>
              <a:rPr lang="en-US" baseline="0" dirty="0" err="1" smtClean="0"/>
              <a:t>subduction</a:t>
            </a:r>
            <a:r>
              <a:rPr lang="en-US" baseline="0" dirty="0" smtClean="0"/>
              <a:t> zone. Because models of fault locking for Cascadia are not well constrained in the shallow portion near the deformation zone, it is difficult to determine the potential for shallow rupture. Thus, early warning systems need to be able to identify a shallow rupture</a:t>
            </a:r>
          </a:p>
          <a:p>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3</a:t>
            </a:fld>
            <a:endParaRPr lang="en-US"/>
          </a:p>
        </p:txBody>
      </p:sp>
    </p:spTree>
    <p:extLst>
      <p:ext uri="{BB962C8B-B14F-4D97-AF65-F5344CB8AC3E}">
        <p14:creationId xmlns:p14="http://schemas.microsoft.com/office/powerpoint/2010/main" val="141653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Pacific Northwest has a dense, real-time GNSS network that is being incorporated into slip inversion-based early warning systems.</a:t>
            </a:r>
            <a:r>
              <a:rPr lang="en-US" sz="1200" dirty="0" smtClean="0"/>
              <a:t> Onshore GNSS displacements provide low frequency ground motions and </a:t>
            </a:r>
            <a:r>
              <a:rPr lang="en-US" sz="1200" dirty="0" err="1" smtClean="0"/>
              <a:t>coseismic</a:t>
            </a:r>
            <a:r>
              <a:rPr lang="en-US" sz="1200" dirty="0" smtClean="0"/>
              <a:t> offsets</a:t>
            </a:r>
            <a:r>
              <a:rPr lang="en-US" sz="1200" baseline="0" dirty="0" smtClean="0"/>
              <a:t> helpful</a:t>
            </a:r>
            <a:r>
              <a:rPr lang="en-US" sz="1200" dirty="0" smtClean="0"/>
              <a:t> for characterizing </a:t>
            </a:r>
            <a:r>
              <a:rPr lang="en-US" sz="1200" dirty="0" err="1" smtClean="0"/>
              <a:t>tsunamigenic</a:t>
            </a:r>
            <a:r>
              <a:rPr lang="en-US" sz="1200" dirty="0" smtClean="0"/>
              <a:t> earthquakes, however the one-sided distribution of data may not be able to uniquely determine the rupture region. To add further difficulty,</a:t>
            </a:r>
            <a:r>
              <a:rPr lang="en-US" sz="1200" baseline="0" dirty="0" smtClean="0"/>
              <a:t> </a:t>
            </a:r>
            <a:r>
              <a:rPr lang="en-US" sz="1200" dirty="0" smtClean="0"/>
              <a:t>in the case of a shallow rupture there might</a:t>
            </a:r>
            <a:r>
              <a:rPr lang="en-US" sz="1200" baseline="0" dirty="0" smtClean="0"/>
              <a:t> not be many onshore stations with measurable displacement above the noise level. These motivate our project. Our project aim is to examine how augmenting the current GNSS network with different offshore station configurations can improve </a:t>
            </a:r>
            <a:r>
              <a:rPr lang="en-US" sz="1200" baseline="0" dirty="0" smtClean="0">
                <a:latin typeface="Helvetica" charset="0"/>
                <a:ea typeface="Helvetica" charset="0"/>
                <a:cs typeface="Helvetica" charset="0"/>
              </a:rPr>
              <a:t>static slip </a:t>
            </a:r>
            <a:r>
              <a:rPr lang="en-US" baseline="0" dirty="0" smtClean="0"/>
              <a:t>inversions for shallow M8 ruptures, and to find a preferred offshore network configuration for the Cascadia region.</a:t>
            </a:r>
            <a:endParaRPr lang="en-US" sz="1200" dirty="0" smtClean="0"/>
          </a:p>
        </p:txBody>
      </p:sp>
      <p:sp>
        <p:nvSpPr>
          <p:cNvPr id="4" name="Slide Number Placeholder 3"/>
          <p:cNvSpPr>
            <a:spLocks noGrp="1"/>
          </p:cNvSpPr>
          <p:nvPr>
            <p:ph type="sldNum" sz="quarter" idx="10"/>
          </p:nvPr>
        </p:nvSpPr>
        <p:spPr/>
        <p:txBody>
          <a:bodyPr/>
          <a:lstStyle/>
          <a:p>
            <a:fld id="{9BA6B2BE-AAA1-C34D-BB98-90B44DCD7FA2}" type="slidenum">
              <a:rPr lang="en-US" smtClean="0"/>
              <a:t>4</a:t>
            </a:fld>
            <a:endParaRPr lang="en-US"/>
          </a:p>
        </p:txBody>
      </p:sp>
    </p:spTree>
    <p:extLst>
      <p:ext uri="{BB962C8B-B14F-4D97-AF65-F5344CB8AC3E}">
        <p14:creationId xmlns:p14="http://schemas.microsoft.com/office/powerpoint/2010/main" val="192924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our project we considered two simplistic rupture models offshore Oregon, a shallow rupture and a deeper rupture of M8.0. These have the same slip distribution, a uniform 5 m slip with linear slip taper around the edges. Our fault model is a </a:t>
            </a:r>
            <a:r>
              <a:rPr lang="en-US" dirty="0" smtClean="0"/>
              <a:t>regular grid approximation of the McCaffrey et al. 2012 model used in Slab1.0</a:t>
            </a:r>
            <a:r>
              <a:rPr lang="en-US" baseline="0" dirty="0" smtClean="0"/>
              <a:t>. The middle plot shows the </a:t>
            </a:r>
            <a:r>
              <a:rPr lang="en-US" baseline="0" dirty="0" err="1" smtClean="0"/>
              <a:t>coseismic</a:t>
            </a:r>
            <a:r>
              <a:rPr lang="en-US" baseline="0" dirty="0" smtClean="0"/>
              <a:t> offsets in the eastward and vertical directions for a transect profile across the middle of the ruptures. The purple region is where onshore GNSS data is available, and we can see that these will not measure much offset for the shallow rupture. The rightmost figure shows the maximum tsunami amplitude at the coastline for both ruptures. We use the </a:t>
            </a:r>
            <a:r>
              <a:rPr lang="en-US" baseline="0" dirty="0" err="1" smtClean="0"/>
              <a:t>GeoClaw</a:t>
            </a:r>
            <a:r>
              <a:rPr lang="en-US" baseline="0" dirty="0" smtClean="0"/>
              <a:t> software to generate the tsunami simulations.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5</a:t>
            </a:fld>
            <a:endParaRPr lang="en-US"/>
          </a:p>
        </p:txBody>
      </p:sp>
    </p:spTree>
    <p:extLst>
      <p:ext uri="{BB962C8B-B14F-4D97-AF65-F5344CB8AC3E}">
        <p14:creationId xmlns:p14="http://schemas.microsoft.com/office/powerpoint/2010/main" val="219073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a:t>
            </a:r>
            <a:r>
              <a:rPr lang="en-US" baseline="0" dirty="0" smtClean="0"/>
              <a:t> procedure for our project is illustrated below. We forward modeled </a:t>
            </a:r>
            <a:r>
              <a:rPr lang="en-US" baseline="0" dirty="0" err="1" smtClean="0"/>
              <a:t>coseismic</a:t>
            </a:r>
            <a:r>
              <a:rPr lang="en-US" baseline="0" dirty="0" smtClean="0"/>
              <a:t> offsets for both ruptures using the frequency-wavenumber approach of Zhu and Rivera (2002) to compute the Green’s functions. We added Gaussian noise to the data. Onshore we had 1.5 cm in the horizontal and 5 cm in the vertical, and we did the opposite for offshore data. We performed static slip inversions on 15 iterations of noise for each rupture and using different stations configurations. We use the </a:t>
            </a:r>
            <a:r>
              <a:rPr lang="en-US" baseline="0" dirty="0" err="1" smtClean="0"/>
              <a:t>MudPy</a:t>
            </a:r>
            <a:r>
              <a:rPr lang="en-US" baseline="0" dirty="0" smtClean="0"/>
              <a:t> inversion software developed by Diego </a:t>
            </a:r>
            <a:r>
              <a:rPr lang="en-US" baseline="0" dirty="0" err="1" smtClean="0"/>
              <a:t>Melgar</a:t>
            </a:r>
            <a:r>
              <a:rPr lang="en-US" baseline="0" dirty="0" smtClean="0"/>
              <a:t>. Then, we compare the slip inversion results and their corresponding tsunami models to the input ruptures. </a:t>
            </a:r>
            <a:endParaRPr lang="en-US" dirty="0" smtClean="0"/>
          </a:p>
        </p:txBody>
      </p:sp>
      <p:sp>
        <p:nvSpPr>
          <p:cNvPr id="4" name="Slide Number Placeholder 3"/>
          <p:cNvSpPr>
            <a:spLocks noGrp="1"/>
          </p:cNvSpPr>
          <p:nvPr>
            <p:ph type="sldNum" sz="quarter" idx="10"/>
          </p:nvPr>
        </p:nvSpPr>
        <p:spPr/>
        <p:txBody>
          <a:bodyPr/>
          <a:lstStyle/>
          <a:p>
            <a:fld id="{9BA6B2BE-AAA1-C34D-BB98-90B44DCD7FA2}" type="slidenum">
              <a:rPr lang="en-US" smtClean="0"/>
              <a:t>6</a:t>
            </a:fld>
            <a:endParaRPr lang="en-US"/>
          </a:p>
        </p:txBody>
      </p:sp>
    </p:spTree>
    <p:extLst>
      <p:ext uri="{BB962C8B-B14F-4D97-AF65-F5344CB8AC3E}">
        <p14:creationId xmlns:p14="http://schemas.microsoft.com/office/powerpoint/2010/main" val="2190737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station configurations we examined</a:t>
            </a:r>
            <a:r>
              <a:rPr lang="en-US" baseline="0" dirty="0" smtClean="0"/>
              <a:t> for this study. In these figures, the black dots are existing station locations and yellow are hypothetical locations. </a:t>
            </a:r>
            <a:r>
              <a:rPr lang="en-US" dirty="0" smtClean="0"/>
              <a:t>We test 5</a:t>
            </a:r>
            <a:r>
              <a:rPr lang="en-US" baseline="0" dirty="0" smtClean="0"/>
              <a:t> configurations in this study: GNSS only, a configuration similar to the S-NET in Japan, transect profiles with 2 degree spacing, a denser set of transect profiles with 1 degree spacing, and a trench-parallel profile of stations. We examine two types of offshore </a:t>
            </a:r>
            <a:r>
              <a:rPr lang="en-US" baseline="0" dirty="0" err="1" smtClean="0"/>
              <a:t>coseismic</a:t>
            </a:r>
            <a:r>
              <a:rPr lang="en-US" baseline="0" dirty="0" smtClean="0"/>
              <a:t> data: vertical only, which can be obtained using ocean bottom pressure sensors; and a very optimistic three-component case, which would be if we added real-time GPS acoustic data to get the horizontal </a:t>
            </a:r>
            <a:r>
              <a:rPr lang="en-US" baseline="0" dirty="0" err="1" smtClean="0"/>
              <a:t>coseismic</a:t>
            </a:r>
            <a:r>
              <a:rPr lang="en-US" baseline="0" dirty="0" smtClean="0"/>
              <a:t> offsets.</a:t>
            </a:r>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7</a:t>
            </a:fld>
            <a:endParaRPr lang="en-US"/>
          </a:p>
        </p:txBody>
      </p:sp>
    </p:spTree>
    <p:extLst>
      <p:ext uri="{BB962C8B-B14F-4D97-AF65-F5344CB8AC3E}">
        <p14:creationId xmlns:p14="http://schemas.microsoft.com/office/powerpoint/2010/main" val="456605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station configurations we examined</a:t>
            </a:r>
            <a:r>
              <a:rPr lang="en-US" baseline="0" dirty="0" smtClean="0"/>
              <a:t> for this study. In these figures, the black dots are existing station locations and yellow are hypothetical locations. </a:t>
            </a:r>
            <a:r>
              <a:rPr lang="en-US" dirty="0" smtClean="0"/>
              <a:t>We test 5</a:t>
            </a:r>
            <a:r>
              <a:rPr lang="en-US" baseline="0" dirty="0" smtClean="0"/>
              <a:t> configurations in this study: GNSS only, a configuration similar to the S-NET in Japan, transect profiles with 2 degree spacing, a denser set of transect profiles with 1 degree spacing, and a trench-parallel profile of stations. We examine two types of offshore </a:t>
            </a:r>
            <a:r>
              <a:rPr lang="en-US" baseline="0" dirty="0" err="1" smtClean="0"/>
              <a:t>coseismic</a:t>
            </a:r>
            <a:r>
              <a:rPr lang="en-US" baseline="0" dirty="0" smtClean="0"/>
              <a:t> data: vertical only, which can be obtained using ocean bottom pressure sensors; and a very optimistic three-component case, which would be if we added real-time GPS acoustic data to get the horizontal </a:t>
            </a:r>
            <a:r>
              <a:rPr lang="en-US" baseline="0" dirty="0" err="1" smtClean="0"/>
              <a:t>coseismic</a:t>
            </a:r>
            <a:r>
              <a:rPr lang="en-US" baseline="0" dirty="0" smtClean="0"/>
              <a:t> offsets.</a:t>
            </a:r>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8</a:t>
            </a:fld>
            <a:endParaRPr lang="en-US"/>
          </a:p>
        </p:txBody>
      </p:sp>
    </p:spTree>
    <p:extLst>
      <p:ext uri="{BB962C8B-B14F-4D97-AF65-F5344CB8AC3E}">
        <p14:creationId xmlns:p14="http://schemas.microsoft.com/office/powerpoint/2010/main" val="45660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example static slip inversion results for the deeper</a:t>
            </a:r>
            <a:r>
              <a:rPr lang="en-US" baseline="0" dirty="0" smtClean="0"/>
              <a:t> rupture. The top left we have our input rupture model, and the rest are the different station configurations, with the top row showing inversion results using vertical-only offshore data and the bottom row used 3-component data offshore. As expected, the GNSS only inversion does a good job for this rupture, but it underestimates the amount of slip. Adding offshore stations improves the maximum slip for either type of data, while the up-dip rupture extent is improved by having three component data </a:t>
            </a:r>
            <a:r>
              <a:rPr lang="en-US" baseline="0" dirty="0" err="1" smtClean="0"/>
              <a:t>updip</a:t>
            </a:r>
            <a:r>
              <a:rPr lang="en-US" baseline="0" dirty="0" smtClean="0"/>
              <a:t> of the rupture.</a:t>
            </a:r>
          </a:p>
          <a:p>
            <a:endParaRPr lang="en-US" baseline="0" dirty="0" smtClean="0"/>
          </a:p>
          <a:p>
            <a:r>
              <a:rPr lang="en-US" baseline="0" dirty="0" smtClean="0"/>
              <a:t>Write the moment magnitude on these</a:t>
            </a:r>
            <a:endParaRPr lang="en-US" dirty="0"/>
          </a:p>
        </p:txBody>
      </p:sp>
      <p:sp>
        <p:nvSpPr>
          <p:cNvPr id="4" name="Slide Number Placeholder 3"/>
          <p:cNvSpPr>
            <a:spLocks noGrp="1"/>
          </p:cNvSpPr>
          <p:nvPr>
            <p:ph type="sldNum" sz="quarter" idx="10"/>
          </p:nvPr>
        </p:nvSpPr>
        <p:spPr/>
        <p:txBody>
          <a:bodyPr/>
          <a:lstStyle/>
          <a:p>
            <a:fld id="{9BA6B2BE-AAA1-C34D-BB98-90B44DCD7FA2}" type="slidenum">
              <a:rPr lang="en-US" smtClean="0"/>
              <a:t>9</a:t>
            </a:fld>
            <a:endParaRPr lang="en-US"/>
          </a:p>
        </p:txBody>
      </p:sp>
    </p:spTree>
    <p:extLst>
      <p:ext uri="{BB962C8B-B14F-4D97-AF65-F5344CB8AC3E}">
        <p14:creationId xmlns:p14="http://schemas.microsoft.com/office/powerpoint/2010/main" val="38085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12/6/17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9078161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16.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emf"/><Relationship Id="rId6" Type="http://schemas.openxmlformats.org/officeDocument/2006/relationships/image" Target="../media/image55.emf"/><Relationship Id="rId7" Type="http://schemas.openxmlformats.org/officeDocument/2006/relationships/image" Target="../media/image56.emf"/><Relationship Id="rId8"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621" y="6465179"/>
            <a:ext cx="12201932" cy="405915"/>
          </a:xfrm>
          <a:prstGeom prst="rect">
            <a:avLst/>
          </a:prstGeom>
          <a:solidFill>
            <a:srgbClr val="66CCFF"/>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smtClean="0">
                <a:latin typeface="Century Gothic"/>
                <a:cs typeface="Century Gothic"/>
              </a:rPr>
              <a:t> American Geophysical Union Fall Meeting 2017</a:t>
            </a:r>
            <a:endParaRPr lang="en-US" sz="2000" dirty="0">
              <a:latin typeface="Century Gothic"/>
              <a:cs typeface="Century Gothic"/>
            </a:endParaRPr>
          </a:p>
        </p:txBody>
      </p:sp>
      <p:cxnSp>
        <p:nvCxnSpPr>
          <p:cNvPr id="12" name="Straight Connector 11"/>
          <p:cNvCxnSpPr/>
          <p:nvPr/>
        </p:nvCxnSpPr>
        <p:spPr>
          <a:xfrm>
            <a:off x="3311" y="6256110"/>
            <a:ext cx="12192000" cy="0"/>
          </a:xfrm>
          <a:prstGeom prst="line">
            <a:avLst/>
          </a:prstGeom>
          <a:ln w="57150" cmpd="sng">
            <a:solidFill>
              <a:srgbClr val="66CC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0" y="6385874"/>
            <a:ext cx="12192000" cy="0"/>
          </a:xfrm>
          <a:prstGeom prst="line">
            <a:avLst/>
          </a:prstGeom>
          <a:ln w="76200" cmpd="sng">
            <a:solidFill>
              <a:srgbClr val="66CC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311" y="6125170"/>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5" name="Picture 4" descr="sio_w-blu-blu.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300" y="4290675"/>
            <a:ext cx="1730303" cy="1748581"/>
          </a:xfrm>
          <a:prstGeom prst="rect">
            <a:avLst/>
          </a:prstGeom>
        </p:spPr>
      </p:pic>
      <p:sp>
        <p:nvSpPr>
          <p:cNvPr id="2" name="Title 1"/>
          <p:cNvSpPr>
            <a:spLocks noGrp="1"/>
          </p:cNvSpPr>
          <p:nvPr>
            <p:ph type="ctrTitle"/>
          </p:nvPr>
        </p:nvSpPr>
        <p:spPr>
          <a:xfrm>
            <a:off x="602236" y="770200"/>
            <a:ext cx="10999952" cy="2387600"/>
          </a:xfrm>
        </p:spPr>
        <p:txBody>
          <a:bodyPr>
            <a:noAutofit/>
          </a:bodyPr>
          <a:lstStyle/>
          <a:p>
            <a:r>
              <a:rPr lang="en-US" sz="3200" dirty="0" smtClean="0">
                <a:latin typeface="Century Gothic"/>
                <a:cs typeface="Century Gothic"/>
              </a:rPr>
              <a:t>Augmenting Onshore GPS Displacements with Offshore Observations to Improve Slip Characterization for Cascadia </a:t>
            </a:r>
            <a:r>
              <a:rPr lang="en-US" sz="3200" dirty="0" err="1" smtClean="0">
                <a:latin typeface="Century Gothic"/>
                <a:cs typeface="Century Gothic"/>
              </a:rPr>
              <a:t>Subduction</a:t>
            </a:r>
            <a:r>
              <a:rPr lang="en-US" sz="3200" dirty="0" smtClean="0">
                <a:latin typeface="Century Gothic"/>
                <a:cs typeface="Century Gothic"/>
              </a:rPr>
              <a:t> Zone Earthquakes</a:t>
            </a:r>
            <a:endParaRPr lang="en-US" sz="3200" dirty="0">
              <a:latin typeface="Century Gothic"/>
              <a:cs typeface="Century Gothic"/>
            </a:endParaRPr>
          </a:p>
        </p:txBody>
      </p:sp>
      <p:sp>
        <p:nvSpPr>
          <p:cNvPr id="3" name="Subtitle 2"/>
          <p:cNvSpPr>
            <a:spLocks noGrp="1"/>
          </p:cNvSpPr>
          <p:nvPr>
            <p:ph type="subTitle" idx="1"/>
          </p:nvPr>
        </p:nvSpPr>
        <p:spPr>
          <a:xfrm>
            <a:off x="1524000" y="3815660"/>
            <a:ext cx="9144000" cy="1281278"/>
          </a:xfrm>
        </p:spPr>
        <p:txBody>
          <a:bodyPr>
            <a:normAutofit/>
          </a:bodyPr>
          <a:lstStyle/>
          <a:p>
            <a:r>
              <a:rPr lang="en-US" dirty="0" smtClean="0">
                <a:latin typeface="Century Gothic"/>
                <a:cs typeface="Century Gothic"/>
              </a:rPr>
              <a:t>Jessie K. Saunders &amp; Jennifer S. Haase</a:t>
            </a:r>
          </a:p>
          <a:p>
            <a:r>
              <a:rPr lang="en-US" sz="2000" dirty="0" smtClean="0">
                <a:latin typeface="Century Gothic"/>
                <a:cs typeface="Century Gothic"/>
              </a:rPr>
              <a:t>Scripps Institution of Oceanography, UC San Diego</a:t>
            </a:r>
          </a:p>
        </p:txBody>
      </p:sp>
      <p:pic>
        <p:nvPicPr>
          <p:cNvPr id="4" name="Picture 3" descr="igp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5701" y="4840253"/>
            <a:ext cx="1818577" cy="1199003"/>
          </a:xfrm>
          <a:prstGeom prst="rect">
            <a:avLst/>
          </a:prstGeom>
        </p:spPr>
      </p:pic>
      <p:sp>
        <p:nvSpPr>
          <p:cNvPr id="7" name="Title 1"/>
          <p:cNvSpPr txBox="1">
            <a:spLocks/>
          </p:cNvSpPr>
          <p:nvPr/>
        </p:nvSpPr>
        <p:spPr>
          <a:xfrm>
            <a:off x="-3310" y="0"/>
            <a:ext cx="12198621" cy="405915"/>
          </a:xfrm>
          <a:prstGeom prst="rect">
            <a:avLst/>
          </a:prstGeom>
          <a:solidFill>
            <a:srgbClr val="66CCFF"/>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smtClean="0">
                <a:latin typeface="Century Gothic"/>
                <a:cs typeface="Century Gothic"/>
              </a:rPr>
              <a:t> </a:t>
            </a:r>
            <a:endParaRPr lang="en-US" sz="3000" dirty="0">
              <a:latin typeface="Century Gothic"/>
              <a:cs typeface="Century Gothic"/>
            </a:endParaRPr>
          </a:p>
        </p:txBody>
      </p:sp>
      <p:cxnSp>
        <p:nvCxnSpPr>
          <p:cNvPr id="8" name="Straight Connector 7"/>
          <p:cNvCxnSpPr/>
          <p:nvPr/>
        </p:nvCxnSpPr>
        <p:spPr>
          <a:xfrm>
            <a:off x="-3310" y="618974"/>
            <a:ext cx="12192000" cy="0"/>
          </a:xfrm>
          <a:prstGeom prst="line">
            <a:avLst/>
          </a:prstGeom>
          <a:ln w="57150" cmpd="sng">
            <a:solidFill>
              <a:srgbClr val="66CCFF"/>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621" y="486858"/>
            <a:ext cx="12192000" cy="0"/>
          </a:xfrm>
          <a:prstGeom prst="line">
            <a:avLst/>
          </a:prstGeom>
          <a:ln w="76200" cmpd="sng">
            <a:solidFill>
              <a:srgbClr val="66CC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621" y="770200"/>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15" name="Picture 14" descr="NASA_logo.sv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31587" y="4290675"/>
            <a:ext cx="2113089" cy="1748581"/>
          </a:xfrm>
          <a:prstGeom prst="rect">
            <a:avLst/>
          </a:prstGeom>
        </p:spPr>
      </p:pic>
    </p:spTree>
    <p:extLst>
      <p:ext uri="{BB962C8B-B14F-4D97-AF65-F5344CB8AC3E}">
        <p14:creationId xmlns:p14="http://schemas.microsoft.com/office/powerpoint/2010/main" val="21314477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ntl.4_rupt2_sfvert.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54458" y="1513948"/>
            <a:ext cx="664556" cy="4382693"/>
          </a:xfrm>
          <a:prstGeom prst="rect">
            <a:avLst/>
          </a:prstGeom>
        </p:spPr>
      </p:pic>
      <p:sp>
        <p:nvSpPr>
          <p:cNvPr id="22"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Static Slip Inversion Results (Shallow Rupture)</a:t>
            </a:r>
            <a:endParaRPr lang="en-US" sz="3000" dirty="0">
              <a:latin typeface="Century Gothic"/>
              <a:cs typeface="Century Gothic"/>
            </a:endParaRPr>
          </a:p>
        </p:txBody>
      </p:sp>
      <p:cxnSp>
        <p:nvCxnSpPr>
          <p:cNvPr id="23" name="Straight Connector 22"/>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9" name="Picture 8" descr="rupt2_slip.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083" y="792034"/>
            <a:ext cx="2138211" cy="2931095"/>
          </a:xfrm>
          <a:prstGeom prst="rect">
            <a:avLst/>
          </a:prstGeom>
        </p:spPr>
      </p:pic>
      <p:pic>
        <p:nvPicPr>
          <p:cNvPr id="10" name="Picture 9" descr="s-net_rupt2_sf3comp.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51767" y="3886230"/>
            <a:ext cx="2203671" cy="2971524"/>
          </a:xfrm>
          <a:prstGeom prst="rect">
            <a:avLst/>
          </a:prstGeom>
        </p:spPr>
      </p:pic>
      <p:pic>
        <p:nvPicPr>
          <p:cNvPr id="11" name="Picture 10" descr="s-net_rupt2_sfvert.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51767" y="786764"/>
            <a:ext cx="2203671" cy="2971522"/>
          </a:xfrm>
          <a:prstGeom prst="rect">
            <a:avLst/>
          </a:prstGeom>
        </p:spPr>
      </p:pic>
      <p:pic>
        <p:nvPicPr>
          <p:cNvPr id="4" name="Picture 3" descr="gps_rupt2.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8083" y="3886232"/>
            <a:ext cx="2203669" cy="2971522"/>
          </a:xfrm>
          <a:prstGeom prst="rect">
            <a:avLst/>
          </a:prstGeom>
        </p:spPr>
      </p:pic>
      <p:pic>
        <p:nvPicPr>
          <p:cNvPr id="5" name="Picture 4" descr="ntl.4_rupt2_sf3comp.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862763" y="3886255"/>
            <a:ext cx="2203669" cy="2971521"/>
          </a:xfrm>
          <a:prstGeom prst="rect">
            <a:avLst/>
          </a:prstGeom>
        </p:spPr>
      </p:pic>
      <p:pic>
        <p:nvPicPr>
          <p:cNvPr id="6" name="Picture 5" descr="ntl.4_rupt2_sfvert.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862780" y="786791"/>
            <a:ext cx="2203671" cy="2971523"/>
          </a:xfrm>
          <a:prstGeom prst="rect">
            <a:avLst/>
          </a:prstGeom>
        </p:spPr>
      </p:pic>
      <p:pic>
        <p:nvPicPr>
          <p:cNvPr id="7" name="Picture 6" descr="prf3.4_rupt2_sf3comp.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659099" y="3886230"/>
            <a:ext cx="2203671" cy="2971522"/>
          </a:xfrm>
          <a:prstGeom prst="rect">
            <a:avLst/>
          </a:prstGeom>
        </p:spPr>
      </p:pic>
      <p:pic>
        <p:nvPicPr>
          <p:cNvPr id="8" name="Picture 7" descr="prf3.4_rupt2_sfvert.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659099" y="786763"/>
            <a:ext cx="2203671" cy="2971522"/>
          </a:xfrm>
          <a:prstGeom prst="rect">
            <a:avLst/>
          </a:prstGeom>
        </p:spPr>
      </p:pic>
      <p:pic>
        <p:nvPicPr>
          <p:cNvPr id="12" name="Picture 11" descr="prf2.4_rupt2_sf3comp.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455423" y="3886229"/>
            <a:ext cx="2203669" cy="2971522"/>
          </a:xfrm>
          <a:prstGeom prst="rect">
            <a:avLst/>
          </a:prstGeom>
        </p:spPr>
      </p:pic>
      <p:pic>
        <p:nvPicPr>
          <p:cNvPr id="13" name="Picture 12" descr="prf2.4_rupt2_sfvert.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468491" y="786763"/>
            <a:ext cx="2203669" cy="2971522"/>
          </a:xfrm>
          <a:prstGeom prst="rect">
            <a:avLst/>
          </a:prstGeom>
        </p:spPr>
      </p:pic>
      <p:sp>
        <p:nvSpPr>
          <p:cNvPr id="14" name="TextBox 13"/>
          <p:cNvSpPr txBox="1"/>
          <p:nvPr/>
        </p:nvSpPr>
        <p:spPr>
          <a:xfrm rot="5400000">
            <a:off x="9867817" y="2044036"/>
            <a:ext cx="2766597" cy="353943"/>
          </a:xfrm>
          <a:prstGeom prst="rect">
            <a:avLst/>
          </a:prstGeom>
          <a:noFill/>
          <a:ln w="28575" cmpd="sng">
            <a:solidFill>
              <a:srgbClr val="0000FF"/>
            </a:solidFill>
          </a:ln>
        </p:spPr>
        <p:txBody>
          <a:bodyPr wrap="square" rtlCol="0">
            <a:spAutoFit/>
          </a:bodyPr>
          <a:lstStyle/>
          <a:p>
            <a:pPr algn="ctr"/>
            <a:r>
              <a:rPr lang="en-US" sz="1700" dirty="0" smtClean="0">
                <a:latin typeface="Century Gothic"/>
                <a:cs typeface="Century Gothic"/>
              </a:rPr>
              <a:t>Vertical-Only Offshore</a:t>
            </a:r>
            <a:endParaRPr lang="en-US" sz="1700" dirty="0">
              <a:latin typeface="Century Gothic"/>
              <a:cs typeface="Century Gothic"/>
            </a:endParaRPr>
          </a:p>
        </p:txBody>
      </p:sp>
      <p:sp>
        <p:nvSpPr>
          <p:cNvPr id="15" name="TextBox 14"/>
          <p:cNvSpPr txBox="1"/>
          <p:nvPr/>
        </p:nvSpPr>
        <p:spPr>
          <a:xfrm rot="5400000">
            <a:off x="9864658" y="5142192"/>
            <a:ext cx="2772911" cy="353943"/>
          </a:xfrm>
          <a:prstGeom prst="rect">
            <a:avLst/>
          </a:prstGeom>
          <a:noFill/>
          <a:ln w="28575" cmpd="sng">
            <a:solidFill>
              <a:srgbClr val="0080FF"/>
            </a:solidFill>
          </a:ln>
        </p:spPr>
        <p:txBody>
          <a:bodyPr wrap="square" rtlCol="0">
            <a:spAutoFit/>
          </a:bodyPr>
          <a:lstStyle/>
          <a:p>
            <a:pPr algn="ctr"/>
            <a:r>
              <a:rPr lang="en-US" sz="1700" dirty="0" smtClean="0">
                <a:latin typeface="Century Gothic"/>
                <a:cs typeface="Century Gothic"/>
              </a:rPr>
              <a:t>All-Component Offshore</a:t>
            </a:r>
            <a:endParaRPr lang="en-US" sz="1700" dirty="0">
              <a:latin typeface="Century Gothic"/>
              <a:cs typeface="Century Gothic"/>
            </a:endParaRPr>
          </a:p>
        </p:txBody>
      </p:sp>
      <p:sp>
        <p:nvSpPr>
          <p:cNvPr id="16" name="TextBox 15"/>
          <p:cNvSpPr txBox="1"/>
          <p:nvPr/>
        </p:nvSpPr>
        <p:spPr>
          <a:xfrm>
            <a:off x="230768" y="3669411"/>
            <a:ext cx="2003088" cy="307777"/>
          </a:xfrm>
          <a:prstGeom prst="rect">
            <a:avLst/>
          </a:prstGeom>
          <a:noFill/>
        </p:spPr>
        <p:txBody>
          <a:bodyPr wrap="square" rtlCol="0">
            <a:spAutoFit/>
          </a:bodyPr>
          <a:lstStyle/>
          <a:p>
            <a:pPr algn="ctr"/>
            <a:r>
              <a:rPr lang="en-US" sz="1400" dirty="0">
                <a:latin typeface="Century Gothic"/>
                <a:cs typeface="Century Gothic"/>
              </a:rPr>
              <a:t>GNSS Only</a:t>
            </a:r>
          </a:p>
        </p:txBody>
      </p:sp>
      <p:sp>
        <p:nvSpPr>
          <p:cNvPr id="17" name="TextBox 16"/>
          <p:cNvSpPr txBox="1"/>
          <p:nvPr/>
        </p:nvSpPr>
        <p:spPr>
          <a:xfrm>
            <a:off x="2426124" y="538907"/>
            <a:ext cx="2003088" cy="307777"/>
          </a:xfrm>
          <a:prstGeom prst="rect">
            <a:avLst/>
          </a:prstGeom>
          <a:noFill/>
        </p:spPr>
        <p:txBody>
          <a:bodyPr wrap="square" rtlCol="0">
            <a:spAutoFit/>
          </a:bodyPr>
          <a:lstStyle/>
          <a:p>
            <a:pPr algn="ctr"/>
            <a:r>
              <a:rPr lang="en-US" sz="1400" dirty="0" smtClean="0">
                <a:latin typeface="Century Gothic"/>
                <a:cs typeface="Century Gothic"/>
              </a:rPr>
              <a:t>S-NET</a:t>
            </a:r>
            <a:endParaRPr lang="en-US" sz="1400" dirty="0">
              <a:latin typeface="Century Gothic"/>
              <a:cs typeface="Century Gothic"/>
            </a:endParaRPr>
          </a:p>
        </p:txBody>
      </p:sp>
      <p:sp>
        <p:nvSpPr>
          <p:cNvPr id="18" name="TextBox 17"/>
          <p:cNvSpPr txBox="1"/>
          <p:nvPr/>
        </p:nvSpPr>
        <p:spPr>
          <a:xfrm>
            <a:off x="4481599" y="538893"/>
            <a:ext cx="2330385" cy="307777"/>
          </a:xfrm>
          <a:prstGeom prst="rect">
            <a:avLst/>
          </a:prstGeom>
          <a:noFill/>
        </p:spPr>
        <p:txBody>
          <a:bodyPr wrap="square" rtlCol="0">
            <a:spAutoFit/>
          </a:bodyPr>
          <a:lstStyle/>
          <a:p>
            <a:pPr algn="ctr"/>
            <a:r>
              <a:rPr lang="en-US" sz="1400" dirty="0" smtClean="0">
                <a:latin typeface="Century Gothic"/>
                <a:cs typeface="Century Gothic"/>
              </a:rPr>
              <a:t>Sparse Transect Profiles</a:t>
            </a:r>
            <a:endParaRPr lang="en-US" sz="1400" dirty="0">
              <a:latin typeface="Century Gothic"/>
              <a:cs typeface="Century Gothic"/>
            </a:endParaRPr>
          </a:p>
        </p:txBody>
      </p:sp>
      <p:sp>
        <p:nvSpPr>
          <p:cNvPr id="19" name="TextBox 18"/>
          <p:cNvSpPr txBox="1"/>
          <p:nvPr/>
        </p:nvSpPr>
        <p:spPr>
          <a:xfrm>
            <a:off x="6657160" y="538893"/>
            <a:ext cx="2370649" cy="307777"/>
          </a:xfrm>
          <a:prstGeom prst="rect">
            <a:avLst/>
          </a:prstGeom>
          <a:noFill/>
        </p:spPr>
        <p:txBody>
          <a:bodyPr wrap="square" rtlCol="0">
            <a:spAutoFit/>
          </a:bodyPr>
          <a:lstStyle/>
          <a:p>
            <a:pPr algn="ctr"/>
            <a:r>
              <a:rPr lang="en-US" sz="1400" dirty="0" smtClean="0">
                <a:latin typeface="Century Gothic"/>
                <a:cs typeface="Century Gothic"/>
              </a:rPr>
              <a:t>Dense Transect Profiles</a:t>
            </a:r>
            <a:endParaRPr lang="en-US" sz="1400" dirty="0">
              <a:latin typeface="Century Gothic"/>
              <a:cs typeface="Century Gothic"/>
            </a:endParaRPr>
          </a:p>
        </p:txBody>
      </p:sp>
      <p:sp>
        <p:nvSpPr>
          <p:cNvPr id="20" name="TextBox 19"/>
          <p:cNvSpPr txBox="1"/>
          <p:nvPr/>
        </p:nvSpPr>
        <p:spPr>
          <a:xfrm>
            <a:off x="8870691" y="538893"/>
            <a:ext cx="2366691" cy="307777"/>
          </a:xfrm>
          <a:prstGeom prst="rect">
            <a:avLst/>
          </a:prstGeom>
          <a:noFill/>
        </p:spPr>
        <p:txBody>
          <a:bodyPr wrap="square" rtlCol="0">
            <a:spAutoFit/>
          </a:bodyPr>
          <a:lstStyle/>
          <a:p>
            <a:pPr algn="ctr"/>
            <a:r>
              <a:rPr lang="en-US" sz="1400" dirty="0" smtClean="0">
                <a:latin typeface="Century Gothic"/>
                <a:cs typeface="Century Gothic"/>
              </a:rPr>
              <a:t>Trench Parallel Profile</a:t>
            </a:r>
            <a:endParaRPr lang="en-US" sz="1400" dirty="0">
              <a:latin typeface="Century Gothic"/>
              <a:cs typeface="Century Gothic"/>
            </a:endParaRPr>
          </a:p>
        </p:txBody>
      </p:sp>
      <p:sp>
        <p:nvSpPr>
          <p:cNvPr id="21" name="TextBox 20"/>
          <p:cNvSpPr txBox="1"/>
          <p:nvPr/>
        </p:nvSpPr>
        <p:spPr>
          <a:xfrm>
            <a:off x="217678" y="538907"/>
            <a:ext cx="2003088" cy="307777"/>
          </a:xfrm>
          <a:prstGeom prst="rect">
            <a:avLst/>
          </a:prstGeom>
          <a:noFill/>
        </p:spPr>
        <p:txBody>
          <a:bodyPr wrap="square" rtlCol="0">
            <a:spAutoFit/>
          </a:bodyPr>
          <a:lstStyle/>
          <a:p>
            <a:pPr algn="ctr"/>
            <a:r>
              <a:rPr lang="en-US" sz="1400" dirty="0" smtClean="0">
                <a:latin typeface="Century Gothic"/>
                <a:cs typeface="Century Gothic"/>
              </a:rPr>
              <a:t>Input Rupture</a:t>
            </a:r>
            <a:endParaRPr lang="en-US" sz="1400" dirty="0">
              <a:latin typeface="Century Gothic"/>
              <a:cs typeface="Century Gothic"/>
            </a:endParaRPr>
          </a:p>
        </p:txBody>
      </p:sp>
      <p:cxnSp>
        <p:nvCxnSpPr>
          <p:cNvPr id="26" name="Straight Connector 25"/>
          <p:cNvCxnSpPr/>
          <p:nvPr/>
        </p:nvCxnSpPr>
        <p:spPr>
          <a:xfrm flipV="1">
            <a:off x="136253" y="3705295"/>
            <a:ext cx="2093491" cy="2058"/>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229744" y="667168"/>
            <a:ext cx="4112" cy="3040185"/>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85880" y="3968196"/>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7.82</a:t>
            </a:r>
            <a:endParaRPr lang="en-US" sz="1200" dirty="0">
              <a:latin typeface="Century Gothic"/>
              <a:cs typeface="Century Gothic"/>
            </a:endParaRPr>
          </a:p>
        </p:txBody>
      </p:sp>
      <p:sp>
        <p:nvSpPr>
          <p:cNvPr id="27" name="TextBox 26"/>
          <p:cNvSpPr txBox="1"/>
          <p:nvPr/>
        </p:nvSpPr>
        <p:spPr>
          <a:xfrm>
            <a:off x="2594961" y="3966173"/>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8.04</a:t>
            </a:r>
            <a:endParaRPr lang="en-US" sz="1200" dirty="0">
              <a:latin typeface="Century Gothic"/>
              <a:cs typeface="Century Gothic"/>
            </a:endParaRPr>
          </a:p>
        </p:txBody>
      </p:sp>
      <p:sp>
        <p:nvSpPr>
          <p:cNvPr id="28" name="TextBox 27"/>
          <p:cNvSpPr txBox="1"/>
          <p:nvPr/>
        </p:nvSpPr>
        <p:spPr>
          <a:xfrm>
            <a:off x="2594961" y="879366"/>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7.96</a:t>
            </a:r>
            <a:endParaRPr lang="en-US" sz="1200" dirty="0">
              <a:latin typeface="Century Gothic"/>
              <a:cs typeface="Century Gothic"/>
            </a:endParaRPr>
          </a:p>
        </p:txBody>
      </p:sp>
      <p:sp>
        <p:nvSpPr>
          <p:cNvPr id="29" name="TextBox 28"/>
          <p:cNvSpPr txBox="1"/>
          <p:nvPr/>
        </p:nvSpPr>
        <p:spPr>
          <a:xfrm>
            <a:off x="4822999" y="3982096"/>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7.76</a:t>
            </a:r>
            <a:endParaRPr lang="en-US" sz="1200" dirty="0">
              <a:latin typeface="Century Gothic"/>
              <a:cs typeface="Century Gothic"/>
            </a:endParaRPr>
          </a:p>
        </p:txBody>
      </p:sp>
      <p:sp>
        <p:nvSpPr>
          <p:cNvPr id="31" name="TextBox 30"/>
          <p:cNvSpPr txBox="1"/>
          <p:nvPr/>
        </p:nvSpPr>
        <p:spPr>
          <a:xfrm>
            <a:off x="4822999" y="879366"/>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7.80</a:t>
            </a:r>
            <a:endParaRPr lang="en-US" sz="1200" dirty="0">
              <a:latin typeface="Century Gothic"/>
              <a:cs typeface="Century Gothic"/>
            </a:endParaRPr>
          </a:p>
        </p:txBody>
      </p:sp>
      <p:sp>
        <p:nvSpPr>
          <p:cNvPr id="32" name="TextBox 31"/>
          <p:cNvSpPr txBox="1"/>
          <p:nvPr/>
        </p:nvSpPr>
        <p:spPr>
          <a:xfrm>
            <a:off x="7012370" y="3968196"/>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7.91</a:t>
            </a:r>
            <a:endParaRPr lang="en-US" sz="1200" dirty="0">
              <a:latin typeface="Century Gothic"/>
              <a:cs typeface="Century Gothic"/>
            </a:endParaRPr>
          </a:p>
        </p:txBody>
      </p:sp>
      <p:sp>
        <p:nvSpPr>
          <p:cNvPr id="33" name="TextBox 32"/>
          <p:cNvSpPr txBox="1"/>
          <p:nvPr/>
        </p:nvSpPr>
        <p:spPr>
          <a:xfrm>
            <a:off x="7012370" y="879366"/>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7.82</a:t>
            </a:r>
            <a:endParaRPr lang="en-US" sz="1200" dirty="0">
              <a:latin typeface="Century Gothic"/>
              <a:cs typeface="Century Gothic"/>
            </a:endParaRPr>
          </a:p>
        </p:txBody>
      </p:sp>
      <p:sp>
        <p:nvSpPr>
          <p:cNvPr id="34" name="TextBox 33"/>
          <p:cNvSpPr txBox="1"/>
          <p:nvPr/>
        </p:nvSpPr>
        <p:spPr>
          <a:xfrm>
            <a:off x="9210463" y="879366"/>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7.88</a:t>
            </a:r>
            <a:endParaRPr lang="en-US" sz="1200" dirty="0">
              <a:latin typeface="Century Gothic"/>
              <a:cs typeface="Century Gothic"/>
            </a:endParaRPr>
          </a:p>
        </p:txBody>
      </p:sp>
      <p:sp>
        <p:nvSpPr>
          <p:cNvPr id="35" name="TextBox 34"/>
          <p:cNvSpPr txBox="1"/>
          <p:nvPr/>
        </p:nvSpPr>
        <p:spPr>
          <a:xfrm>
            <a:off x="9210463" y="3977188"/>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8.03</a:t>
            </a:r>
            <a:endParaRPr lang="en-US" sz="1200" dirty="0">
              <a:latin typeface="Century Gothic"/>
              <a:cs typeface="Century Gothic"/>
            </a:endParaRPr>
          </a:p>
        </p:txBody>
      </p:sp>
      <p:sp>
        <p:nvSpPr>
          <p:cNvPr id="36" name="TextBox 35"/>
          <p:cNvSpPr txBox="1"/>
          <p:nvPr/>
        </p:nvSpPr>
        <p:spPr>
          <a:xfrm>
            <a:off x="395358" y="877343"/>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8.02</a:t>
            </a:r>
            <a:endParaRPr lang="en-US" sz="1200" dirty="0">
              <a:latin typeface="Century Gothic"/>
              <a:cs typeface="Century Gothic"/>
            </a:endParaRPr>
          </a:p>
        </p:txBody>
      </p:sp>
    </p:spTree>
    <p:extLst>
      <p:ext uri="{BB962C8B-B14F-4D97-AF65-F5344CB8AC3E}">
        <p14:creationId xmlns:p14="http://schemas.microsoft.com/office/powerpoint/2010/main" val="15841098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ps_avg_max-amp.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2777" y="718854"/>
            <a:ext cx="2046382" cy="6139146"/>
          </a:xfrm>
          <a:prstGeom prst="rect">
            <a:avLst/>
          </a:prstGeom>
        </p:spPr>
      </p:pic>
      <p:sp>
        <p:nvSpPr>
          <p:cNvPr id="20"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Tsunami Model Comparison</a:t>
            </a:r>
            <a:endParaRPr lang="en-US" sz="3000" dirty="0">
              <a:latin typeface="Century Gothic"/>
              <a:cs typeface="Century Gothic"/>
            </a:endParaRPr>
          </a:p>
        </p:txBody>
      </p:sp>
      <p:cxnSp>
        <p:nvCxnSpPr>
          <p:cNvPr id="21" name="Straight Connector 20"/>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6" name="Picture 5" descr="s-net_avg_max-amp.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880" y="718854"/>
            <a:ext cx="2045575" cy="6136724"/>
          </a:xfrm>
          <a:prstGeom prst="rect">
            <a:avLst/>
          </a:prstGeom>
        </p:spPr>
      </p:pic>
      <p:pic>
        <p:nvPicPr>
          <p:cNvPr id="7" name="Picture 6" descr="prf2.4_avg_max-amp.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51826" y="718854"/>
            <a:ext cx="2045575" cy="6136724"/>
          </a:xfrm>
          <a:prstGeom prst="rect">
            <a:avLst/>
          </a:prstGeom>
        </p:spPr>
      </p:pic>
      <p:pic>
        <p:nvPicPr>
          <p:cNvPr id="8" name="Picture 7" descr="prf3.4_avg_max-amp.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97401" y="718854"/>
            <a:ext cx="2045575" cy="6136724"/>
          </a:xfrm>
          <a:prstGeom prst="rect">
            <a:avLst/>
          </a:prstGeom>
        </p:spPr>
      </p:pic>
      <p:pic>
        <p:nvPicPr>
          <p:cNvPr id="9" name="Picture 8" descr="ntl.4_avg_max-amp.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42975" y="718854"/>
            <a:ext cx="2045575" cy="6136724"/>
          </a:xfrm>
          <a:prstGeom prst="rect">
            <a:avLst/>
          </a:prstGeom>
        </p:spPr>
      </p:pic>
      <p:sp>
        <p:nvSpPr>
          <p:cNvPr id="10" name="TextBox 9"/>
          <p:cNvSpPr txBox="1"/>
          <p:nvPr/>
        </p:nvSpPr>
        <p:spPr>
          <a:xfrm>
            <a:off x="1232777" y="673617"/>
            <a:ext cx="2003088" cy="369332"/>
          </a:xfrm>
          <a:prstGeom prst="rect">
            <a:avLst/>
          </a:prstGeom>
          <a:noFill/>
        </p:spPr>
        <p:txBody>
          <a:bodyPr wrap="square" rtlCol="0">
            <a:spAutoFit/>
          </a:bodyPr>
          <a:lstStyle/>
          <a:p>
            <a:pPr algn="ctr"/>
            <a:r>
              <a:rPr lang="en-US" dirty="0">
                <a:latin typeface="Century Gothic"/>
                <a:cs typeface="Century Gothic"/>
              </a:rPr>
              <a:t>GNSS Only</a:t>
            </a:r>
          </a:p>
        </p:txBody>
      </p:sp>
      <p:sp>
        <p:nvSpPr>
          <p:cNvPr id="11" name="TextBox 10"/>
          <p:cNvSpPr txBox="1"/>
          <p:nvPr/>
        </p:nvSpPr>
        <p:spPr>
          <a:xfrm>
            <a:off x="3278352" y="672716"/>
            <a:ext cx="2003088" cy="369332"/>
          </a:xfrm>
          <a:prstGeom prst="rect">
            <a:avLst/>
          </a:prstGeom>
          <a:noFill/>
        </p:spPr>
        <p:txBody>
          <a:bodyPr wrap="square" rtlCol="0">
            <a:spAutoFit/>
          </a:bodyPr>
          <a:lstStyle/>
          <a:p>
            <a:pPr algn="ctr"/>
            <a:r>
              <a:rPr lang="en-US" dirty="0" smtClean="0">
                <a:latin typeface="Century Gothic"/>
                <a:cs typeface="Century Gothic"/>
              </a:rPr>
              <a:t>S-NET</a:t>
            </a:r>
            <a:endParaRPr lang="en-US" dirty="0">
              <a:latin typeface="Century Gothic"/>
              <a:cs typeface="Century Gothic"/>
            </a:endParaRPr>
          </a:p>
        </p:txBody>
      </p:sp>
      <p:sp>
        <p:nvSpPr>
          <p:cNvPr id="12" name="TextBox 11"/>
          <p:cNvSpPr txBox="1"/>
          <p:nvPr/>
        </p:nvSpPr>
        <p:spPr>
          <a:xfrm>
            <a:off x="5281458" y="540176"/>
            <a:ext cx="2015943" cy="646331"/>
          </a:xfrm>
          <a:prstGeom prst="rect">
            <a:avLst/>
          </a:prstGeom>
          <a:noFill/>
        </p:spPr>
        <p:txBody>
          <a:bodyPr wrap="square" rtlCol="0">
            <a:spAutoFit/>
          </a:bodyPr>
          <a:lstStyle/>
          <a:p>
            <a:pPr algn="ctr"/>
            <a:r>
              <a:rPr lang="en-US" dirty="0" smtClean="0">
                <a:latin typeface="Century Gothic"/>
                <a:cs typeface="Century Gothic"/>
              </a:rPr>
              <a:t>Sparse Transect</a:t>
            </a:r>
          </a:p>
          <a:p>
            <a:pPr algn="ctr"/>
            <a:r>
              <a:rPr lang="en-US" dirty="0" smtClean="0">
                <a:latin typeface="Century Gothic"/>
                <a:cs typeface="Century Gothic"/>
              </a:rPr>
              <a:t>Profiles</a:t>
            </a:r>
            <a:endParaRPr lang="en-US" dirty="0">
              <a:latin typeface="Century Gothic"/>
              <a:cs typeface="Century Gothic"/>
            </a:endParaRPr>
          </a:p>
        </p:txBody>
      </p:sp>
      <p:sp>
        <p:nvSpPr>
          <p:cNvPr id="13" name="TextBox 12"/>
          <p:cNvSpPr txBox="1"/>
          <p:nvPr/>
        </p:nvSpPr>
        <p:spPr>
          <a:xfrm>
            <a:off x="7320635" y="540176"/>
            <a:ext cx="1990983" cy="646331"/>
          </a:xfrm>
          <a:prstGeom prst="rect">
            <a:avLst/>
          </a:prstGeom>
          <a:noFill/>
        </p:spPr>
        <p:txBody>
          <a:bodyPr wrap="square" rtlCol="0">
            <a:spAutoFit/>
          </a:bodyPr>
          <a:lstStyle/>
          <a:p>
            <a:pPr algn="ctr"/>
            <a:r>
              <a:rPr lang="en-US" dirty="0" smtClean="0">
                <a:latin typeface="Century Gothic"/>
                <a:cs typeface="Century Gothic"/>
              </a:rPr>
              <a:t>Dense Transect </a:t>
            </a:r>
          </a:p>
          <a:p>
            <a:pPr algn="ctr"/>
            <a:r>
              <a:rPr lang="en-US" dirty="0" smtClean="0">
                <a:latin typeface="Century Gothic"/>
                <a:cs typeface="Century Gothic"/>
              </a:rPr>
              <a:t>Profiles</a:t>
            </a:r>
            <a:endParaRPr lang="en-US" dirty="0">
              <a:latin typeface="Century Gothic"/>
              <a:cs typeface="Century Gothic"/>
            </a:endParaRPr>
          </a:p>
        </p:txBody>
      </p:sp>
      <p:sp>
        <p:nvSpPr>
          <p:cNvPr id="14" name="TextBox 13"/>
          <p:cNvSpPr txBox="1"/>
          <p:nvPr/>
        </p:nvSpPr>
        <p:spPr>
          <a:xfrm>
            <a:off x="9317444" y="540308"/>
            <a:ext cx="1976904" cy="646331"/>
          </a:xfrm>
          <a:prstGeom prst="rect">
            <a:avLst/>
          </a:prstGeom>
          <a:noFill/>
        </p:spPr>
        <p:txBody>
          <a:bodyPr wrap="square" rtlCol="0">
            <a:spAutoFit/>
          </a:bodyPr>
          <a:lstStyle/>
          <a:p>
            <a:pPr algn="ctr"/>
            <a:r>
              <a:rPr lang="en-US" dirty="0" smtClean="0">
                <a:latin typeface="Century Gothic"/>
                <a:cs typeface="Century Gothic"/>
              </a:rPr>
              <a:t>Trench Parallel Profile</a:t>
            </a:r>
            <a:endParaRPr lang="en-US" dirty="0">
              <a:latin typeface="Century Gothic"/>
              <a:cs typeface="Century Gothic"/>
            </a:endParaRPr>
          </a:p>
        </p:txBody>
      </p:sp>
      <p:sp>
        <p:nvSpPr>
          <p:cNvPr id="15" name="TextBox 14"/>
          <p:cNvSpPr txBox="1"/>
          <p:nvPr/>
        </p:nvSpPr>
        <p:spPr>
          <a:xfrm rot="16200000">
            <a:off x="-239186" y="2278011"/>
            <a:ext cx="2239403" cy="353943"/>
          </a:xfrm>
          <a:prstGeom prst="rect">
            <a:avLst/>
          </a:prstGeom>
          <a:noFill/>
          <a:ln w="28575" cmpd="sng">
            <a:solidFill>
              <a:schemeClr val="tx1"/>
            </a:solidFill>
          </a:ln>
        </p:spPr>
        <p:txBody>
          <a:bodyPr wrap="square" rtlCol="0">
            <a:spAutoFit/>
          </a:bodyPr>
          <a:lstStyle/>
          <a:p>
            <a:pPr algn="ctr"/>
            <a:r>
              <a:rPr lang="en-US" sz="1700" dirty="0" smtClean="0">
                <a:latin typeface="Century Gothic"/>
                <a:cs typeface="Century Gothic"/>
              </a:rPr>
              <a:t>Shallow Rupture</a:t>
            </a:r>
            <a:endParaRPr lang="en-US" sz="1700" dirty="0">
              <a:latin typeface="Century Gothic"/>
              <a:cs typeface="Century Gothic"/>
            </a:endParaRPr>
          </a:p>
        </p:txBody>
      </p:sp>
      <p:sp>
        <p:nvSpPr>
          <p:cNvPr id="16" name="TextBox 15"/>
          <p:cNvSpPr txBox="1"/>
          <p:nvPr/>
        </p:nvSpPr>
        <p:spPr>
          <a:xfrm rot="16200000">
            <a:off x="-249363" y="4966140"/>
            <a:ext cx="2252888" cy="353943"/>
          </a:xfrm>
          <a:prstGeom prst="rect">
            <a:avLst/>
          </a:prstGeom>
          <a:noFill/>
          <a:ln w="28575" cmpd="sng">
            <a:solidFill>
              <a:srgbClr val="000000"/>
            </a:solidFill>
          </a:ln>
        </p:spPr>
        <p:txBody>
          <a:bodyPr wrap="square" rtlCol="0">
            <a:spAutoFit/>
          </a:bodyPr>
          <a:lstStyle/>
          <a:p>
            <a:pPr algn="ctr"/>
            <a:r>
              <a:rPr lang="en-US" sz="1700" dirty="0" smtClean="0">
                <a:latin typeface="Century Gothic"/>
                <a:cs typeface="Century Gothic"/>
              </a:rPr>
              <a:t>Deeper Rupture</a:t>
            </a:r>
            <a:endParaRPr lang="en-US" sz="1700" dirty="0">
              <a:latin typeface="Century Gothic"/>
              <a:cs typeface="Century Gothic"/>
            </a:endParaRPr>
          </a:p>
        </p:txBody>
      </p:sp>
      <p:grpSp>
        <p:nvGrpSpPr>
          <p:cNvPr id="3" name="Group 2"/>
          <p:cNvGrpSpPr/>
          <p:nvPr/>
        </p:nvGrpSpPr>
        <p:grpSpPr>
          <a:xfrm>
            <a:off x="4577441" y="6514104"/>
            <a:ext cx="6616921" cy="307791"/>
            <a:chOff x="4605049" y="6514104"/>
            <a:chExt cx="6616921" cy="307791"/>
          </a:xfrm>
        </p:grpSpPr>
        <p:sp>
          <p:nvSpPr>
            <p:cNvPr id="17" name="TextBox 16"/>
            <p:cNvSpPr txBox="1"/>
            <p:nvPr/>
          </p:nvSpPr>
          <p:spPr>
            <a:xfrm>
              <a:off x="6179693" y="6514104"/>
              <a:ext cx="2767744" cy="307777"/>
            </a:xfrm>
            <a:prstGeom prst="rect">
              <a:avLst/>
            </a:prstGeom>
            <a:noFill/>
            <a:ln w="28575" cmpd="sng">
              <a:noFill/>
            </a:ln>
          </p:spPr>
          <p:txBody>
            <a:bodyPr wrap="square" rtlCol="0">
              <a:spAutoFit/>
            </a:bodyPr>
            <a:lstStyle/>
            <a:p>
              <a:pPr algn="ctr"/>
              <a:r>
                <a:rPr lang="en-US" sz="1400" dirty="0" smtClean="0">
                  <a:solidFill>
                    <a:srgbClr val="0000FF"/>
                  </a:solidFill>
                  <a:latin typeface="Century Gothic"/>
                  <a:cs typeface="Century Gothic"/>
                </a:rPr>
                <a:t>--- Vertical-Only Offshore</a:t>
              </a:r>
              <a:endParaRPr lang="en-US" sz="1400" dirty="0">
                <a:solidFill>
                  <a:srgbClr val="0000FF"/>
                </a:solidFill>
                <a:latin typeface="Century Gothic"/>
                <a:cs typeface="Century Gothic"/>
              </a:endParaRPr>
            </a:p>
          </p:txBody>
        </p:sp>
        <p:sp>
          <p:nvSpPr>
            <p:cNvPr id="18" name="TextBox 17"/>
            <p:cNvSpPr txBox="1"/>
            <p:nvPr/>
          </p:nvSpPr>
          <p:spPr>
            <a:xfrm>
              <a:off x="8588533" y="6514104"/>
              <a:ext cx="2622683" cy="307777"/>
            </a:xfrm>
            <a:prstGeom prst="rect">
              <a:avLst/>
            </a:prstGeom>
            <a:noFill/>
            <a:ln w="28575" cmpd="sng">
              <a:noFill/>
            </a:ln>
          </p:spPr>
          <p:txBody>
            <a:bodyPr wrap="square" rtlCol="0">
              <a:spAutoFit/>
            </a:bodyPr>
            <a:lstStyle/>
            <a:p>
              <a:pPr algn="ctr"/>
              <a:r>
                <a:rPr lang="en-US" sz="1400" dirty="0" smtClean="0">
                  <a:solidFill>
                    <a:srgbClr val="0080FF"/>
                  </a:solidFill>
                  <a:latin typeface="Century Gothic"/>
                  <a:cs typeface="Century Gothic"/>
                </a:rPr>
                <a:t>--- All-Component Offshore</a:t>
              </a:r>
              <a:endParaRPr lang="en-US" sz="1400" dirty="0">
                <a:solidFill>
                  <a:srgbClr val="0080FF"/>
                </a:solidFill>
                <a:latin typeface="Century Gothic"/>
                <a:cs typeface="Century Gothic"/>
              </a:endParaRPr>
            </a:p>
          </p:txBody>
        </p:sp>
        <p:sp>
          <p:nvSpPr>
            <p:cNvPr id="19" name="TextBox 18"/>
            <p:cNvSpPr txBox="1"/>
            <p:nvPr/>
          </p:nvSpPr>
          <p:spPr>
            <a:xfrm>
              <a:off x="4605049" y="6514118"/>
              <a:ext cx="2252888" cy="307777"/>
            </a:xfrm>
            <a:prstGeom prst="rect">
              <a:avLst/>
            </a:prstGeom>
            <a:noFill/>
            <a:ln w="28575" cmpd="sng">
              <a:noFill/>
            </a:ln>
          </p:spPr>
          <p:txBody>
            <a:bodyPr wrap="square" rtlCol="0">
              <a:spAutoFit/>
            </a:bodyPr>
            <a:lstStyle/>
            <a:p>
              <a:pPr algn="ctr"/>
              <a:r>
                <a:rPr lang="en-US" sz="1400" dirty="0" smtClean="0">
                  <a:latin typeface="Century Gothic"/>
                  <a:cs typeface="Century Gothic"/>
                </a:rPr>
                <a:t>--- Input Model</a:t>
              </a:r>
              <a:endParaRPr lang="en-US" sz="1400" dirty="0">
                <a:latin typeface="Century Gothic"/>
                <a:cs typeface="Century Gothic"/>
              </a:endParaRPr>
            </a:p>
          </p:txBody>
        </p:sp>
        <p:sp>
          <p:nvSpPr>
            <p:cNvPr id="2" name="Rectangle 1"/>
            <p:cNvSpPr/>
            <p:nvPr/>
          </p:nvSpPr>
          <p:spPr>
            <a:xfrm>
              <a:off x="4984919" y="6549436"/>
              <a:ext cx="6237051" cy="259550"/>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79699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Static Slip Inversion Summary</a:t>
            </a:r>
            <a:endParaRPr lang="en-US" sz="3000" dirty="0">
              <a:latin typeface="Century Gothic"/>
              <a:cs typeface="Century Gothic"/>
            </a:endParaRPr>
          </a:p>
        </p:txBody>
      </p:sp>
      <p:cxnSp>
        <p:nvCxnSpPr>
          <p:cNvPr id="5" name="Straight Connector 4"/>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10" name="Picture 9" descr="sta_config_comp_abic_sfdef_2rupts_legend.pdf"/>
          <p:cNvPicPr>
            <a:picLocks noChangeAspect="1"/>
          </p:cNvPicPr>
          <p:nvPr/>
        </p:nvPicPr>
        <p:blipFill rotWithShape="1">
          <a:blip r:embed="rId3" cstate="print">
            <a:extLst>
              <a:ext uri="{28A0092B-C50C-407E-A947-70E740481C1C}">
                <a14:useLocalDpi xmlns:a14="http://schemas.microsoft.com/office/drawing/2010/main"/>
              </a:ext>
            </a:extLst>
          </a:blip>
          <a:srcRect l="65870" t="55250" r="10671" b="12792"/>
          <a:stretch/>
        </p:blipFill>
        <p:spPr>
          <a:xfrm>
            <a:off x="9553619" y="4542819"/>
            <a:ext cx="2563984" cy="1130101"/>
          </a:xfrm>
          <a:prstGeom prst="rect">
            <a:avLst/>
          </a:prstGeom>
          <a:ln w="3175" cmpd="sng">
            <a:solidFill>
              <a:srgbClr val="000000"/>
            </a:solidFill>
          </a:ln>
        </p:spPr>
      </p:pic>
      <p:sp>
        <p:nvSpPr>
          <p:cNvPr id="13" name="TextBox 12"/>
          <p:cNvSpPr txBox="1"/>
          <p:nvPr/>
        </p:nvSpPr>
        <p:spPr>
          <a:xfrm>
            <a:off x="3310" y="592217"/>
            <a:ext cx="12188689" cy="369332"/>
          </a:xfrm>
          <a:prstGeom prst="rect">
            <a:avLst/>
          </a:prstGeom>
          <a:noFill/>
        </p:spPr>
        <p:txBody>
          <a:bodyPr wrap="square" rtlCol="0">
            <a:spAutoFit/>
          </a:bodyPr>
          <a:lstStyle/>
          <a:p>
            <a:pPr algn="ctr"/>
            <a:r>
              <a:rPr lang="en-US" dirty="0" smtClean="0">
                <a:latin typeface="Century Gothic"/>
                <a:cs typeface="Century Gothic"/>
              </a:rPr>
              <a:t>Number of Additional Offshore Stations vs.</a:t>
            </a:r>
            <a:endParaRPr lang="en-US" dirty="0">
              <a:latin typeface="Century Gothic"/>
              <a:cs typeface="Century Gothic"/>
            </a:endParaRPr>
          </a:p>
        </p:txBody>
      </p:sp>
      <p:grpSp>
        <p:nvGrpSpPr>
          <p:cNvPr id="22" name="Group 21"/>
          <p:cNvGrpSpPr/>
          <p:nvPr/>
        </p:nvGrpSpPr>
        <p:grpSpPr>
          <a:xfrm>
            <a:off x="3310" y="1064892"/>
            <a:ext cx="12188689" cy="3463817"/>
            <a:chOff x="3310" y="1290668"/>
            <a:chExt cx="12188689" cy="3463817"/>
          </a:xfrm>
        </p:grpSpPr>
        <p:pic>
          <p:nvPicPr>
            <p:cNvPr id="11" name="Picture 10" descr="sta_config_comp_inv_sols_2rupts.pdf"/>
            <p:cNvPicPr>
              <a:picLocks noChangeAspect="1"/>
            </p:cNvPicPr>
            <p:nvPr/>
          </p:nvPicPr>
          <p:blipFill rotWithShape="1">
            <a:blip r:embed="rId4" cstate="print">
              <a:extLst>
                <a:ext uri="{28A0092B-C50C-407E-A947-70E740481C1C}">
                  <a14:useLocalDpi xmlns:a14="http://schemas.microsoft.com/office/drawing/2010/main"/>
                </a:ext>
              </a:extLst>
            </a:blip>
            <a:srcRect l="9246" t="6860" r="36445"/>
            <a:stretch/>
          </p:blipFill>
          <p:spPr>
            <a:xfrm>
              <a:off x="3310" y="1375899"/>
              <a:ext cx="6089126" cy="3378585"/>
            </a:xfrm>
            <a:prstGeom prst="rect">
              <a:avLst/>
            </a:prstGeom>
          </p:spPr>
        </p:pic>
        <p:pic>
          <p:nvPicPr>
            <p:cNvPr id="12" name="Picture 11" descr="sta_config_comp_abic_sfdef_2rupts.pdf"/>
            <p:cNvPicPr>
              <a:picLocks noChangeAspect="1"/>
            </p:cNvPicPr>
            <p:nvPr/>
          </p:nvPicPr>
          <p:blipFill rotWithShape="1">
            <a:blip r:embed="rId5" cstate="print">
              <a:extLst>
                <a:ext uri="{28A0092B-C50C-407E-A947-70E740481C1C}">
                  <a14:useLocalDpi xmlns:a14="http://schemas.microsoft.com/office/drawing/2010/main"/>
                </a:ext>
              </a:extLst>
            </a:blip>
            <a:srcRect l="36050" t="6860" r="9291"/>
            <a:stretch/>
          </p:blipFill>
          <p:spPr>
            <a:xfrm>
              <a:off x="6063504" y="1375899"/>
              <a:ext cx="6128495" cy="3378586"/>
            </a:xfrm>
            <a:prstGeom prst="rect">
              <a:avLst/>
            </a:prstGeom>
          </p:spPr>
        </p:pic>
        <p:sp>
          <p:nvSpPr>
            <p:cNvPr id="18" name="Rectangle 17"/>
            <p:cNvSpPr/>
            <p:nvPr/>
          </p:nvSpPr>
          <p:spPr>
            <a:xfrm>
              <a:off x="860370" y="1293728"/>
              <a:ext cx="1666115" cy="18774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941444" y="1292946"/>
              <a:ext cx="1666115" cy="18774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016979" y="1290668"/>
              <a:ext cx="1666115" cy="18774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9995130" y="1295258"/>
              <a:ext cx="1666115" cy="18774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368730" y="926316"/>
            <a:ext cx="2567456" cy="307777"/>
          </a:xfrm>
          <a:prstGeom prst="rect">
            <a:avLst/>
          </a:prstGeom>
          <a:noFill/>
        </p:spPr>
        <p:txBody>
          <a:bodyPr wrap="square" rtlCol="0">
            <a:spAutoFit/>
          </a:bodyPr>
          <a:lstStyle/>
          <a:p>
            <a:pPr algn="ctr"/>
            <a:r>
              <a:rPr lang="en-US" sz="1400" dirty="0" smtClean="0">
                <a:latin typeface="Century Gothic"/>
                <a:cs typeface="Century Gothic"/>
              </a:rPr>
              <a:t>RMS Difference in Slip</a:t>
            </a:r>
            <a:endParaRPr lang="en-US" sz="1400" dirty="0">
              <a:latin typeface="Century Gothic"/>
              <a:cs typeface="Century Gothic"/>
            </a:endParaRPr>
          </a:p>
        </p:txBody>
      </p:sp>
      <p:sp>
        <p:nvSpPr>
          <p:cNvPr id="15" name="TextBox 14"/>
          <p:cNvSpPr txBox="1"/>
          <p:nvPr/>
        </p:nvSpPr>
        <p:spPr>
          <a:xfrm>
            <a:off x="3496048" y="938000"/>
            <a:ext cx="2567456" cy="307777"/>
          </a:xfrm>
          <a:prstGeom prst="rect">
            <a:avLst/>
          </a:prstGeom>
          <a:noFill/>
        </p:spPr>
        <p:txBody>
          <a:bodyPr wrap="square" rtlCol="0">
            <a:spAutoFit/>
          </a:bodyPr>
          <a:lstStyle/>
          <a:p>
            <a:pPr algn="ctr"/>
            <a:r>
              <a:rPr lang="en-US" sz="1400" dirty="0" smtClean="0">
                <a:latin typeface="Century Gothic"/>
                <a:cs typeface="Century Gothic"/>
              </a:rPr>
              <a:t>Maximum Slip</a:t>
            </a:r>
            <a:endParaRPr lang="en-US" sz="1400" dirty="0">
              <a:latin typeface="Century Gothic"/>
              <a:cs typeface="Century Gothic"/>
            </a:endParaRPr>
          </a:p>
        </p:txBody>
      </p:sp>
      <p:sp>
        <p:nvSpPr>
          <p:cNvPr id="16" name="TextBox 15"/>
          <p:cNvSpPr txBox="1"/>
          <p:nvPr/>
        </p:nvSpPr>
        <p:spPr>
          <a:xfrm>
            <a:off x="6295729" y="926316"/>
            <a:ext cx="2944742" cy="307777"/>
          </a:xfrm>
          <a:prstGeom prst="rect">
            <a:avLst/>
          </a:prstGeom>
          <a:noFill/>
        </p:spPr>
        <p:txBody>
          <a:bodyPr wrap="square" rtlCol="0">
            <a:spAutoFit/>
          </a:bodyPr>
          <a:lstStyle/>
          <a:p>
            <a:pPr algn="ctr"/>
            <a:r>
              <a:rPr lang="en-US" sz="1400" dirty="0" smtClean="0">
                <a:latin typeface="Century Gothic"/>
                <a:cs typeface="Century Gothic"/>
              </a:rPr>
              <a:t>Maximum Seafloor Deformation</a:t>
            </a:r>
            <a:endParaRPr lang="en-US" sz="1400" dirty="0">
              <a:latin typeface="Century Gothic"/>
              <a:cs typeface="Century Gothic"/>
            </a:endParaRPr>
          </a:p>
        </p:txBody>
      </p:sp>
      <p:sp>
        <p:nvSpPr>
          <p:cNvPr id="17" name="TextBox 16"/>
          <p:cNvSpPr txBox="1"/>
          <p:nvPr/>
        </p:nvSpPr>
        <p:spPr>
          <a:xfrm>
            <a:off x="9371312" y="926316"/>
            <a:ext cx="2820688" cy="307777"/>
          </a:xfrm>
          <a:prstGeom prst="rect">
            <a:avLst/>
          </a:prstGeom>
          <a:noFill/>
        </p:spPr>
        <p:txBody>
          <a:bodyPr wrap="square" rtlCol="0">
            <a:spAutoFit/>
          </a:bodyPr>
          <a:lstStyle/>
          <a:p>
            <a:pPr algn="ctr"/>
            <a:r>
              <a:rPr lang="en-US" sz="1400" dirty="0" smtClean="0">
                <a:latin typeface="Century Gothic"/>
                <a:cs typeface="Century Gothic"/>
              </a:rPr>
              <a:t>Average Seafloor Deformation</a:t>
            </a:r>
            <a:endParaRPr lang="en-US" sz="1400" dirty="0">
              <a:latin typeface="Century Gothic"/>
              <a:cs typeface="Century Gothic"/>
            </a:endParaRPr>
          </a:p>
        </p:txBody>
      </p:sp>
      <p:sp>
        <p:nvSpPr>
          <p:cNvPr id="28" name="TextBox 27"/>
          <p:cNvSpPr txBox="1"/>
          <p:nvPr/>
        </p:nvSpPr>
        <p:spPr>
          <a:xfrm>
            <a:off x="368730" y="5864948"/>
            <a:ext cx="2567456" cy="307777"/>
          </a:xfrm>
          <a:prstGeom prst="rect">
            <a:avLst/>
          </a:prstGeom>
          <a:noFill/>
        </p:spPr>
        <p:txBody>
          <a:bodyPr wrap="square" rtlCol="0">
            <a:spAutoFit/>
          </a:bodyPr>
          <a:lstStyle/>
          <a:p>
            <a:pPr algn="ctr"/>
            <a:r>
              <a:rPr lang="en-US" sz="1400" dirty="0" smtClean="0">
                <a:latin typeface="Century Gothic"/>
                <a:cs typeface="Century Gothic"/>
              </a:rPr>
              <a:t>Add some notes here?</a:t>
            </a:r>
            <a:endParaRPr lang="en-US" sz="1400" dirty="0">
              <a:latin typeface="Century Gothic"/>
              <a:cs typeface="Century Gothic"/>
            </a:endParaRPr>
          </a:p>
        </p:txBody>
      </p:sp>
      <p:grpSp>
        <p:nvGrpSpPr>
          <p:cNvPr id="52" name="Group 51"/>
          <p:cNvGrpSpPr/>
          <p:nvPr/>
        </p:nvGrpSpPr>
        <p:grpSpPr>
          <a:xfrm>
            <a:off x="343252" y="4495441"/>
            <a:ext cx="3780499" cy="773007"/>
            <a:chOff x="104258" y="4590211"/>
            <a:chExt cx="3780499" cy="773007"/>
          </a:xfrm>
        </p:grpSpPr>
        <p:grpSp>
          <p:nvGrpSpPr>
            <p:cNvPr id="50" name="Group 49"/>
            <p:cNvGrpSpPr/>
            <p:nvPr/>
          </p:nvGrpSpPr>
          <p:grpSpPr>
            <a:xfrm>
              <a:off x="104258" y="4590211"/>
              <a:ext cx="3780499" cy="754053"/>
              <a:chOff x="104258" y="4590211"/>
              <a:chExt cx="3780499" cy="754053"/>
            </a:xfrm>
          </p:grpSpPr>
          <p:grpSp>
            <p:nvGrpSpPr>
              <p:cNvPr id="48" name="Group 47"/>
              <p:cNvGrpSpPr/>
              <p:nvPr/>
            </p:nvGrpSpPr>
            <p:grpSpPr>
              <a:xfrm>
                <a:off x="151648" y="4790266"/>
                <a:ext cx="3733109" cy="553998"/>
                <a:chOff x="0" y="4676542"/>
                <a:chExt cx="3733109" cy="553998"/>
              </a:xfrm>
            </p:grpSpPr>
            <p:sp>
              <p:nvSpPr>
                <p:cNvPr id="29" name="TextBox 28"/>
                <p:cNvSpPr txBox="1"/>
                <p:nvPr/>
              </p:nvSpPr>
              <p:spPr>
                <a:xfrm>
                  <a:off x="0" y="4722708"/>
                  <a:ext cx="530757" cy="400110"/>
                </a:xfrm>
                <a:prstGeom prst="rect">
                  <a:avLst/>
                </a:prstGeom>
                <a:noFill/>
              </p:spPr>
              <p:txBody>
                <a:bodyPr wrap="square" rtlCol="0">
                  <a:spAutoFit/>
                </a:bodyPr>
                <a:lstStyle/>
                <a:p>
                  <a:pPr algn="ctr"/>
                  <a:r>
                    <a:rPr lang="en-US" sz="1000" dirty="0" smtClean="0">
                      <a:latin typeface="Century Gothic"/>
                      <a:cs typeface="Century Gothic"/>
                    </a:rPr>
                    <a:t>GNSS </a:t>
                  </a:r>
                </a:p>
                <a:p>
                  <a:pPr algn="ctr"/>
                  <a:r>
                    <a:rPr lang="en-US" sz="1000" dirty="0" smtClean="0">
                      <a:latin typeface="Century Gothic"/>
                      <a:cs typeface="Century Gothic"/>
                    </a:rPr>
                    <a:t>Only</a:t>
                  </a:r>
                  <a:endParaRPr lang="en-US" sz="1000" dirty="0">
                    <a:latin typeface="Century Gothic"/>
                    <a:cs typeface="Century Gothic"/>
                  </a:endParaRPr>
                </a:p>
              </p:txBody>
            </p:sp>
            <p:sp>
              <p:nvSpPr>
                <p:cNvPr id="30" name="TextBox 29"/>
                <p:cNvSpPr txBox="1"/>
                <p:nvPr/>
              </p:nvSpPr>
              <p:spPr>
                <a:xfrm>
                  <a:off x="663449" y="4676542"/>
                  <a:ext cx="695033" cy="553998"/>
                </a:xfrm>
                <a:prstGeom prst="rect">
                  <a:avLst/>
                </a:prstGeom>
                <a:noFill/>
              </p:spPr>
              <p:txBody>
                <a:bodyPr wrap="square" rtlCol="0">
                  <a:spAutoFit/>
                </a:bodyPr>
                <a:lstStyle/>
                <a:p>
                  <a:pPr algn="ctr"/>
                  <a:r>
                    <a:rPr lang="en-US" sz="1000" dirty="0" smtClean="0">
                      <a:latin typeface="Century Gothic"/>
                      <a:cs typeface="Century Gothic"/>
                    </a:rPr>
                    <a:t>Sparse Transect Profiles</a:t>
                  </a:r>
                  <a:endParaRPr lang="en-US" sz="1000" dirty="0">
                    <a:latin typeface="Century Gothic"/>
                    <a:cs typeface="Century Gothic"/>
                  </a:endParaRPr>
                </a:p>
              </p:txBody>
            </p:sp>
            <p:sp>
              <p:nvSpPr>
                <p:cNvPr id="31" name="TextBox 30"/>
                <p:cNvSpPr txBox="1"/>
                <p:nvPr/>
              </p:nvSpPr>
              <p:spPr>
                <a:xfrm>
                  <a:off x="1481696" y="4676542"/>
                  <a:ext cx="665475" cy="553998"/>
                </a:xfrm>
                <a:prstGeom prst="rect">
                  <a:avLst/>
                </a:prstGeom>
                <a:noFill/>
              </p:spPr>
              <p:txBody>
                <a:bodyPr wrap="square" rtlCol="0">
                  <a:spAutoFit/>
                </a:bodyPr>
                <a:lstStyle/>
                <a:p>
                  <a:pPr algn="ctr"/>
                  <a:r>
                    <a:rPr lang="en-US" sz="1000" dirty="0" smtClean="0">
                      <a:latin typeface="Century Gothic"/>
                      <a:cs typeface="Century Gothic"/>
                    </a:rPr>
                    <a:t>Trench Parallel Profile</a:t>
                  </a:r>
                </a:p>
              </p:txBody>
            </p:sp>
            <p:sp>
              <p:nvSpPr>
                <p:cNvPr id="32" name="TextBox 31"/>
                <p:cNvSpPr txBox="1"/>
                <p:nvPr/>
              </p:nvSpPr>
              <p:spPr>
                <a:xfrm>
                  <a:off x="2236161" y="4676542"/>
                  <a:ext cx="753040" cy="553998"/>
                </a:xfrm>
                <a:prstGeom prst="rect">
                  <a:avLst/>
                </a:prstGeom>
                <a:noFill/>
              </p:spPr>
              <p:txBody>
                <a:bodyPr wrap="square" rtlCol="0">
                  <a:spAutoFit/>
                </a:bodyPr>
                <a:lstStyle/>
                <a:p>
                  <a:pPr algn="ctr"/>
                  <a:r>
                    <a:rPr lang="en-US" sz="1000" dirty="0" smtClean="0">
                      <a:latin typeface="Century Gothic"/>
                      <a:cs typeface="Century Gothic"/>
                    </a:rPr>
                    <a:t>Dense Transect Profiles</a:t>
                  </a:r>
                  <a:endParaRPr lang="en-US" sz="1000" dirty="0">
                    <a:latin typeface="Century Gothic"/>
                    <a:cs typeface="Century Gothic"/>
                  </a:endParaRPr>
                </a:p>
              </p:txBody>
            </p:sp>
            <p:sp>
              <p:nvSpPr>
                <p:cNvPr id="33" name="TextBox 32"/>
                <p:cNvSpPr txBox="1"/>
                <p:nvPr/>
              </p:nvSpPr>
              <p:spPr>
                <a:xfrm>
                  <a:off x="3069427" y="4826898"/>
                  <a:ext cx="663682" cy="246221"/>
                </a:xfrm>
                <a:prstGeom prst="rect">
                  <a:avLst/>
                </a:prstGeom>
                <a:noFill/>
              </p:spPr>
              <p:txBody>
                <a:bodyPr wrap="square" rtlCol="0">
                  <a:spAutoFit/>
                </a:bodyPr>
                <a:lstStyle/>
                <a:p>
                  <a:pPr algn="ctr"/>
                  <a:r>
                    <a:rPr lang="en-US" sz="1000" dirty="0" smtClean="0">
                      <a:latin typeface="Century Gothic"/>
                      <a:cs typeface="Century Gothic"/>
                    </a:rPr>
                    <a:t>S-NET</a:t>
                  </a:r>
                  <a:endParaRPr lang="en-US" sz="1000" dirty="0">
                    <a:latin typeface="Century Gothic"/>
                    <a:cs typeface="Century Gothic"/>
                  </a:endParaRPr>
                </a:p>
              </p:txBody>
            </p:sp>
            <p:sp>
              <p:nvSpPr>
                <p:cNvPr id="43" name="TextBox 42"/>
                <p:cNvSpPr txBox="1"/>
                <p:nvPr/>
              </p:nvSpPr>
              <p:spPr>
                <a:xfrm>
                  <a:off x="377830" y="4794320"/>
                  <a:ext cx="370926" cy="307777"/>
                </a:xfrm>
                <a:prstGeom prst="rect">
                  <a:avLst/>
                </a:prstGeom>
                <a:noFill/>
              </p:spPr>
              <p:txBody>
                <a:bodyPr wrap="square" rtlCol="0">
                  <a:spAutoFit/>
                </a:bodyPr>
                <a:lstStyle/>
                <a:p>
                  <a:pPr algn="ctr"/>
                  <a:r>
                    <a:rPr lang="en-US" sz="1400" dirty="0" smtClean="0">
                      <a:latin typeface="Century Gothic"/>
                      <a:cs typeface="Century Gothic"/>
                    </a:rPr>
                    <a:t>&lt;</a:t>
                  </a:r>
                  <a:endParaRPr lang="en-US" sz="1400" dirty="0">
                    <a:latin typeface="Century Gothic"/>
                    <a:cs typeface="Century Gothic"/>
                  </a:endParaRPr>
                </a:p>
              </p:txBody>
            </p:sp>
            <p:sp>
              <p:nvSpPr>
                <p:cNvPr id="44" name="TextBox 43"/>
                <p:cNvSpPr txBox="1"/>
                <p:nvPr/>
              </p:nvSpPr>
              <p:spPr>
                <a:xfrm>
                  <a:off x="1248843" y="4799652"/>
                  <a:ext cx="370926" cy="307777"/>
                </a:xfrm>
                <a:prstGeom prst="rect">
                  <a:avLst/>
                </a:prstGeom>
                <a:noFill/>
              </p:spPr>
              <p:txBody>
                <a:bodyPr wrap="square" rtlCol="0">
                  <a:spAutoFit/>
                </a:bodyPr>
                <a:lstStyle/>
                <a:p>
                  <a:pPr algn="ctr"/>
                  <a:r>
                    <a:rPr lang="en-US" sz="1400" dirty="0" smtClean="0">
                      <a:latin typeface="Century Gothic"/>
                      <a:cs typeface="Century Gothic"/>
                    </a:rPr>
                    <a:t>&lt;</a:t>
                  </a:r>
                  <a:endParaRPr lang="en-US" sz="1400" dirty="0">
                    <a:latin typeface="Century Gothic"/>
                    <a:cs typeface="Century Gothic"/>
                  </a:endParaRPr>
                </a:p>
              </p:txBody>
            </p:sp>
            <p:sp>
              <p:nvSpPr>
                <p:cNvPr id="45" name="TextBox 44"/>
                <p:cNvSpPr txBox="1"/>
                <p:nvPr/>
              </p:nvSpPr>
              <p:spPr>
                <a:xfrm>
                  <a:off x="2003308" y="4794320"/>
                  <a:ext cx="370926" cy="307777"/>
                </a:xfrm>
                <a:prstGeom prst="rect">
                  <a:avLst/>
                </a:prstGeom>
                <a:noFill/>
              </p:spPr>
              <p:txBody>
                <a:bodyPr wrap="square" rtlCol="0">
                  <a:spAutoFit/>
                </a:bodyPr>
                <a:lstStyle/>
                <a:p>
                  <a:pPr algn="ctr"/>
                  <a:r>
                    <a:rPr lang="en-US" sz="1400" dirty="0" smtClean="0">
                      <a:latin typeface="Century Gothic"/>
                      <a:cs typeface="Century Gothic"/>
                    </a:rPr>
                    <a:t>&lt;</a:t>
                  </a:r>
                  <a:endParaRPr lang="en-US" sz="1400" dirty="0">
                    <a:latin typeface="Century Gothic"/>
                    <a:cs typeface="Century Gothic"/>
                  </a:endParaRPr>
                </a:p>
              </p:txBody>
            </p:sp>
            <p:sp>
              <p:nvSpPr>
                <p:cNvPr id="46" name="TextBox 45"/>
                <p:cNvSpPr txBox="1"/>
                <p:nvPr/>
              </p:nvSpPr>
              <p:spPr>
                <a:xfrm>
                  <a:off x="2859606" y="4794320"/>
                  <a:ext cx="370926" cy="307777"/>
                </a:xfrm>
                <a:prstGeom prst="rect">
                  <a:avLst/>
                </a:prstGeom>
                <a:noFill/>
              </p:spPr>
              <p:txBody>
                <a:bodyPr wrap="square" rtlCol="0">
                  <a:spAutoFit/>
                </a:bodyPr>
                <a:lstStyle/>
                <a:p>
                  <a:pPr algn="ctr"/>
                  <a:r>
                    <a:rPr lang="en-US" sz="1400" dirty="0" smtClean="0">
                      <a:latin typeface="Century Gothic"/>
                      <a:cs typeface="Century Gothic"/>
                    </a:rPr>
                    <a:t>&lt;</a:t>
                  </a:r>
                  <a:endParaRPr lang="en-US" sz="1400" dirty="0">
                    <a:latin typeface="Century Gothic"/>
                    <a:cs typeface="Century Gothic"/>
                  </a:endParaRPr>
                </a:p>
              </p:txBody>
            </p:sp>
          </p:grpSp>
          <p:sp>
            <p:nvSpPr>
              <p:cNvPr id="49" name="TextBox 48"/>
              <p:cNvSpPr txBox="1"/>
              <p:nvPr/>
            </p:nvSpPr>
            <p:spPr>
              <a:xfrm>
                <a:off x="104258" y="4590211"/>
                <a:ext cx="3733109" cy="276999"/>
              </a:xfrm>
              <a:prstGeom prst="rect">
                <a:avLst/>
              </a:prstGeom>
              <a:noFill/>
            </p:spPr>
            <p:txBody>
              <a:bodyPr wrap="square" rtlCol="0">
                <a:spAutoFit/>
              </a:bodyPr>
              <a:lstStyle/>
              <a:p>
                <a:pPr algn="ctr"/>
                <a:r>
                  <a:rPr lang="en-US" sz="1200" dirty="0" smtClean="0">
                    <a:latin typeface="Century Gothic"/>
                    <a:cs typeface="Century Gothic"/>
                  </a:rPr>
                  <a:t>Number of Offshore Stations</a:t>
                </a:r>
                <a:endParaRPr lang="en-US" sz="1200" dirty="0">
                  <a:latin typeface="Century Gothic"/>
                  <a:cs typeface="Century Gothic"/>
                </a:endParaRPr>
              </a:p>
            </p:txBody>
          </p:sp>
        </p:grpSp>
        <p:sp>
          <p:nvSpPr>
            <p:cNvPr id="51" name="Rectangle 50"/>
            <p:cNvSpPr/>
            <p:nvPr/>
          </p:nvSpPr>
          <p:spPr>
            <a:xfrm>
              <a:off x="107568" y="4609165"/>
              <a:ext cx="3730942" cy="754053"/>
            </a:xfrm>
            <a:prstGeom prst="rect">
              <a:avLst/>
            </a:prstGeom>
            <a:no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07357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Static Slip Inversion Summary</a:t>
            </a:r>
            <a:endParaRPr lang="en-US" sz="3000" dirty="0">
              <a:latin typeface="Century Gothic"/>
              <a:cs typeface="Century Gothic"/>
            </a:endParaRPr>
          </a:p>
        </p:txBody>
      </p:sp>
      <p:cxnSp>
        <p:nvCxnSpPr>
          <p:cNvPr id="5" name="Straight Connector 4"/>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10" name="Picture 9" descr="sta_config_comp_abic_sfdef_2rupts_legend.pdf"/>
          <p:cNvPicPr>
            <a:picLocks noChangeAspect="1"/>
          </p:cNvPicPr>
          <p:nvPr/>
        </p:nvPicPr>
        <p:blipFill rotWithShape="1">
          <a:blip r:embed="rId3" cstate="print">
            <a:extLst>
              <a:ext uri="{28A0092B-C50C-407E-A947-70E740481C1C}">
                <a14:useLocalDpi xmlns:a14="http://schemas.microsoft.com/office/drawing/2010/main"/>
              </a:ext>
            </a:extLst>
          </a:blip>
          <a:srcRect l="65870" t="55250" r="10671" b="12792"/>
          <a:stretch/>
        </p:blipFill>
        <p:spPr>
          <a:xfrm>
            <a:off x="9553619" y="4542819"/>
            <a:ext cx="2563984" cy="1130101"/>
          </a:xfrm>
          <a:prstGeom prst="rect">
            <a:avLst/>
          </a:prstGeom>
          <a:ln w="3175" cmpd="sng">
            <a:solidFill>
              <a:srgbClr val="000000"/>
            </a:solidFill>
          </a:ln>
        </p:spPr>
      </p:pic>
      <p:sp>
        <p:nvSpPr>
          <p:cNvPr id="13" name="TextBox 12"/>
          <p:cNvSpPr txBox="1"/>
          <p:nvPr/>
        </p:nvSpPr>
        <p:spPr>
          <a:xfrm>
            <a:off x="3310" y="592217"/>
            <a:ext cx="12188689" cy="369332"/>
          </a:xfrm>
          <a:prstGeom prst="rect">
            <a:avLst/>
          </a:prstGeom>
          <a:noFill/>
        </p:spPr>
        <p:txBody>
          <a:bodyPr wrap="square" rtlCol="0">
            <a:spAutoFit/>
          </a:bodyPr>
          <a:lstStyle/>
          <a:p>
            <a:pPr algn="ctr"/>
            <a:r>
              <a:rPr lang="en-US" dirty="0" smtClean="0">
                <a:latin typeface="Century Gothic"/>
                <a:cs typeface="Century Gothic"/>
              </a:rPr>
              <a:t>Number of Additional Offshore Stations vs.</a:t>
            </a:r>
            <a:endParaRPr lang="en-US" dirty="0">
              <a:latin typeface="Century Gothic"/>
              <a:cs typeface="Century Gothic"/>
            </a:endParaRPr>
          </a:p>
        </p:txBody>
      </p:sp>
      <p:grpSp>
        <p:nvGrpSpPr>
          <p:cNvPr id="22" name="Group 21"/>
          <p:cNvGrpSpPr/>
          <p:nvPr/>
        </p:nvGrpSpPr>
        <p:grpSpPr>
          <a:xfrm>
            <a:off x="3310" y="1064892"/>
            <a:ext cx="12188689" cy="3463817"/>
            <a:chOff x="3310" y="1290668"/>
            <a:chExt cx="12188689" cy="3463817"/>
          </a:xfrm>
        </p:grpSpPr>
        <p:pic>
          <p:nvPicPr>
            <p:cNvPr id="11" name="Picture 10" descr="sta_config_comp_inv_sols_2rupts.pdf"/>
            <p:cNvPicPr>
              <a:picLocks noChangeAspect="1"/>
            </p:cNvPicPr>
            <p:nvPr/>
          </p:nvPicPr>
          <p:blipFill rotWithShape="1">
            <a:blip r:embed="rId4" cstate="print">
              <a:extLst>
                <a:ext uri="{28A0092B-C50C-407E-A947-70E740481C1C}">
                  <a14:useLocalDpi xmlns:a14="http://schemas.microsoft.com/office/drawing/2010/main"/>
                </a:ext>
              </a:extLst>
            </a:blip>
            <a:srcRect l="9246" t="6860" r="36445"/>
            <a:stretch/>
          </p:blipFill>
          <p:spPr>
            <a:xfrm>
              <a:off x="3310" y="1375899"/>
              <a:ext cx="6089126" cy="3378585"/>
            </a:xfrm>
            <a:prstGeom prst="rect">
              <a:avLst/>
            </a:prstGeom>
          </p:spPr>
        </p:pic>
        <p:pic>
          <p:nvPicPr>
            <p:cNvPr id="12" name="Picture 11" descr="sta_config_comp_abic_sfdef_2rupts.pdf"/>
            <p:cNvPicPr>
              <a:picLocks noChangeAspect="1"/>
            </p:cNvPicPr>
            <p:nvPr/>
          </p:nvPicPr>
          <p:blipFill rotWithShape="1">
            <a:blip r:embed="rId5" cstate="print">
              <a:extLst>
                <a:ext uri="{28A0092B-C50C-407E-A947-70E740481C1C}">
                  <a14:useLocalDpi xmlns:a14="http://schemas.microsoft.com/office/drawing/2010/main"/>
                </a:ext>
              </a:extLst>
            </a:blip>
            <a:srcRect l="36050" t="6860" r="9291"/>
            <a:stretch/>
          </p:blipFill>
          <p:spPr>
            <a:xfrm>
              <a:off x="6063504" y="1375899"/>
              <a:ext cx="6128495" cy="3378586"/>
            </a:xfrm>
            <a:prstGeom prst="rect">
              <a:avLst/>
            </a:prstGeom>
          </p:spPr>
        </p:pic>
        <p:sp>
          <p:nvSpPr>
            <p:cNvPr id="18" name="Rectangle 17"/>
            <p:cNvSpPr/>
            <p:nvPr/>
          </p:nvSpPr>
          <p:spPr>
            <a:xfrm>
              <a:off x="860370" y="1293728"/>
              <a:ext cx="1666115" cy="18774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941444" y="1292946"/>
              <a:ext cx="1666115" cy="18774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016979" y="1290668"/>
              <a:ext cx="1666115" cy="18774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9995130" y="1295258"/>
              <a:ext cx="1666115" cy="18774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368730" y="926316"/>
            <a:ext cx="2567456" cy="307777"/>
          </a:xfrm>
          <a:prstGeom prst="rect">
            <a:avLst/>
          </a:prstGeom>
          <a:noFill/>
        </p:spPr>
        <p:txBody>
          <a:bodyPr wrap="square" rtlCol="0">
            <a:spAutoFit/>
          </a:bodyPr>
          <a:lstStyle/>
          <a:p>
            <a:pPr algn="ctr"/>
            <a:r>
              <a:rPr lang="en-US" sz="1400" dirty="0" smtClean="0">
                <a:latin typeface="Century Gothic"/>
                <a:cs typeface="Century Gothic"/>
              </a:rPr>
              <a:t>RMS Difference in Slip</a:t>
            </a:r>
            <a:endParaRPr lang="en-US" sz="1400" dirty="0">
              <a:latin typeface="Century Gothic"/>
              <a:cs typeface="Century Gothic"/>
            </a:endParaRPr>
          </a:p>
        </p:txBody>
      </p:sp>
      <p:sp>
        <p:nvSpPr>
          <p:cNvPr id="15" name="TextBox 14"/>
          <p:cNvSpPr txBox="1"/>
          <p:nvPr/>
        </p:nvSpPr>
        <p:spPr>
          <a:xfrm>
            <a:off x="3496048" y="938000"/>
            <a:ext cx="2567456" cy="307777"/>
          </a:xfrm>
          <a:prstGeom prst="rect">
            <a:avLst/>
          </a:prstGeom>
          <a:noFill/>
        </p:spPr>
        <p:txBody>
          <a:bodyPr wrap="square" rtlCol="0">
            <a:spAutoFit/>
          </a:bodyPr>
          <a:lstStyle/>
          <a:p>
            <a:pPr algn="ctr"/>
            <a:r>
              <a:rPr lang="en-US" sz="1400" dirty="0" smtClean="0">
                <a:latin typeface="Century Gothic"/>
                <a:cs typeface="Century Gothic"/>
              </a:rPr>
              <a:t>Maximum Slip</a:t>
            </a:r>
            <a:endParaRPr lang="en-US" sz="1400" dirty="0">
              <a:latin typeface="Century Gothic"/>
              <a:cs typeface="Century Gothic"/>
            </a:endParaRPr>
          </a:p>
        </p:txBody>
      </p:sp>
      <p:sp>
        <p:nvSpPr>
          <p:cNvPr id="16" name="TextBox 15"/>
          <p:cNvSpPr txBox="1"/>
          <p:nvPr/>
        </p:nvSpPr>
        <p:spPr>
          <a:xfrm>
            <a:off x="6295729" y="926316"/>
            <a:ext cx="2944742" cy="307777"/>
          </a:xfrm>
          <a:prstGeom prst="rect">
            <a:avLst/>
          </a:prstGeom>
          <a:noFill/>
        </p:spPr>
        <p:txBody>
          <a:bodyPr wrap="square" rtlCol="0">
            <a:spAutoFit/>
          </a:bodyPr>
          <a:lstStyle/>
          <a:p>
            <a:pPr algn="ctr"/>
            <a:r>
              <a:rPr lang="en-US" sz="1400" dirty="0" smtClean="0">
                <a:latin typeface="Century Gothic"/>
                <a:cs typeface="Century Gothic"/>
              </a:rPr>
              <a:t>Maximum Seafloor Deformation</a:t>
            </a:r>
            <a:endParaRPr lang="en-US" sz="1400" dirty="0">
              <a:latin typeface="Century Gothic"/>
              <a:cs typeface="Century Gothic"/>
            </a:endParaRPr>
          </a:p>
        </p:txBody>
      </p:sp>
      <p:sp>
        <p:nvSpPr>
          <p:cNvPr id="17" name="TextBox 16"/>
          <p:cNvSpPr txBox="1"/>
          <p:nvPr/>
        </p:nvSpPr>
        <p:spPr>
          <a:xfrm>
            <a:off x="9371312" y="926316"/>
            <a:ext cx="2820688" cy="307777"/>
          </a:xfrm>
          <a:prstGeom prst="rect">
            <a:avLst/>
          </a:prstGeom>
          <a:noFill/>
        </p:spPr>
        <p:txBody>
          <a:bodyPr wrap="square" rtlCol="0">
            <a:spAutoFit/>
          </a:bodyPr>
          <a:lstStyle/>
          <a:p>
            <a:pPr algn="ctr"/>
            <a:r>
              <a:rPr lang="en-US" sz="1400" dirty="0" smtClean="0">
                <a:latin typeface="Century Gothic"/>
                <a:cs typeface="Century Gothic"/>
              </a:rPr>
              <a:t>Average Seafloor Deformation</a:t>
            </a:r>
            <a:endParaRPr lang="en-US" sz="1400" dirty="0">
              <a:latin typeface="Century Gothic"/>
              <a:cs typeface="Century Gothic"/>
            </a:endParaRPr>
          </a:p>
        </p:txBody>
      </p:sp>
      <p:sp>
        <p:nvSpPr>
          <p:cNvPr id="28" name="TextBox 27"/>
          <p:cNvSpPr txBox="1"/>
          <p:nvPr/>
        </p:nvSpPr>
        <p:spPr>
          <a:xfrm>
            <a:off x="3496048" y="5531125"/>
            <a:ext cx="5206892" cy="861774"/>
          </a:xfrm>
          <a:prstGeom prst="rect">
            <a:avLst/>
          </a:prstGeom>
          <a:noFill/>
          <a:ln w="38100" cmpd="sng">
            <a:solidFill>
              <a:srgbClr val="66CCFF"/>
            </a:solidFill>
          </a:ln>
        </p:spPr>
        <p:txBody>
          <a:bodyPr wrap="square" rtlCol="0">
            <a:spAutoFit/>
          </a:bodyPr>
          <a:lstStyle/>
          <a:p>
            <a:pPr algn="ctr"/>
            <a:r>
              <a:rPr lang="en-US" dirty="0" smtClean="0">
                <a:latin typeface="Century Gothic"/>
                <a:cs typeface="Century Gothic"/>
              </a:rPr>
              <a:t>Preferred Offshore Network Configuration: </a:t>
            </a:r>
          </a:p>
          <a:p>
            <a:pPr algn="ctr"/>
            <a:endParaRPr lang="en-US" sz="1000" dirty="0" smtClean="0">
              <a:latin typeface="Century Gothic"/>
              <a:cs typeface="Century Gothic"/>
            </a:endParaRPr>
          </a:p>
          <a:p>
            <a:pPr algn="ctr"/>
            <a:r>
              <a:rPr lang="en-US" sz="2200" b="1" dirty="0" smtClean="0">
                <a:latin typeface="Century Gothic"/>
                <a:cs typeface="Century Gothic"/>
              </a:rPr>
              <a:t>Trench Parallel Profile</a:t>
            </a:r>
            <a:endParaRPr lang="en-US" sz="2200" b="1" dirty="0">
              <a:latin typeface="Century Gothic"/>
              <a:cs typeface="Century Gothic"/>
            </a:endParaRPr>
          </a:p>
        </p:txBody>
      </p:sp>
      <p:grpSp>
        <p:nvGrpSpPr>
          <p:cNvPr id="52" name="Group 51"/>
          <p:cNvGrpSpPr/>
          <p:nvPr/>
        </p:nvGrpSpPr>
        <p:grpSpPr>
          <a:xfrm>
            <a:off x="343252" y="4495441"/>
            <a:ext cx="3780499" cy="773007"/>
            <a:chOff x="104258" y="4590211"/>
            <a:chExt cx="3780499" cy="773007"/>
          </a:xfrm>
        </p:grpSpPr>
        <p:grpSp>
          <p:nvGrpSpPr>
            <p:cNvPr id="50" name="Group 49"/>
            <p:cNvGrpSpPr/>
            <p:nvPr/>
          </p:nvGrpSpPr>
          <p:grpSpPr>
            <a:xfrm>
              <a:off x="104258" y="4590211"/>
              <a:ext cx="3780499" cy="754053"/>
              <a:chOff x="104258" y="4590211"/>
              <a:chExt cx="3780499" cy="754053"/>
            </a:xfrm>
          </p:grpSpPr>
          <p:grpSp>
            <p:nvGrpSpPr>
              <p:cNvPr id="48" name="Group 47"/>
              <p:cNvGrpSpPr/>
              <p:nvPr/>
            </p:nvGrpSpPr>
            <p:grpSpPr>
              <a:xfrm>
                <a:off x="151648" y="4790266"/>
                <a:ext cx="3733109" cy="553998"/>
                <a:chOff x="0" y="4676542"/>
                <a:chExt cx="3733109" cy="553998"/>
              </a:xfrm>
            </p:grpSpPr>
            <p:sp>
              <p:nvSpPr>
                <p:cNvPr id="29" name="TextBox 28"/>
                <p:cNvSpPr txBox="1"/>
                <p:nvPr/>
              </p:nvSpPr>
              <p:spPr>
                <a:xfrm>
                  <a:off x="0" y="4722708"/>
                  <a:ext cx="530757" cy="400110"/>
                </a:xfrm>
                <a:prstGeom prst="rect">
                  <a:avLst/>
                </a:prstGeom>
                <a:noFill/>
              </p:spPr>
              <p:txBody>
                <a:bodyPr wrap="square" rtlCol="0">
                  <a:spAutoFit/>
                </a:bodyPr>
                <a:lstStyle/>
                <a:p>
                  <a:pPr algn="ctr"/>
                  <a:r>
                    <a:rPr lang="en-US" sz="1000" dirty="0" smtClean="0">
                      <a:latin typeface="Century Gothic"/>
                      <a:cs typeface="Century Gothic"/>
                    </a:rPr>
                    <a:t>GNSS </a:t>
                  </a:r>
                </a:p>
                <a:p>
                  <a:pPr algn="ctr"/>
                  <a:r>
                    <a:rPr lang="en-US" sz="1000" dirty="0" smtClean="0">
                      <a:latin typeface="Century Gothic"/>
                      <a:cs typeface="Century Gothic"/>
                    </a:rPr>
                    <a:t>Only</a:t>
                  </a:r>
                  <a:endParaRPr lang="en-US" sz="1000" dirty="0">
                    <a:latin typeface="Century Gothic"/>
                    <a:cs typeface="Century Gothic"/>
                  </a:endParaRPr>
                </a:p>
              </p:txBody>
            </p:sp>
            <p:sp>
              <p:nvSpPr>
                <p:cNvPr id="30" name="TextBox 29"/>
                <p:cNvSpPr txBox="1"/>
                <p:nvPr/>
              </p:nvSpPr>
              <p:spPr>
                <a:xfrm>
                  <a:off x="663449" y="4676542"/>
                  <a:ext cx="695033" cy="553998"/>
                </a:xfrm>
                <a:prstGeom prst="rect">
                  <a:avLst/>
                </a:prstGeom>
                <a:noFill/>
              </p:spPr>
              <p:txBody>
                <a:bodyPr wrap="square" rtlCol="0">
                  <a:spAutoFit/>
                </a:bodyPr>
                <a:lstStyle/>
                <a:p>
                  <a:pPr algn="ctr"/>
                  <a:r>
                    <a:rPr lang="en-US" sz="1000" dirty="0" smtClean="0">
                      <a:latin typeface="Century Gothic"/>
                      <a:cs typeface="Century Gothic"/>
                    </a:rPr>
                    <a:t>Sparse Transect Profiles</a:t>
                  </a:r>
                  <a:endParaRPr lang="en-US" sz="1000" dirty="0">
                    <a:latin typeface="Century Gothic"/>
                    <a:cs typeface="Century Gothic"/>
                  </a:endParaRPr>
                </a:p>
              </p:txBody>
            </p:sp>
            <p:sp>
              <p:nvSpPr>
                <p:cNvPr id="31" name="TextBox 30"/>
                <p:cNvSpPr txBox="1"/>
                <p:nvPr/>
              </p:nvSpPr>
              <p:spPr>
                <a:xfrm>
                  <a:off x="1481696" y="4676542"/>
                  <a:ext cx="665475" cy="553998"/>
                </a:xfrm>
                <a:prstGeom prst="rect">
                  <a:avLst/>
                </a:prstGeom>
                <a:noFill/>
              </p:spPr>
              <p:txBody>
                <a:bodyPr wrap="square" rtlCol="0">
                  <a:spAutoFit/>
                </a:bodyPr>
                <a:lstStyle/>
                <a:p>
                  <a:pPr algn="ctr"/>
                  <a:r>
                    <a:rPr lang="en-US" sz="1000" dirty="0" smtClean="0">
                      <a:latin typeface="Century Gothic"/>
                      <a:cs typeface="Century Gothic"/>
                    </a:rPr>
                    <a:t>Trench Parallel Profile</a:t>
                  </a:r>
                </a:p>
              </p:txBody>
            </p:sp>
            <p:sp>
              <p:nvSpPr>
                <p:cNvPr id="32" name="TextBox 31"/>
                <p:cNvSpPr txBox="1"/>
                <p:nvPr/>
              </p:nvSpPr>
              <p:spPr>
                <a:xfrm>
                  <a:off x="2236161" y="4676542"/>
                  <a:ext cx="753040" cy="553998"/>
                </a:xfrm>
                <a:prstGeom prst="rect">
                  <a:avLst/>
                </a:prstGeom>
                <a:noFill/>
              </p:spPr>
              <p:txBody>
                <a:bodyPr wrap="square" rtlCol="0">
                  <a:spAutoFit/>
                </a:bodyPr>
                <a:lstStyle/>
                <a:p>
                  <a:pPr algn="ctr"/>
                  <a:r>
                    <a:rPr lang="en-US" sz="1000" dirty="0" smtClean="0">
                      <a:latin typeface="Century Gothic"/>
                      <a:cs typeface="Century Gothic"/>
                    </a:rPr>
                    <a:t>Dense Transect Profiles</a:t>
                  </a:r>
                  <a:endParaRPr lang="en-US" sz="1000" dirty="0">
                    <a:latin typeface="Century Gothic"/>
                    <a:cs typeface="Century Gothic"/>
                  </a:endParaRPr>
                </a:p>
              </p:txBody>
            </p:sp>
            <p:sp>
              <p:nvSpPr>
                <p:cNvPr id="33" name="TextBox 32"/>
                <p:cNvSpPr txBox="1"/>
                <p:nvPr/>
              </p:nvSpPr>
              <p:spPr>
                <a:xfrm>
                  <a:off x="3069427" y="4826898"/>
                  <a:ext cx="663682" cy="246221"/>
                </a:xfrm>
                <a:prstGeom prst="rect">
                  <a:avLst/>
                </a:prstGeom>
                <a:noFill/>
              </p:spPr>
              <p:txBody>
                <a:bodyPr wrap="square" rtlCol="0">
                  <a:spAutoFit/>
                </a:bodyPr>
                <a:lstStyle/>
                <a:p>
                  <a:pPr algn="ctr"/>
                  <a:r>
                    <a:rPr lang="en-US" sz="1000" dirty="0" smtClean="0">
                      <a:latin typeface="Century Gothic"/>
                      <a:cs typeface="Century Gothic"/>
                    </a:rPr>
                    <a:t>S-NET</a:t>
                  </a:r>
                  <a:endParaRPr lang="en-US" sz="1000" dirty="0">
                    <a:latin typeface="Century Gothic"/>
                    <a:cs typeface="Century Gothic"/>
                  </a:endParaRPr>
                </a:p>
              </p:txBody>
            </p:sp>
            <p:sp>
              <p:nvSpPr>
                <p:cNvPr id="43" name="TextBox 42"/>
                <p:cNvSpPr txBox="1"/>
                <p:nvPr/>
              </p:nvSpPr>
              <p:spPr>
                <a:xfrm>
                  <a:off x="377830" y="4794320"/>
                  <a:ext cx="370926" cy="307777"/>
                </a:xfrm>
                <a:prstGeom prst="rect">
                  <a:avLst/>
                </a:prstGeom>
                <a:noFill/>
              </p:spPr>
              <p:txBody>
                <a:bodyPr wrap="square" rtlCol="0">
                  <a:spAutoFit/>
                </a:bodyPr>
                <a:lstStyle/>
                <a:p>
                  <a:pPr algn="ctr"/>
                  <a:r>
                    <a:rPr lang="en-US" sz="1400" dirty="0" smtClean="0">
                      <a:latin typeface="Century Gothic"/>
                      <a:cs typeface="Century Gothic"/>
                    </a:rPr>
                    <a:t>&lt;</a:t>
                  </a:r>
                  <a:endParaRPr lang="en-US" sz="1400" dirty="0">
                    <a:latin typeface="Century Gothic"/>
                    <a:cs typeface="Century Gothic"/>
                  </a:endParaRPr>
                </a:p>
              </p:txBody>
            </p:sp>
            <p:sp>
              <p:nvSpPr>
                <p:cNvPr id="44" name="TextBox 43"/>
                <p:cNvSpPr txBox="1"/>
                <p:nvPr/>
              </p:nvSpPr>
              <p:spPr>
                <a:xfrm>
                  <a:off x="1248843" y="4799652"/>
                  <a:ext cx="370926" cy="307777"/>
                </a:xfrm>
                <a:prstGeom prst="rect">
                  <a:avLst/>
                </a:prstGeom>
                <a:noFill/>
              </p:spPr>
              <p:txBody>
                <a:bodyPr wrap="square" rtlCol="0">
                  <a:spAutoFit/>
                </a:bodyPr>
                <a:lstStyle/>
                <a:p>
                  <a:pPr algn="ctr"/>
                  <a:r>
                    <a:rPr lang="en-US" sz="1400" dirty="0" smtClean="0">
                      <a:latin typeface="Century Gothic"/>
                      <a:cs typeface="Century Gothic"/>
                    </a:rPr>
                    <a:t>&lt;</a:t>
                  </a:r>
                  <a:endParaRPr lang="en-US" sz="1400" dirty="0">
                    <a:latin typeface="Century Gothic"/>
                    <a:cs typeface="Century Gothic"/>
                  </a:endParaRPr>
                </a:p>
              </p:txBody>
            </p:sp>
            <p:sp>
              <p:nvSpPr>
                <p:cNvPr id="45" name="TextBox 44"/>
                <p:cNvSpPr txBox="1"/>
                <p:nvPr/>
              </p:nvSpPr>
              <p:spPr>
                <a:xfrm>
                  <a:off x="2003308" y="4794320"/>
                  <a:ext cx="370926" cy="307777"/>
                </a:xfrm>
                <a:prstGeom prst="rect">
                  <a:avLst/>
                </a:prstGeom>
                <a:noFill/>
              </p:spPr>
              <p:txBody>
                <a:bodyPr wrap="square" rtlCol="0">
                  <a:spAutoFit/>
                </a:bodyPr>
                <a:lstStyle/>
                <a:p>
                  <a:pPr algn="ctr"/>
                  <a:r>
                    <a:rPr lang="en-US" sz="1400" dirty="0" smtClean="0">
                      <a:latin typeface="Century Gothic"/>
                      <a:cs typeface="Century Gothic"/>
                    </a:rPr>
                    <a:t>&lt;</a:t>
                  </a:r>
                  <a:endParaRPr lang="en-US" sz="1400" dirty="0">
                    <a:latin typeface="Century Gothic"/>
                    <a:cs typeface="Century Gothic"/>
                  </a:endParaRPr>
                </a:p>
              </p:txBody>
            </p:sp>
            <p:sp>
              <p:nvSpPr>
                <p:cNvPr id="46" name="TextBox 45"/>
                <p:cNvSpPr txBox="1"/>
                <p:nvPr/>
              </p:nvSpPr>
              <p:spPr>
                <a:xfrm>
                  <a:off x="2859606" y="4794320"/>
                  <a:ext cx="370926" cy="307777"/>
                </a:xfrm>
                <a:prstGeom prst="rect">
                  <a:avLst/>
                </a:prstGeom>
                <a:noFill/>
              </p:spPr>
              <p:txBody>
                <a:bodyPr wrap="square" rtlCol="0">
                  <a:spAutoFit/>
                </a:bodyPr>
                <a:lstStyle/>
                <a:p>
                  <a:pPr algn="ctr"/>
                  <a:r>
                    <a:rPr lang="en-US" sz="1400" dirty="0" smtClean="0">
                      <a:latin typeface="Century Gothic"/>
                      <a:cs typeface="Century Gothic"/>
                    </a:rPr>
                    <a:t>&lt;</a:t>
                  </a:r>
                  <a:endParaRPr lang="en-US" sz="1400" dirty="0">
                    <a:latin typeface="Century Gothic"/>
                    <a:cs typeface="Century Gothic"/>
                  </a:endParaRPr>
                </a:p>
              </p:txBody>
            </p:sp>
          </p:grpSp>
          <p:sp>
            <p:nvSpPr>
              <p:cNvPr id="49" name="TextBox 48"/>
              <p:cNvSpPr txBox="1"/>
              <p:nvPr/>
            </p:nvSpPr>
            <p:spPr>
              <a:xfrm>
                <a:off x="104258" y="4590211"/>
                <a:ext cx="3733109" cy="276999"/>
              </a:xfrm>
              <a:prstGeom prst="rect">
                <a:avLst/>
              </a:prstGeom>
              <a:noFill/>
            </p:spPr>
            <p:txBody>
              <a:bodyPr wrap="square" rtlCol="0">
                <a:spAutoFit/>
              </a:bodyPr>
              <a:lstStyle/>
              <a:p>
                <a:pPr algn="ctr"/>
                <a:r>
                  <a:rPr lang="en-US" sz="1200" dirty="0" smtClean="0">
                    <a:latin typeface="Century Gothic"/>
                    <a:cs typeface="Century Gothic"/>
                  </a:rPr>
                  <a:t>Number of Offshore Stations</a:t>
                </a:r>
                <a:endParaRPr lang="en-US" sz="1200" dirty="0">
                  <a:latin typeface="Century Gothic"/>
                  <a:cs typeface="Century Gothic"/>
                </a:endParaRPr>
              </a:p>
            </p:txBody>
          </p:sp>
        </p:grpSp>
        <p:sp>
          <p:nvSpPr>
            <p:cNvPr id="51" name="Rectangle 50"/>
            <p:cNvSpPr/>
            <p:nvPr/>
          </p:nvSpPr>
          <p:spPr>
            <a:xfrm>
              <a:off x="107568" y="4609165"/>
              <a:ext cx="3730942" cy="754053"/>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ectangle 33"/>
          <p:cNvSpPr/>
          <p:nvPr/>
        </p:nvSpPr>
        <p:spPr>
          <a:xfrm>
            <a:off x="1001889" y="1269805"/>
            <a:ext cx="282222" cy="2892973"/>
          </a:xfrm>
          <a:prstGeom prst="rect">
            <a:avLst/>
          </a:prstGeom>
          <a:noFill/>
          <a:ln w="38100" cmpd="sng">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075289" y="1271335"/>
            <a:ext cx="282222" cy="2892973"/>
          </a:xfrm>
          <a:prstGeom prst="rect">
            <a:avLst/>
          </a:prstGeom>
          <a:noFill/>
          <a:ln w="38100" cmpd="sng">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7137400" y="1271335"/>
            <a:ext cx="282222" cy="2892973"/>
          </a:xfrm>
          <a:prstGeom prst="rect">
            <a:avLst/>
          </a:prstGeom>
          <a:noFill/>
          <a:ln w="38100" cmpd="sng">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0213623" y="1271335"/>
            <a:ext cx="282222" cy="2892973"/>
          </a:xfrm>
          <a:prstGeom prst="rect">
            <a:avLst/>
          </a:prstGeom>
          <a:noFill/>
          <a:ln w="38100" cmpd="sng">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7971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Preferred Offshore Network: Trench Parallel Profile</a:t>
            </a:r>
            <a:endParaRPr lang="en-US" sz="3000" dirty="0">
              <a:latin typeface="Century Gothic"/>
              <a:cs typeface="Century Gothic"/>
            </a:endParaRPr>
          </a:p>
        </p:txBody>
      </p:sp>
      <p:cxnSp>
        <p:nvCxnSpPr>
          <p:cNvPr id="5" name="Straight Connector 4"/>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6" name="Picture 5" descr="ntl.4_avg_max-amp.pdf"/>
          <p:cNvPicPr>
            <a:picLocks noChangeAspect="1"/>
          </p:cNvPicPr>
          <p:nvPr/>
        </p:nvPicPr>
        <p:blipFill rotWithShape="1">
          <a:blip r:embed="rId3" cstate="print">
            <a:extLst>
              <a:ext uri="{28A0092B-C50C-407E-A947-70E740481C1C}">
                <a14:useLocalDpi xmlns:a14="http://schemas.microsoft.com/office/drawing/2010/main"/>
              </a:ext>
            </a:extLst>
          </a:blip>
          <a:srcRect t="7050" b="5203"/>
          <a:stretch/>
        </p:blipFill>
        <p:spPr>
          <a:xfrm>
            <a:off x="9798354" y="1026930"/>
            <a:ext cx="2209361" cy="5815952"/>
          </a:xfrm>
          <a:prstGeom prst="rect">
            <a:avLst/>
          </a:prstGeom>
        </p:spPr>
      </p:pic>
      <p:pic>
        <p:nvPicPr>
          <p:cNvPr id="7" name="Picture 6" descr="ntl.4_rupt2_sf3comp.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40634" y="1202023"/>
            <a:ext cx="1899588" cy="2561485"/>
          </a:xfrm>
          <a:prstGeom prst="rect">
            <a:avLst/>
          </a:prstGeom>
        </p:spPr>
      </p:pic>
      <p:pic>
        <p:nvPicPr>
          <p:cNvPr id="8" name="Picture 7" descr="ntl.4_rupt2_sfvert.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14772" y="1202023"/>
            <a:ext cx="1899590" cy="2561487"/>
          </a:xfrm>
          <a:prstGeom prst="rect">
            <a:avLst/>
          </a:prstGeom>
        </p:spPr>
      </p:pic>
      <p:pic>
        <p:nvPicPr>
          <p:cNvPr id="9" name="Picture 8" descr="ntl.4_rupt1_sfvert.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21658" y="4021652"/>
            <a:ext cx="1892703" cy="2630926"/>
          </a:xfrm>
          <a:prstGeom prst="rect">
            <a:avLst/>
          </a:prstGeom>
        </p:spPr>
      </p:pic>
      <p:pic>
        <p:nvPicPr>
          <p:cNvPr id="10" name="Picture 9" descr="ntl.4_rupt1_sf3comp.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847518" y="4021652"/>
            <a:ext cx="1892703" cy="2630926"/>
          </a:xfrm>
          <a:prstGeom prst="rect">
            <a:avLst/>
          </a:prstGeom>
        </p:spPr>
      </p:pic>
      <p:pic>
        <p:nvPicPr>
          <p:cNvPr id="11" name="Picture 10" descr="gps_obp_near-trench-line_0.4spac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9944" y="1255137"/>
            <a:ext cx="3194235" cy="5402202"/>
          </a:xfrm>
          <a:prstGeom prst="rect">
            <a:avLst/>
          </a:prstGeom>
        </p:spPr>
      </p:pic>
      <p:sp>
        <p:nvSpPr>
          <p:cNvPr id="12" name="TextBox 11"/>
          <p:cNvSpPr txBox="1"/>
          <p:nvPr/>
        </p:nvSpPr>
        <p:spPr>
          <a:xfrm rot="16200000">
            <a:off x="2602082" y="2280865"/>
            <a:ext cx="2405397" cy="353943"/>
          </a:xfrm>
          <a:prstGeom prst="rect">
            <a:avLst/>
          </a:prstGeom>
          <a:noFill/>
          <a:ln w="28575" cmpd="sng">
            <a:solidFill>
              <a:schemeClr val="tx1"/>
            </a:solidFill>
          </a:ln>
        </p:spPr>
        <p:txBody>
          <a:bodyPr wrap="square" rtlCol="0">
            <a:spAutoFit/>
          </a:bodyPr>
          <a:lstStyle/>
          <a:p>
            <a:pPr algn="ctr"/>
            <a:r>
              <a:rPr lang="en-US" sz="1700" dirty="0" smtClean="0">
                <a:latin typeface="Century Gothic"/>
                <a:cs typeface="Century Gothic"/>
              </a:rPr>
              <a:t>Shallow Rupture</a:t>
            </a:r>
            <a:endParaRPr lang="en-US" sz="1700" dirty="0">
              <a:latin typeface="Century Gothic"/>
              <a:cs typeface="Century Gothic"/>
            </a:endParaRPr>
          </a:p>
        </p:txBody>
      </p:sp>
      <p:sp>
        <p:nvSpPr>
          <p:cNvPr id="13" name="TextBox 12"/>
          <p:cNvSpPr txBox="1"/>
          <p:nvPr/>
        </p:nvSpPr>
        <p:spPr>
          <a:xfrm rot="16200000">
            <a:off x="2602082" y="5112041"/>
            <a:ext cx="2405398" cy="353943"/>
          </a:xfrm>
          <a:prstGeom prst="rect">
            <a:avLst/>
          </a:prstGeom>
          <a:noFill/>
          <a:ln w="28575" cmpd="sng">
            <a:solidFill>
              <a:srgbClr val="000000"/>
            </a:solidFill>
          </a:ln>
        </p:spPr>
        <p:txBody>
          <a:bodyPr wrap="square" rtlCol="0">
            <a:spAutoFit/>
          </a:bodyPr>
          <a:lstStyle/>
          <a:p>
            <a:pPr algn="ctr"/>
            <a:r>
              <a:rPr lang="en-US" sz="1700" dirty="0" smtClean="0">
                <a:latin typeface="Century Gothic"/>
                <a:cs typeface="Century Gothic"/>
              </a:rPr>
              <a:t>Deeper Rupture</a:t>
            </a:r>
            <a:endParaRPr lang="en-US" sz="1700" dirty="0">
              <a:latin typeface="Century Gothic"/>
              <a:cs typeface="Century Gothic"/>
            </a:endParaRPr>
          </a:p>
        </p:txBody>
      </p:sp>
      <p:sp>
        <p:nvSpPr>
          <p:cNvPr id="14" name="TextBox 13"/>
          <p:cNvSpPr txBox="1"/>
          <p:nvPr/>
        </p:nvSpPr>
        <p:spPr>
          <a:xfrm>
            <a:off x="6179324" y="894442"/>
            <a:ext cx="1543620" cy="307777"/>
          </a:xfrm>
          <a:prstGeom prst="rect">
            <a:avLst/>
          </a:prstGeom>
          <a:noFill/>
          <a:ln w="28575" cmpd="sng">
            <a:solidFill>
              <a:srgbClr val="0000FF"/>
            </a:solidFill>
          </a:ln>
        </p:spPr>
        <p:txBody>
          <a:bodyPr wrap="square" rtlCol="0">
            <a:spAutoFit/>
          </a:bodyPr>
          <a:lstStyle/>
          <a:p>
            <a:pPr algn="ctr"/>
            <a:r>
              <a:rPr lang="en-US" sz="1400" dirty="0" smtClean="0">
                <a:latin typeface="Century Gothic"/>
                <a:cs typeface="Century Gothic"/>
              </a:rPr>
              <a:t>Vertical-Only</a:t>
            </a:r>
            <a:endParaRPr lang="en-US" sz="1400" dirty="0">
              <a:latin typeface="Century Gothic"/>
              <a:cs typeface="Century Gothic"/>
            </a:endParaRPr>
          </a:p>
        </p:txBody>
      </p:sp>
      <p:sp>
        <p:nvSpPr>
          <p:cNvPr id="15" name="TextBox 14"/>
          <p:cNvSpPr txBox="1"/>
          <p:nvPr/>
        </p:nvSpPr>
        <p:spPr>
          <a:xfrm>
            <a:off x="8106414" y="884705"/>
            <a:ext cx="1540058" cy="307777"/>
          </a:xfrm>
          <a:prstGeom prst="rect">
            <a:avLst/>
          </a:prstGeom>
          <a:noFill/>
          <a:ln w="28575" cmpd="sng">
            <a:solidFill>
              <a:srgbClr val="0080FF"/>
            </a:solidFill>
          </a:ln>
        </p:spPr>
        <p:txBody>
          <a:bodyPr wrap="square" rtlCol="0">
            <a:spAutoFit/>
          </a:bodyPr>
          <a:lstStyle/>
          <a:p>
            <a:pPr algn="ctr"/>
            <a:r>
              <a:rPr lang="en-US" sz="1400" dirty="0" smtClean="0">
                <a:latin typeface="Century Gothic"/>
                <a:cs typeface="Century Gothic"/>
              </a:rPr>
              <a:t>All-Component</a:t>
            </a:r>
            <a:endParaRPr lang="en-US" sz="1400" dirty="0">
              <a:latin typeface="Century Gothic"/>
              <a:cs typeface="Century Gothic"/>
            </a:endParaRPr>
          </a:p>
        </p:txBody>
      </p:sp>
      <p:sp>
        <p:nvSpPr>
          <p:cNvPr id="16" name="TextBox 15"/>
          <p:cNvSpPr txBox="1"/>
          <p:nvPr/>
        </p:nvSpPr>
        <p:spPr>
          <a:xfrm>
            <a:off x="9887348" y="696931"/>
            <a:ext cx="2003088" cy="369332"/>
          </a:xfrm>
          <a:prstGeom prst="rect">
            <a:avLst/>
          </a:prstGeom>
          <a:noFill/>
        </p:spPr>
        <p:txBody>
          <a:bodyPr wrap="square" rtlCol="0">
            <a:spAutoFit/>
          </a:bodyPr>
          <a:lstStyle/>
          <a:p>
            <a:pPr algn="ctr"/>
            <a:r>
              <a:rPr lang="en-US" dirty="0" smtClean="0">
                <a:latin typeface="Century Gothic"/>
                <a:cs typeface="Century Gothic"/>
              </a:rPr>
              <a:t>Tsunami Models</a:t>
            </a:r>
            <a:endParaRPr lang="en-US" dirty="0">
              <a:latin typeface="Century Gothic"/>
              <a:cs typeface="Century Gothic"/>
            </a:endParaRPr>
          </a:p>
        </p:txBody>
      </p:sp>
      <p:sp>
        <p:nvSpPr>
          <p:cNvPr id="17" name="TextBox 16"/>
          <p:cNvSpPr txBox="1"/>
          <p:nvPr/>
        </p:nvSpPr>
        <p:spPr>
          <a:xfrm>
            <a:off x="6143865" y="535119"/>
            <a:ext cx="3527879" cy="369332"/>
          </a:xfrm>
          <a:prstGeom prst="rect">
            <a:avLst/>
          </a:prstGeom>
          <a:noFill/>
        </p:spPr>
        <p:txBody>
          <a:bodyPr wrap="square" rtlCol="0">
            <a:spAutoFit/>
          </a:bodyPr>
          <a:lstStyle/>
          <a:p>
            <a:pPr algn="ctr"/>
            <a:r>
              <a:rPr lang="en-US" dirty="0" smtClean="0">
                <a:latin typeface="Century Gothic"/>
                <a:cs typeface="Century Gothic"/>
              </a:rPr>
              <a:t>Slip Inversion Solutions</a:t>
            </a:r>
            <a:endParaRPr lang="en-US" dirty="0">
              <a:latin typeface="Century Gothic"/>
              <a:cs typeface="Century Gothic"/>
            </a:endParaRPr>
          </a:p>
        </p:txBody>
      </p:sp>
      <p:pic>
        <p:nvPicPr>
          <p:cNvPr id="18" name="Picture 17" descr="rupt2_slip.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046330" y="1202219"/>
            <a:ext cx="1868442" cy="2561291"/>
          </a:xfrm>
          <a:prstGeom prst="rect">
            <a:avLst/>
          </a:prstGeom>
        </p:spPr>
      </p:pic>
      <p:pic>
        <p:nvPicPr>
          <p:cNvPr id="19" name="Picture 18" descr="rupt1_slip.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032046" y="4021652"/>
            <a:ext cx="1889612" cy="2635687"/>
          </a:xfrm>
          <a:prstGeom prst="rect">
            <a:avLst/>
          </a:prstGeom>
        </p:spPr>
      </p:pic>
      <p:sp>
        <p:nvSpPr>
          <p:cNvPr id="20" name="TextBox 19"/>
          <p:cNvSpPr txBox="1"/>
          <p:nvPr/>
        </p:nvSpPr>
        <p:spPr>
          <a:xfrm>
            <a:off x="3981753" y="700039"/>
            <a:ext cx="2143265" cy="369332"/>
          </a:xfrm>
          <a:prstGeom prst="rect">
            <a:avLst/>
          </a:prstGeom>
          <a:noFill/>
        </p:spPr>
        <p:txBody>
          <a:bodyPr wrap="square" rtlCol="0">
            <a:spAutoFit/>
          </a:bodyPr>
          <a:lstStyle/>
          <a:p>
            <a:pPr algn="ctr"/>
            <a:r>
              <a:rPr lang="en-US" dirty="0" smtClean="0">
                <a:latin typeface="Century Gothic"/>
                <a:cs typeface="Century Gothic"/>
              </a:rPr>
              <a:t>Input Slip Models</a:t>
            </a:r>
            <a:endParaRPr lang="en-US" dirty="0">
              <a:latin typeface="Century Gothic"/>
              <a:cs typeface="Century Gothic"/>
            </a:endParaRPr>
          </a:p>
        </p:txBody>
      </p:sp>
    </p:spTree>
    <p:extLst>
      <p:ext uri="{BB962C8B-B14F-4D97-AF65-F5344CB8AC3E}">
        <p14:creationId xmlns:p14="http://schemas.microsoft.com/office/powerpoint/2010/main" val="35767422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Examining the Kinematic Case</a:t>
            </a:r>
            <a:endParaRPr lang="en-US" sz="3000" dirty="0">
              <a:latin typeface="Century Gothic"/>
              <a:cs typeface="Century Gothic"/>
            </a:endParaRPr>
          </a:p>
        </p:txBody>
      </p:sp>
      <p:cxnSp>
        <p:nvCxnSpPr>
          <p:cNvPr id="8" name="Straight Connector 7"/>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889" y="1437047"/>
            <a:ext cx="1827301" cy="265714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1" r="-2353"/>
          <a:stretch/>
        </p:blipFill>
        <p:spPr>
          <a:xfrm>
            <a:off x="1868190" y="1437047"/>
            <a:ext cx="2164340" cy="2657142"/>
          </a:xfrm>
          <a:prstGeom prst="rect">
            <a:avLst/>
          </a:prstGeom>
        </p:spPr>
      </p:pic>
      <p:pic>
        <p:nvPicPr>
          <p:cNvPr id="12" name="Picture 11" descr="P395_disp.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39885" y="663830"/>
            <a:ext cx="2752115" cy="4128173"/>
          </a:xfrm>
          <a:prstGeom prst="rect">
            <a:avLst/>
          </a:prstGeom>
        </p:spPr>
      </p:pic>
      <p:pic>
        <p:nvPicPr>
          <p:cNvPr id="13" name="Picture 12" descr="CHZZ_disp.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27322" y="659908"/>
            <a:ext cx="2754730" cy="4132095"/>
          </a:xfrm>
          <a:prstGeom prst="rect">
            <a:avLst/>
          </a:prstGeom>
        </p:spPr>
      </p:pic>
      <p:pic>
        <p:nvPicPr>
          <p:cNvPr id="14" name="Picture 13" descr="P375_disp.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03823" y="663830"/>
            <a:ext cx="2754731" cy="4132096"/>
          </a:xfrm>
          <a:prstGeom prst="rect">
            <a:avLst/>
          </a:prstGeom>
        </p:spPr>
      </p:pic>
      <p:pic>
        <p:nvPicPr>
          <p:cNvPr id="17" name="Picture 16" descr="tsunami_input_max_amp.pdf"/>
          <p:cNvPicPr>
            <a:picLocks noChangeAspect="1"/>
          </p:cNvPicPr>
          <p:nvPr/>
        </p:nvPicPr>
        <p:blipFill rotWithShape="1">
          <a:blip r:embed="rId8" cstate="print">
            <a:extLst>
              <a:ext uri="{28A0092B-C50C-407E-A947-70E740481C1C}">
                <a14:useLocalDpi xmlns:a14="http://schemas.microsoft.com/office/drawing/2010/main"/>
              </a:ext>
            </a:extLst>
          </a:blip>
          <a:srcRect l="28765" t="12239" r="12650" b="79775"/>
          <a:stretch/>
        </p:blipFill>
        <p:spPr>
          <a:xfrm>
            <a:off x="5446730" y="1719665"/>
            <a:ext cx="1180949" cy="281713"/>
          </a:xfrm>
          <a:prstGeom prst="rect">
            <a:avLst/>
          </a:prstGeom>
          <a:ln w="3175" cmpd="sng">
            <a:solidFill>
              <a:schemeClr val="tx1"/>
            </a:solidFill>
          </a:ln>
        </p:spPr>
      </p:pic>
      <p:pic>
        <p:nvPicPr>
          <p:cNvPr id="18" name="Picture 17" descr="tsunami_input_max_amp.pdf"/>
          <p:cNvPicPr>
            <a:picLocks noChangeAspect="1"/>
          </p:cNvPicPr>
          <p:nvPr/>
        </p:nvPicPr>
        <p:blipFill rotWithShape="1">
          <a:blip r:embed="rId8" cstate="print">
            <a:extLst>
              <a:ext uri="{28A0092B-C50C-407E-A947-70E740481C1C}">
                <a14:useLocalDpi xmlns:a14="http://schemas.microsoft.com/office/drawing/2010/main"/>
              </a:ext>
            </a:extLst>
          </a:blip>
          <a:srcRect l="28765" t="12239" r="12650" b="79775"/>
          <a:stretch/>
        </p:blipFill>
        <p:spPr>
          <a:xfrm>
            <a:off x="10915418" y="6439354"/>
            <a:ext cx="1180949" cy="281713"/>
          </a:xfrm>
          <a:prstGeom prst="rect">
            <a:avLst/>
          </a:prstGeom>
          <a:ln w="3175" cmpd="sng">
            <a:solidFill>
              <a:schemeClr val="tx1"/>
            </a:solidFill>
          </a:ln>
        </p:spPr>
      </p:pic>
    </p:spTree>
    <p:extLst>
      <p:ext uri="{BB962C8B-B14F-4D97-AF65-F5344CB8AC3E}">
        <p14:creationId xmlns:p14="http://schemas.microsoft.com/office/powerpoint/2010/main" val="15173526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Conclusions &amp; Future Directions</a:t>
            </a:r>
            <a:endParaRPr lang="en-US" sz="3000" dirty="0">
              <a:latin typeface="Century Gothic"/>
              <a:cs typeface="Century Gothic"/>
            </a:endParaRPr>
          </a:p>
        </p:txBody>
      </p:sp>
      <p:cxnSp>
        <p:nvCxnSpPr>
          <p:cNvPr id="8" name="Straight Connector 7"/>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8998" y="1042883"/>
            <a:ext cx="5590450" cy="5355313"/>
          </a:xfrm>
          <a:prstGeom prst="rect">
            <a:avLst/>
          </a:prstGeom>
          <a:noFill/>
        </p:spPr>
        <p:txBody>
          <a:bodyPr wrap="square" rtlCol="0">
            <a:spAutoFit/>
          </a:bodyPr>
          <a:lstStyle/>
          <a:p>
            <a:r>
              <a:rPr lang="en-US" dirty="0" smtClean="0">
                <a:latin typeface="Century Gothic"/>
                <a:cs typeface="Century Gothic"/>
              </a:rPr>
              <a:t>Adding offshore stations improves maximum slip estimates compared to onshore-only static inversions for both </a:t>
            </a:r>
            <a:r>
              <a:rPr lang="en-US" dirty="0" smtClean="0">
                <a:latin typeface="Century Gothic"/>
                <a:cs typeface="Century Gothic"/>
              </a:rPr>
              <a:t>rupture regions.</a:t>
            </a:r>
            <a:endParaRPr lang="en-US" dirty="0" smtClean="0">
              <a:latin typeface="Century Gothic"/>
              <a:cs typeface="Century Gothic"/>
            </a:endParaRPr>
          </a:p>
          <a:p>
            <a:pPr marL="285750" indent="-285750">
              <a:buFont typeface="Arial"/>
              <a:buChar char="•"/>
            </a:pPr>
            <a:endParaRPr lang="en-US" dirty="0" smtClean="0">
              <a:latin typeface="Century Gothic"/>
              <a:cs typeface="Century Gothic"/>
            </a:endParaRPr>
          </a:p>
          <a:p>
            <a:pPr marL="285750" indent="-285750">
              <a:buFont typeface="Arial"/>
              <a:buChar char="•"/>
            </a:pPr>
            <a:endParaRPr lang="en-US" dirty="0">
              <a:latin typeface="Century Gothic"/>
              <a:cs typeface="Century Gothic"/>
            </a:endParaRPr>
          </a:p>
          <a:p>
            <a:r>
              <a:rPr lang="en-US" dirty="0" smtClean="0">
                <a:latin typeface="Century Gothic"/>
                <a:cs typeface="Century Gothic"/>
              </a:rPr>
              <a:t>Three-component offshore data improve </a:t>
            </a:r>
            <a:r>
              <a:rPr lang="en-US" dirty="0" err="1" smtClean="0">
                <a:latin typeface="Century Gothic"/>
                <a:cs typeface="Century Gothic"/>
              </a:rPr>
              <a:t>updip</a:t>
            </a:r>
            <a:r>
              <a:rPr lang="en-US" dirty="0" smtClean="0">
                <a:latin typeface="Century Gothic"/>
                <a:cs typeface="Century Gothic"/>
              </a:rPr>
              <a:t> rupture extent estimates for deeper ruptures and are necessary for correctly estimating maximum slip for a shallow rupture.</a:t>
            </a:r>
          </a:p>
          <a:p>
            <a:pPr marL="285750" indent="-285750">
              <a:buFont typeface="Arial"/>
              <a:buChar char="•"/>
            </a:pPr>
            <a:endParaRPr lang="en-US" dirty="0" smtClean="0">
              <a:latin typeface="Century Gothic"/>
              <a:cs typeface="Century Gothic"/>
            </a:endParaRPr>
          </a:p>
          <a:p>
            <a:r>
              <a:rPr lang="en-US" dirty="0" smtClean="0">
                <a:latin typeface="Century Gothic"/>
                <a:cs typeface="Century Gothic"/>
              </a:rPr>
              <a:t>Offshore stations that are not directly </a:t>
            </a:r>
            <a:r>
              <a:rPr lang="en-US" dirty="0" err="1" smtClean="0">
                <a:latin typeface="Century Gothic"/>
                <a:cs typeface="Century Gothic"/>
              </a:rPr>
              <a:t>updip</a:t>
            </a:r>
            <a:r>
              <a:rPr lang="en-US" dirty="0" smtClean="0">
                <a:latin typeface="Century Gothic"/>
                <a:cs typeface="Century Gothic"/>
              </a:rPr>
              <a:t> of the rupture or above the rupture do not improve static inversion.</a:t>
            </a:r>
            <a:endParaRPr lang="en-US" dirty="0" smtClean="0">
              <a:latin typeface="Century Gothic"/>
              <a:cs typeface="Century Gothic"/>
            </a:endParaRPr>
          </a:p>
          <a:p>
            <a:pPr marL="285750" indent="-285750">
              <a:buFont typeface="Arial"/>
              <a:buChar char="•"/>
            </a:pPr>
            <a:endParaRPr lang="en-US" dirty="0" smtClean="0">
              <a:latin typeface="Century Gothic"/>
              <a:cs typeface="Century Gothic"/>
            </a:endParaRPr>
          </a:p>
          <a:p>
            <a:r>
              <a:rPr lang="en-US" dirty="0" smtClean="0">
                <a:latin typeface="Century Gothic"/>
                <a:cs typeface="Century Gothic"/>
              </a:rPr>
              <a:t>Maximum slip and along-strike rupture extent are necessary for estimating tsunami </a:t>
            </a:r>
            <a:r>
              <a:rPr lang="en-US" dirty="0" smtClean="0">
                <a:latin typeface="Century Gothic"/>
                <a:cs typeface="Century Gothic"/>
              </a:rPr>
              <a:t>impact</a:t>
            </a:r>
            <a:r>
              <a:rPr lang="en-US" dirty="0">
                <a:latin typeface="Century Gothic"/>
                <a:cs typeface="Century Gothic"/>
              </a:rPr>
              <a:t>.</a:t>
            </a:r>
            <a:endParaRPr lang="en-US" dirty="0" smtClean="0">
              <a:latin typeface="Century Gothic"/>
              <a:cs typeface="Century Gothic"/>
            </a:endParaRPr>
          </a:p>
          <a:p>
            <a:endParaRPr lang="en-US" dirty="0">
              <a:latin typeface="Century Gothic"/>
              <a:cs typeface="Century Gothic"/>
            </a:endParaRPr>
          </a:p>
          <a:p>
            <a:r>
              <a:rPr lang="en-US" dirty="0" smtClean="0">
                <a:latin typeface="Century Gothic"/>
                <a:cs typeface="Century Gothic"/>
              </a:rPr>
              <a:t>Preferred offshore station configuration is a trench parallel line of stations.</a:t>
            </a:r>
          </a:p>
        </p:txBody>
      </p:sp>
      <p:grpSp>
        <p:nvGrpSpPr>
          <p:cNvPr id="11" name="Group 10"/>
          <p:cNvGrpSpPr/>
          <p:nvPr/>
        </p:nvGrpSpPr>
        <p:grpSpPr>
          <a:xfrm>
            <a:off x="6550533" y="1587640"/>
            <a:ext cx="4920844" cy="2739211"/>
            <a:chOff x="1059681" y="3361524"/>
            <a:chExt cx="4917268" cy="2739211"/>
          </a:xfrm>
        </p:grpSpPr>
        <p:sp>
          <p:nvSpPr>
            <p:cNvPr id="2" name="TextBox 1"/>
            <p:cNvSpPr txBox="1"/>
            <p:nvPr/>
          </p:nvSpPr>
          <p:spPr>
            <a:xfrm>
              <a:off x="1059681" y="3361524"/>
              <a:ext cx="4917268" cy="2739211"/>
            </a:xfrm>
            <a:prstGeom prst="rect">
              <a:avLst/>
            </a:prstGeom>
            <a:noFill/>
            <a:ln w="28575" cmpd="sng">
              <a:solidFill>
                <a:srgbClr val="0080FF"/>
              </a:solidFill>
            </a:ln>
          </p:spPr>
          <p:txBody>
            <a:bodyPr wrap="square" rtlCol="0">
              <a:spAutoFit/>
            </a:bodyPr>
            <a:lstStyle/>
            <a:p>
              <a:pPr algn="ctr"/>
              <a:r>
                <a:rPr lang="en-US" sz="2000" dirty="0" smtClean="0">
                  <a:latin typeface="Century Gothic"/>
                  <a:cs typeface="Century Gothic"/>
                </a:rPr>
                <a:t>Offshore </a:t>
              </a:r>
              <a:r>
                <a:rPr lang="en-US" sz="2000" dirty="0" smtClean="0">
                  <a:latin typeface="Century Gothic"/>
                  <a:cs typeface="Century Gothic"/>
                </a:rPr>
                <a:t>Options</a:t>
              </a:r>
              <a:endParaRPr lang="en-US" sz="2000" dirty="0" smtClean="0">
                <a:latin typeface="Century Gothic"/>
                <a:cs typeface="Century Gothic"/>
              </a:endParaRPr>
            </a:p>
            <a:p>
              <a:endParaRPr lang="en-US" dirty="0" smtClean="0">
                <a:latin typeface="Century Gothic"/>
                <a:cs typeface="Century Gothic"/>
              </a:endParaRPr>
            </a:p>
            <a:p>
              <a:pPr marL="285750" indent="-285750">
                <a:buFont typeface="Arial"/>
                <a:buChar char="•"/>
              </a:pPr>
              <a:r>
                <a:rPr lang="en-US" dirty="0" smtClean="0">
                  <a:latin typeface="Century Gothic"/>
                  <a:cs typeface="Century Gothic"/>
                </a:rPr>
                <a:t>Depth-dependent slip scaling with vertical-only inversions (static)</a:t>
              </a:r>
            </a:p>
            <a:p>
              <a:pPr marL="285750" indent="-285750">
                <a:buFont typeface="Arial"/>
                <a:buChar char="•"/>
              </a:pPr>
              <a:endParaRPr lang="en-US" sz="1000" dirty="0" smtClean="0">
                <a:latin typeface="Century Gothic"/>
                <a:cs typeface="Century Gothic"/>
              </a:endParaRPr>
            </a:p>
            <a:p>
              <a:pPr marL="285750" indent="-285750">
                <a:buFont typeface="Arial"/>
                <a:buChar char="•"/>
              </a:pPr>
              <a:r>
                <a:rPr lang="en-US" dirty="0" smtClean="0">
                  <a:latin typeface="Century Gothic"/>
                  <a:cs typeface="Century Gothic"/>
                </a:rPr>
                <a:t>Real-time GPS-Acoustic development for collocation at OBP sites (static)</a:t>
              </a:r>
            </a:p>
            <a:p>
              <a:pPr marL="285750" indent="-285750">
                <a:buFont typeface="Arial"/>
                <a:buChar char="•"/>
              </a:pPr>
              <a:endParaRPr lang="en-US" sz="1000" dirty="0" smtClean="0">
                <a:latin typeface="Century Gothic"/>
                <a:cs typeface="Century Gothic"/>
              </a:endParaRPr>
            </a:p>
            <a:p>
              <a:pPr marL="285750" indent="-285750">
                <a:buFont typeface="Arial"/>
                <a:buChar char="•"/>
              </a:pPr>
              <a:r>
                <a:rPr lang="en-US" dirty="0" smtClean="0">
                  <a:latin typeface="Century Gothic"/>
                  <a:cs typeface="Century Gothic"/>
                </a:rPr>
                <a:t>Horizontal strong-motion data at OBP sites (kinematic</a:t>
              </a:r>
              <a:r>
                <a:rPr lang="en-US" dirty="0" smtClean="0">
                  <a:latin typeface="Century Gothic"/>
                  <a:cs typeface="Century Gothic"/>
                </a:rPr>
                <a:t>)</a:t>
              </a:r>
            </a:p>
            <a:p>
              <a:pPr marL="285750" indent="-285750">
                <a:buFont typeface="Arial"/>
                <a:buChar char="•"/>
              </a:pPr>
              <a:endParaRPr lang="en-US" sz="600" dirty="0">
                <a:latin typeface="Century Gothic"/>
                <a:cs typeface="Century Gothic"/>
              </a:endParaRPr>
            </a:p>
          </p:txBody>
        </p:sp>
        <p:cxnSp>
          <p:nvCxnSpPr>
            <p:cNvPr id="5" name="Straight Connector 4"/>
            <p:cNvCxnSpPr/>
            <p:nvPr/>
          </p:nvCxnSpPr>
          <p:spPr>
            <a:xfrm>
              <a:off x="1059681" y="3808194"/>
              <a:ext cx="4917268" cy="0"/>
            </a:xfrm>
            <a:prstGeom prst="line">
              <a:avLst/>
            </a:prstGeom>
            <a:ln w="28575" cmpd="sng">
              <a:solidFill>
                <a:srgbClr val="0080FF"/>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6550533" y="4623211"/>
            <a:ext cx="4920843" cy="2031325"/>
            <a:chOff x="6567182" y="3361524"/>
            <a:chExt cx="4920843" cy="2031325"/>
          </a:xfrm>
        </p:grpSpPr>
        <p:sp>
          <p:nvSpPr>
            <p:cNvPr id="6" name="TextBox 5"/>
            <p:cNvSpPr txBox="1"/>
            <p:nvPr/>
          </p:nvSpPr>
          <p:spPr>
            <a:xfrm>
              <a:off x="6567182" y="3361524"/>
              <a:ext cx="4920842" cy="2031325"/>
            </a:xfrm>
            <a:prstGeom prst="rect">
              <a:avLst/>
            </a:prstGeom>
            <a:noFill/>
            <a:ln w="28575" cmpd="sng">
              <a:solidFill>
                <a:srgbClr val="0000FF"/>
              </a:solidFill>
            </a:ln>
          </p:spPr>
          <p:txBody>
            <a:bodyPr wrap="square" rtlCol="0">
              <a:spAutoFit/>
            </a:bodyPr>
            <a:lstStyle/>
            <a:p>
              <a:pPr algn="ctr"/>
              <a:r>
                <a:rPr lang="en-US" sz="2000" dirty="0" smtClean="0">
                  <a:latin typeface="Century Gothic"/>
                  <a:cs typeface="Century Gothic"/>
                </a:rPr>
                <a:t>Onshore </a:t>
              </a:r>
              <a:r>
                <a:rPr lang="en-US" sz="2000" dirty="0" smtClean="0">
                  <a:latin typeface="Century Gothic"/>
                  <a:cs typeface="Century Gothic"/>
                </a:rPr>
                <a:t>Options</a:t>
              </a:r>
              <a:endParaRPr lang="en-US" sz="2000" dirty="0" smtClean="0">
                <a:latin typeface="Century Gothic"/>
                <a:cs typeface="Century Gothic"/>
              </a:endParaRPr>
            </a:p>
            <a:p>
              <a:endParaRPr lang="en-US" dirty="0" smtClean="0">
                <a:latin typeface="Century Gothic"/>
                <a:cs typeface="Century Gothic"/>
              </a:endParaRPr>
            </a:p>
            <a:p>
              <a:pPr marL="285750" indent="-285750">
                <a:buFont typeface="Arial"/>
                <a:buChar char="•"/>
              </a:pPr>
              <a:r>
                <a:rPr lang="en-US" dirty="0" smtClean="0">
                  <a:latin typeface="Century Gothic"/>
                  <a:cs typeface="Century Gothic"/>
                </a:rPr>
                <a:t>Preferentially fit first part of displacement waveforms (kinematic)</a:t>
              </a:r>
            </a:p>
            <a:p>
              <a:pPr marL="285750" indent="-285750">
                <a:buFont typeface="Arial"/>
                <a:buChar char="•"/>
              </a:pPr>
              <a:endParaRPr lang="en-US" sz="1000" dirty="0" smtClean="0">
                <a:latin typeface="Century Gothic"/>
                <a:cs typeface="Century Gothic"/>
              </a:endParaRPr>
            </a:p>
            <a:p>
              <a:pPr marL="285750" indent="-285750">
                <a:buFont typeface="Arial"/>
                <a:buChar char="•"/>
              </a:pPr>
              <a:r>
                <a:rPr lang="en-US" dirty="0" smtClean="0">
                  <a:latin typeface="Century Gothic"/>
                  <a:cs typeface="Century Gothic"/>
                </a:rPr>
                <a:t>Include near-field strong-motion waveforms (kinematic</a:t>
              </a:r>
              <a:r>
                <a:rPr lang="en-US" dirty="0" smtClean="0">
                  <a:latin typeface="Century Gothic"/>
                  <a:cs typeface="Century Gothic"/>
                </a:rPr>
                <a:t>)</a:t>
              </a:r>
            </a:p>
            <a:p>
              <a:pPr marL="285750" indent="-285750">
                <a:buFont typeface="Arial"/>
                <a:buChar char="•"/>
              </a:pPr>
              <a:endParaRPr lang="en-US" sz="600" dirty="0" smtClean="0">
                <a:latin typeface="Century Gothic"/>
                <a:cs typeface="Century Gothic"/>
              </a:endParaRPr>
            </a:p>
          </p:txBody>
        </p:sp>
        <p:cxnSp>
          <p:nvCxnSpPr>
            <p:cNvPr id="9" name="Straight Connector 8"/>
            <p:cNvCxnSpPr/>
            <p:nvPr/>
          </p:nvCxnSpPr>
          <p:spPr>
            <a:xfrm>
              <a:off x="6567182" y="3794924"/>
              <a:ext cx="4920843" cy="0"/>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6452127" y="708672"/>
            <a:ext cx="5099457" cy="769441"/>
          </a:xfrm>
          <a:prstGeom prst="rect">
            <a:avLst/>
          </a:prstGeom>
          <a:noFill/>
        </p:spPr>
        <p:txBody>
          <a:bodyPr wrap="square" rtlCol="0">
            <a:spAutoFit/>
          </a:bodyPr>
          <a:lstStyle/>
          <a:p>
            <a:pPr algn="ctr"/>
            <a:r>
              <a:rPr lang="en-US" sz="2200" dirty="0" smtClean="0">
                <a:latin typeface="Century Gothic"/>
                <a:cs typeface="Century Gothic"/>
              </a:rPr>
              <a:t>Options for Improving Slip Inversions for Shallow Ruptures</a:t>
            </a:r>
            <a:endParaRPr lang="en-US" sz="2200" dirty="0" smtClean="0">
              <a:latin typeface="Century Gothic"/>
              <a:cs typeface="Century Gothic"/>
            </a:endParaRPr>
          </a:p>
        </p:txBody>
      </p:sp>
    </p:spTree>
    <p:extLst>
      <p:ext uri="{BB962C8B-B14F-4D97-AF65-F5344CB8AC3E}">
        <p14:creationId xmlns:p14="http://schemas.microsoft.com/office/powerpoint/2010/main" val="35339893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References &amp; Acknowledgements</a:t>
            </a:r>
            <a:endParaRPr lang="en-US" sz="3000" dirty="0">
              <a:latin typeface="Century Gothic"/>
              <a:cs typeface="Century Gothic"/>
            </a:endParaRPr>
          </a:p>
        </p:txBody>
      </p:sp>
      <p:cxnSp>
        <p:nvCxnSpPr>
          <p:cNvPr id="8" name="Straight Connector 7"/>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96784" y="1132163"/>
            <a:ext cx="2268808" cy="4247317"/>
          </a:xfrm>
          <a:prstGeom prst="rect">
            <a:avLst/>
          </a:prstGeom>
          <a:noFill/>
        </p:spPr>
        <p:txBody>
          <a:bodyPr wrap="none" rtlCol="0">
            <a:spAutoFit/>
          </a:bodyPr>
          <a:lstStyle/>
          <a:p>
            <a:r>
              <a:rPr lang="en-US" dirty="0" err="1" smtClean="0"/>
              <a:t>LeVeque</a:t>
            </a:r>
            <a:r>
              <a:rPr lang="en-US" dirty="0" smtClean="0"/>
              <a:t> et al. 2011</a:t>
            </a:r>
          </a:p>
          <a:p>
            <a:r>
              <a:rPr lang="en-US" dirty="0" err="1" smtClean="0"/>
              <a:t>Melgar</a:t>
            </a:r>
            <a:r>
              <a:rPr lang="en-US" dirty="0" smtClean="0"/>
              <a:t> &amp; Bock 2015</a:t>
            </a:r>
          </a:p>
          <a:p>
            <a:r>
              <a:rPr lang="en-US" dirty="0" smtClean="0"/>
              <a:t>Zhu &amp; Rivera 2002</a:t>
            </a:r>
          </a:p>
          <a:p>
            <a:r>
              <a:rPr lang="en-US" dirty="0" err="1" smtClean="0"/>
              <a:t>Blaser</a:t>
            </a:r>
            <a:r>
              <a:rPr lang="en-US" dirty="0" smtClean="0"/>
              <a:t> et al. 2010</a:t>
            </a:r>
          </a:p>
          <a:p>
            <a:r>
              <a:rPr lang="en-US" dirty="0" err="1" smtClean="0"/>
              <a:t>Trehu</a:t>
            </a:r>
            <a:r>
              <a:rPr lang="en-US" dirty="0" smtClean="0"/>
              <a:t> 2016</a:t>
            </a:r>
          </a:p>
          <a:p>
            <a:r>
              <a:rPr lang="en-US" dirty="0" smtClean="0"/>
              <a:t>Wang &amp; </a:t>
            </a:r>
            <a:r>
              <a:rPr lang="en-US" dirty="0" err="1" smtClean="0"/>
              <a:t>Trehu</a:t>
            </a:r>
            <a:r>
              <a:rPr lang="en-US" dirty="0" smtClean="0"/>
              <a:t> 2016</a:t>
            </a:r>
          </a:p>
          <a:p>
            <a:r>
              <a:rPr lang="en-US" dirty="0" smtClean="0"/>
              <a:t>Tsang et al. 2016</a:t>
            </a:r>
          </a:p>
          <a:p>
            <a:r>
              <a:rPr lang="en-US" dirty="0" smtClean="0"/>
              <a:t>McCaffrey et al. 2012</a:t>
            </a:r>
          </a:p>
          <a:p>
            <a:r>
              <a:rPr lang="en-US" dirty="0" err="1" smtClean="0"/>
              <a:t>Melgar</a:t>
            </a:r>
            <a:r>
              <a:rPr lang="en-US" dirty="0" smtClean="0"/>
              <a:t> et al. 2016</a:t>
            </a:r>
          </a:p>
          <a:p>
            <a:r>
              <a:rPr lang="en-US" dirty="0" smtClean="0"/>
              <a:t>Graves &amp; </a:t>
            </a:r>
            <a:r>
              <a:rPr lang="en-US" dirty="0" err="1" smtClean="0"/>
              <a:t>Pitarka</a:t>
            </a:r>
            <a:r>
              <a:rPr lang="en-US" dirty="0" smtClean="0"/>
              <a:t> 2010</a:t>
            </a:r>
          </a:p>
          <a:p>
            <a:endParaRPr lang="en-US" dirty="0" smtClean="0"/>
          </a:p>
          <a:p>
            <a:endParaRPr lang="en-US" dirty="0"/>
          </a:p>
          <a:p>
            <a:endParaRPr lang="en-US" dirty="0" smtClean="0"/>
          </a:p>
          <a:p>
            <a:endParaRPr lang="en-US" dirty="0" smtClean="0"/>
          </a:p>
          <a:p>
            <a:endParaRPr lang="en-US" dirty="0"/>
          </a:p>
        </p:txBody>
      </p:sp>
      <p:sp>
        <p:nvSpPr>
          <p:cNvPr id="3" name="TextBox 2"/>
          <p:cNvSpPr txBox="1"/>
          <p:nvPr/>
        </p:nvSpPr>
        <p:spPr>
          <a:xfrm>
            <a:off x="60178" y="5580408"/>
            <a:ext cx="12071402" cy="1231106"/>
          </a:xfrm>
          <a:prstGeom prst="rect">
            <a:avLst/>
          </a:prstGeom>
          <a:noFill/>
          <a:ln w="28575" cmpd="sng">
            <a:solidFill>
              <a:srgbClr val="66CCFF"/>
            </a:solidFill>
          </a:ln>
        </p:spPr>
        <p:txBody>
          <a:bodyPr wrap="square" rtlCol="0">
            <a:spAutoFit/>
          </a:bodyPr>
          <a:lstStyle/>
          <a:p>
            <a:r>
              <a:rPr lang="en-US" sz="1600" dirty="0">
                <a:latin typeface="Century Gothic"/>
                <a:cs typeface="Century Gothic"/>
              </a:rPr>
              <a:t>This work has been funded by NASA grant NNX16AO32H through the 2016 NASA Earth and Space Science Fellowship. </a:t>
            </a:r>
            <a:endParaRPr lang="en-US" sz="1600" dirty="0" smtClean="0">
              <a:latin typeface="Century Gothic"/>
              <a:cs typeface="Century Gothic"/>
            </a:endParaRPr>
          </a:p>
          <a:p>
            <a:endParaRPr lang="en-US" sz="1000" dirty="0" smtClean="0">
              <a:latin typeface="Century Gothic"/>
              <a:cs typeface="Century Gothic"/>
            </a:endParaRPr>
          </a:p>
          <a:p>
            <a:r>
              <a:rPr lang="en-US" sz="1600" dirty="0" smtClean="0">
                <a:latin typeface="Century Gothic"/>
                <a:cs typeface="Century Gothic"/>
              </a:rPr>
              <a:t>We </a:t>
            </a:r>
            <a:r>
              <a:rPr lang="en-US" sz="1600" dirty="0">
                <a:latin typeface="Century Gothic"/>
                <a:cs typeface="Century Gothic"/>
              </a:rPr>
              <a:t>thank Diego </a:t>
            </a:r>
            <a:r>
              <a:rPr lang="en-US" sz="1600" dirty="0" err="1">
                <a:latin typeface="Century Gothic"/>
                <a:cs typeface="Century Gothic"/>
              </a:rPr>
              <a:t>Melgar</a:t>
            </a:r>
            <a:r>
              <a:rPr lang="en-US" sz="1600" dirty="0">
                <a:latin typeface="Century Gothic"/>
                <a:cs typeface="Century Gothic"/>
              </a:rPr>
              <a:t> for assistance in the use of </a:t>
            </a:r>
            <a:r>
              <a:rPr lang="en-US" sz="1600" dirty="0" err="1">
                <a:latin typeface="Century Gothic"/>
                <a:cs typeface="Century Gothic"/>
              </a:rPr>
              <a:t>MudPy</a:t>
            </a:r>
            <a:r>
              <a:rPr lang="en-US" sz="1600" dirty="0">
                <a:latin typeface="Century Gothic"/>
                <a:cs typeface="Century Gothic"/>
              </a:rPr>
              <a:t>, the </a:t>
            </a:r>
            <a:r>
              <a:rPr lang="en-US" sz="1600" dirty="0" err="1">
                <a:latin typeface="Century Gothic"/>
                <a:cs typeface="Century Gothic"/>
              </a:rPr>
              <a:t>GeoClaw</a:t>
            </a:r>
            <a:r>
              <a:rPr lang="en-US" sz="1600" dirty="0">
                <a:latin typeface="Century Gothic"/>
                <a:cs typeface="Century Gothic"/>
              </a:rPr>
              <a:t> tsunami propagation software, and especially with troubleshooting. We thank </a:t>
            </a:r>
            <a:r>
              <a:rPr lang="en-US" sz="1600" dirty="0" err="1">
                <a:latin typeface="Century Gothic"/>
                <a:cs typeface="Century Gothic"/>
              </a:rPr>
              <a:t>Junle</a:t>
            </a:r>
            <a:r>
              <a:rPr lang="en-US" sz="1600" dirty="0">
                <a:latin typeface="Century Gothic"/>
                <a:cs typeface="Century Gothic"/>
              </a:rPr>
              <a:t> Jiang </a:t>
            </a:r>
            <a:r>
              <a:rPr lang="en-US" sz="1600" dirty="0" smtClean="0">
                <a:latin typeface="Century Gothic"/>
                <a:cs typeface="Century Gothic"/>
              </a:rPr>
              <a:t>for his helpful discussions and assistance </a:t>
            </a:r>
            <a:r>
              <a:rPr lang="en-US" sz="1600" dirty="0">
                <a:latin typeface="Century Gothic"/>
                <a:cs typeface="Century Gothic"/>
              </a:rPr>
              <a:t>in troubleshooting the tsunami </a:t>
            </a:r>
            <a:r>
              <a:rPr lang="en-US" sz="1600" dirty="0" smtClean="0">
                <a:latin typeface="Century Gothic"/>
                <a:cs typeface="Century Gothic"/>
              </a:rPr>
              <a:t>modeling </a:t>
            </a:r>
            <a:r>
              <a:rPr lang="en-US" sz="1600" dirty="0">
                <a:latin typeface="Century Gothic"/>
                <a:cs typeface="Century Gothic"/>
              </a:rPr>
              <a:t>software. We appreciate the technical support of the IGPP Help Desk staff. </a:t>
            </a:r>
          </a:p>
        </p:txBody>
      </p:sp>
    </p:spTree>
    <p:extLst>
      <p:ext uri="{BB962C8B-B14F-4D97-AF65-F5344CB8AC3E}">
        <p14:creationId xmlns:p14="http://schemas.microsoft.com/office/powerpoint/2010/main" val="39355975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10" y="1"/>
            <a:ext cx="12188689" cy="497572"/>
          </a:xfrm>
          <a:solidFill>
            <a:srgbClr val="66CCFF"/>
          </a:solidFill>
        </p:spPr>
        <p:txBody>
          <a:bodyPr>
            <a:noAutofit/>
          </a:bodyPr>
          <a:lstStyle/>
          <a:p>
            <a:r>
              <a:rPr lang="en-US" sz="3000" dirty="0" smtClean="0">
                <a:latin typeface="Century Gothic"/>
                <a:cs typeface="Century Gothic"/>
              </a:rPr>
              <a:t>Introduction</a:t>
            </a:r>
            <a:endParaRPr lang="en-US" sz="3000" dirty="0">
              <a:latin typeface="Century Gothic"/>
              <a:cs typeface="Century Gothic"/>
            </a:endParaRPr>
          </a:p>
        </p:txBody>
      </p:sp>
      <p:cxnSp>
        <p:nvCxnSpPr>
          <p:cNvPr id="8" name="Straight Connector 7"/>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7-11-27 at 11.42.00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60401" y="612261"/>
            <a:ext cx="4706801" cy="4843303"/>
          </a:xfrm>
          <a:prstGeom prst="rect">
            <a:avLst/>
          </a:prstGeom>
        </p:spPr>
      </p:pic>
      <p:sp>
        <p:nvSpPr>
          <p:cNvPr id="9" name="TextBox 8"/>
          <p:cNvSpPr txBox="1"/>
          <p:nvPr/>
        </p:nvSpPr>
        <p:spPr>
          <a:xfrm>
            <a:off x="9575745" y="5564373"/>
            <a:ext cx="2283622" cy="830997"/>
          </a:xfrm>
          <a:prstGeom prst="rect">
            <a:avLst/>
          </a:prstGeom>
          <a:noFill/>
          <a:ln w="28575" cmpd="sng">
            <a:solidFill>
              <a:srgbClr val="0000FF"/>
            </a:solidFill>
          </a:ln>
        </p:spPr>
        <p:txBody>
          <a:bodyPr wrap="square" rtlCol="0">
            <a:spAutoFit/>
          </a:bodyPr>
          <a:lstStyle/>
          <a:p>
            <a:pPr algn="ctr"/>
            <a:r>
              <a:rPr lang="en-US" sz="1600" dirty="0" smtClean="0">
                <a:latin typeface="Century Gothic"/>
                <a:cs typeface="Century Gothic"/>
              </a:rPr>
              <a:t>2007 M</a:t>
            </a:r>
            <a:r>
              <a:rPr lang="en-US" sz="1600" baseline="-25000" dirty="0" smtClean="0">
                <a:latin typeface="Century Gothic"/>
                <a:cs typeface="Century Gothic"/>
              </a:rPr>
              <a:t>w</a:t>
            </a:r>
            <a:r>
              <a:rPr lang="en-US" sz="1600" dirty="0" smtClean="0">
                <a:latin typeface="Century Gothic"/>
                <a:cs typeface="Century Gothic"/>
              </a:rPr>
              <a:t>8.4 Bengkulu earthquake </a:t>
            </a:r>
            <a:r>
              <a:rPr lang="en-US" sz="1600" dirty="0" smtClean="0">
                <a:latin typeface="Century Gothic"/>
                <a:cs typeface="Century Gothic"/>
                <a:sym typeface="Wingdings"/>
              </a:rPr>
              <a:t> </a:t>
            </a:r>
          </a:p>
          <a:p>
            <a:pPr algn="ctr"/>
            <a:r>
              <a:rPr lang="en-US" sz="1600" dirty="0" smtClean="0">
                <a:latin typeface="Century Gothic"/>
                <a:cs typeface="Century Gothic"/>
                <a:sym typeface="Wingdings"/>
              </a:rPr>
              <a:t>4 m tsunami run-up</a:t>
            </a:r>
          </a:p>
        </p:txBody>
      </p:sp>
      <p:sp>
        <p:nvSpPr>
          <p:cNvPr id="10" name="Rectangle 9"/>
          <p:cNvSpPr/>
          <p:nvPr/>
        </p:nvSpPr>
        <p:spPr>
          <a:xfrm>
            <a:off x="6743223" y="5861090"/>
            <a:ext cx="2336125" cy="830997"/>
          </a:xfrm>
          <a:prstGeom prst="rect">
            <a:avLst/>
          </a:prstGeom>
          <a:ln w="28575" cmpd="sng">
            <a:solidFill>
              <a:srgbClr val="0080FF"/>
            </a:solidFill>
          </a:ln>
        </p:spPr>
        <p:txBody>
          <a:bodyPr wrap="square">
            <a:spAutoFit/>
          </a:bodyPr>
          <a:lstStyle/>
          <a:p>
            <a:pPr algn="ctr"/>
            <a:r>
              <a:rPr lang="en-US" sz="1600" dirty="0">
                <a:latin typeface="Century Gothic"/>
                <a:cs typeface="Century Gothic"/>
                <a:sym typeface="Wingdings"/>
              </a:rPr>
              <a:t>2010 M</a:t>
            </a:r>
            <a:r>
              <a:rPr lang="en-US" sz="1600" baseline="-25000" dirty="0">
                <a:latin typeface="Century Gothic"/>
                <a:cs typeface="Century Gothic"/>
                <a:sym typeface="Wingdings"/>
              </a:rPr>
              <a:t>w</a:t>
            </a:r>
            <a:r>
              <a:rPr lang="en-US" sz="1600" dirty="0">
                <a:latin typeface="Century Gothic"/>
                <a:cs typeface="Century Gothic"/>
                <a:sym typeface="Wingdings"/>
              </a:rPr>
              <a:t>7.8 </a:t>
            </a:r>
            <a:r>
              <a:rPr lang="en-US" sz="1600" dirty="0" err="1">
                <a:latin typeface="Century Gothic"/>
                <a:cs typeface="Century Gothic"/>
                <a:sym typeface="Wingdings"/>
              </a:rPr>
              <a:t>Mentawai</a:t>
            </a:r>
            <a:r>
              <a:rPr lang="en-US" sz="1600" dirty="0">
                <a:latin typeface="Century Gothic"/>
                <a:cs typeface="Century Gothic"/>
                <a:sym typeface="Wingdings"/>
              </a:rPr>
              <a:t> tsunami earthquake </a:t>
            </a:r>
            <a:r>
              <a:rPr lang="en-US" sz="1600" dirty="0" smtClean="0">
                <a:latin typeface="Century Gothic"/>
                <a:cs typeface="Century Gothic"/>
                <a:sym typeface="Wingdings"/>
              </a:rPr>
              <a:t> </a:t>
            </a:r>
          </a:p>
          <a:p>
            <a:pPr algn="ctr"/>
            <a:r>
              <a:rPr lang="en-US" sz="1600" dirty="0" smtClean="0">
                <a:latin typeface="Century Gothic"/>
                <a:cs typeface="Century Gothic"/>
                <a:sym typeface="Wingdings"/>
              </a:rPr>
              <a:t>12 </a:t>
            </a:r>
            <a:r>
              <a:rPr lang="en-US" sz="1600" dirty="0">
                <a:latin typeface="Century Gothic"/>
                <a:cs typeface="Century Gothic"/>
                <a:sym typeface="Wingdings"/>
              </a:rPr>
              <a:t>m tsunami run-up</a:t>
            </a:r>
            <a:endParaRPr lang="en-US" sz="1600" dirty="0">
              <a:latin typeface="Century Gothic"/>
              <a:cs typeface="Century Gothic"/>
            </a:endParaRPr>
          </a:p>
        </p:txBody>
      </p:sp>
      <p:cxnSp>
        <p:nvCxnSpPr>
          <p:cNvPr id="12" name="Straight Connector 11"/>
          <p:cNvCxnSpPr>
            <a:stCxn id="10" idx="0"/>
          </p:cNvCxnSpPr>
          <p:nvPr/>
        </p:nvCxnSpPr>
        <p:spPr>
          <a:xfrm flipV="1">
            <a:off x="7911286" y="4036563"/>
            <a:ext cx="782436" cy="1824527"/>
          </a:xfrm>
          <a:prstGeom prst="line">
            <a:avLst/>
          </a:prstGeom>
          <a:ln w="57150" cmpd="sng">
            <a:solidFill>
              <a:srgbClr val="008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9" idx="0"/>
          </p:cNvCxnSpPr>
          <p:nvPr/>
        </p:nvCxnSpPr>
        <p:spPr>
          <a:xfrm flipH="1" flipV="1">
            <a:off x="9999068" y="4431985"/>
            <a:ext cx="718488" cy="1132388"/>
          </a:xfrm>
          <a:prstGeom prst="line">
            <a:avLst/>
          </a:prstGeom>
          <a:ln w="5715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0396189" y="6595431"/>
            <a:ext cx="1855603" cy="276999"/>
          </a:xfrm>
          <a:prstGeom prst="rect">
            <a:avLst/>
          </a:prstGeom>
          <a:noFill/>
        </p:spPr>
        <p:txBody>
          <a:bodyPr wrap="none" rtlCol="0">
            <a:spAutoFit/>
          </a:bodyPr>
          <a:lstStyle/>
          <a:p>
            <a:r>
              <a:rPr lang="en-US" sz="1200" dirty="0" smtClean="0">
                <a:solidFill>
                  <a:schemeClr val="tx1">
                    <a:lumMod val="65000"/>
                    <a:lumOff val="35000"/>
                  </a:schemeClr>
                </a:solidFill>
                <a:latin typeface="Century Gothic"/>
                <a:cs typeface="Century Gothic"/>
              </a:rPr>
              <a:t>Tsang et al. 2016, </a:t>
            </a:r>
            <a:r>
              <a:rPr lang="en-US" sz="1200" i="1" dirty="0" smtClean="0">
                <a:solidFill>
                  <a:schemeClr val="tx1">
                    <a:lumMod val="65000"/>
                    <a:lumOff val="35000"/>
                  </a:schemeClr>
                </a:solidFill>
                <a:latin typeface="Century Gothic"/>
                <a:cs typeface="Century Gothic"/>
              </a:rPr>
              <a:t>GRL</a:t>
            </a:r>
            <a:endParaRPr lang="en-US" sz="1200" i="1" dirty="0">
              <a:solidFill>
                <a:schemeClr val="tx1">
                  <a:lumMod val="65000"/>
                  <a:lumOff val="35000"/>
                </a:schemeClr>
              </a:solidFill>
              <a:latin typeface="Century Gothic"/>
              <a:cs typeface="Century Gothic"/>
            </a:endParaRPr>
          </a:p>
        </p:txBody>
      </p:sp>
      <p:sp>
        <p:nvSpPr>
          <p:cNvPr id="22" name="Content Placeholder 2"/>
          <p:cNvSpPr txBox="1">
            <a:spLocks/>
          </p:cNvSpPr>
          <p:nvPr/>
        </p:nvSpPr>
        <p:spPr>
          <a:xfrm>
            <a:off x="134303" y="738733"/>
            <a:ext cx="6108979" cy="6134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smtClean="0">
                <a:latin typeface="Century Gothic"/>
                <a:cs typeface="Century Gothic"/>
              </a:rPr>
              <a:t>Rupture location of a M</a:t>
            </a:r>
            <a:r>
              <a:rPr lang="en-US" sz="2000" baseline="-25000" smtClean="0">
                <a:latin typeface="Century Gothic"/>
                <a:cs typeface="Century Gothic"/>
              </a:rPr>
              <a:t>w</a:t>
            </a:r>
            <a:r>
              <a:rPr lang="en-US" sz="2000" smtClean="0">
                <a:latin typeface="Century Gothic"/>
                <a:cs typeface="Century Gothic"/>
              </a:rPr>
              <a:t>~8 megathrust earthquake affects near-source tsunami impact</a:t>
            </a:r>
          </a:p>
          <a:p>
            <a:endParaRPr lang="en-US" sz="1000" smtClean="0">
              <a:latin typeface="Century Gothic"/>
              <a:cs typeface="Century Gothic"/>
            </a:endParaRPr>
          </a:p>
          <a:p>
            <a:pPr marL="0" indent="0">
              <a:buFont typeface="Arial"/>
              <a:buNone/>
            </a:pPr>
            <a:r>
              <a:rPr lang="en-US" sz="2000" smtClean="0">
                <a:latin typeface="Century Gothic"/>
                <a:cs typeface="Century Gothic"/>
              </a:rPr>
              <a:t>Cascadia subduction zone has experienced M</a:t>
            </a:r>
            <a:r>
              <a:rPr lang="en-US" sz="2000" baseline="-25000" smtClean="0">
                <a:latin typeface="Century Gothic"/>
                <a:cs typeface="Century Gothic"/>
              </a:rPr>
              <a:t>w</a:t>
            </a:r>
            <a:r>
              <a:rPr lang="en-US" sz="2000" smtClean="0">
                <a:latin typeface="Century Gothic"/>
                <a:cs typeface="Century Gothic"/>
              </a:rPr>
              <a:t>~8 tsunamigenic earthquakes in the past</a:t>
            </a:r>
          </a:p>
          <a:p>
            <a:endParaRPr lang="en-US" sz="1000" smtClean="0">
              <a:latin typeface="Century Gothic"/>
              <a:cs typeface="Century Gothic"/>
            </a:endParaRPr>
          </a:p>
          <a:p>
            <a:pPr marL="0" indent="0">
              <a:buFont typeface="Arial"/>
              <a:buNone/>
            </a:pPr>
            <a:r>
              <a:rPr lang="en-US" sz="2000" smtClean="0">
                <a:latin typeface="Century Gothic"/>
                <a:cs typeface="Century Gothic"/>
              </a:rPr>
              <a:t>Because fault locking is unconstrained in the shallow megathrust, early warning systems need to be able to identify shallow ruptures</a:t>
            </a:r>
          </a:p>
          <a:p>
            <a:endParaRPr lang="en-US" sz="1000" smtClean="0">
              <a:latin typeface="Century Gothic"/>
              <a:cs typeface="Century Gothic"/>
            </a:endParaRPr>
          </a:p>
          <a:p>
            <a:pPr marL="0" indent="0">
              <a:buFont typeface="Arial"/>
              <a:buNone/>
            </a:pPr>
            <a:r>
              <a:rPr lang="en-US" sz="2000" smtClean="0">
                <a:latin typeface="Century Gothic"/>
                <a:cs typeface="Century Gothic"/>
              </a:rPr>
              <a:t>Dense, real-time GNSS network in Pacific Northwest </a:t>
            </a:r>
          </a:p>
          <a:p>
            <a:endParaRPr lang="en-US" sz="1000" smtClean="0">
              <a:latin typeface="Century Gothic"/>
              <a:cs typeface="Century Gothic"/>
            </a:endParaRPr>
          </a:p>
          <a:p>
            <a:pPr marL="0" indent="0">
              <a:buFont typeface="Arial"/>
              <a:buNone/>
            </a:pPr>
            <a:r>
              <a:rPr lang="en-US" sz="2000" smtClean="0">
                <a:latin typeface="Century Gothic"/>
                <a:cs typeface="Century Gothic"/>
              </a:rPr>
              <a:t>This project:</a:t>
            </a:r>
          </a:p>
          <a:p>
            <a:pPr marL="0" indent="0">
              <a:buFont typeface="Arial"/>
              <a:buNone/>
            </a:pPr>
            <a:endParaRPr lang="en-US" sz="500" smtClean="0">
              <a:latin typeface="Century Gothic"/>
              <a:cs typeface="Century Gothic"/>
            </a:endParaRPr>
          </a:p>
          <a:p>
            <a:pPr marL="457200" lvl="1" indent="0">
              <a:buFont typeface="Arial"/>
              <a:buNone/>
            </a:pPr>
            <a:r>
              <a:rPr lang="en-US" sz="2000" smtClean="0">
                <a:latin typeface="Century Gothic"/>
                <a:cs typeface="Century Gothic"/>
              </a:rPr>
              <a:t>Improve static slip inversions of shallow ruptures by augmenting GNSS network with different offshore station configurations</a:t>
            </a:r>
          </a:p>
          <a:p>
            <a:endParaRPr lang="en-US" sz="2000" smtClean="0">
              <a:latin typeface="Century Gothic"/>
              <a:cs typeface="Century Gothic"/>
            </a:endParaRPr>
          </a:p>
          <a:p>
            <a:endParaRPr lang="en-US" sz="2000" smtClean="0">
              <a:latin typeface="Century Gothic"/>
              <a:cs typeface="Century Gothic"/>
            </a:endParaRPr>
          </a:p>
          <a:p>
            <a:endParaRPr lang="en-US" sz="2000" dirty="0">
              <a:latin typeface="Century Gothic"/>
              <a:cs typeface="Century Gothic"/>
            </a:endParaRPr>
          </a:p>
        </p:txBody>
      </p:sp>
      <p:sp>
        <p:nvSpPr>
          <p:cNvPr id="23" name="Rectangle 22"/>
          <p:cNvSpPr/>
          <p:nvPr/>
        </p:nvSpPr>
        <p:spPr>
          <a:xfrm>
            <a:off x="514064" y="5222864"/>
            <a:ext cx="5579102" cy="1082842"/>
          </a:xfrm>
          <a:prstGeom prst="rect">
            <a:avLst/>
          </a:prstGeom>
          <a:noFill/>
          <a:ln w="28575" cmpd="sng">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310" y="1539875"/>
            <a:ext cx="6473690" cy="5318125"/>
          </a:xfrm>
          <a:prstGeom prst="rect">
            <a:avLst/>
          </a:prstGeom>
          <a:solidFill>
            <a:srgbClr val="FFFFFF">
              <a:alpha val="85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6522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2806" y="6607461"/>
            <a:ext cx="5021734" cy="276999"/>
          </a:xfrm>
          <a:prstGeom prst="rect">
            <a:avLst/>
          </a:prstGeom>
          <a:noFill/>
        </p:spPr>
        <p:txBody>
          <a:bodyPr wrap="none" rtlCol="0">
            <a:spAutoFit/>
          </a:bodyPr>
          <a:lstStyle/>
          <a:p>
            <a:r>
              <a:rPr lang="en-US" sz="1200" dirty="0" err="1" smtClean="0">
                <a:solidFill>
                  <a:schemeClr val="tx1">
                    <a:lumMod val="65000"/>
                    <a:lumOff val="35000"/>
                  </a:schemeClr>
                </a:solidFill>
                <a:latin typeface="Century Gothic"/>
                <a:cs typeface="Century Gothic"/>
              </a:rPr>
              <a:t>Trehu</a:t>
            </a:r>
            <a:r>
              <a:rPr lang="en-US" sz="1200" dirty="0" smtClean="0">
                <a:solidFill>
                  <a:schemeClr val="tx1">
                    <a:lumMod val="65000"/>
                    <a:lumOff val="35000"/>
                  </a:schemeClr>
                </a:solidFill>
                <a:latin typeface="Century Gothic"/>
                <a:cs typeface="Century Gothic"/>
              </a:rPr>
              <a:t> </a:t>
            </a:r>
            <a:r>
              <a:rPr lang="en-US" sz="1200" dirty="0">
                <a:solidFill>
                  <a:schemeClr val="tx1">
                    <a:lumMod val="65000"/>
                    <a:lumOff val="35000"/>
                  </a:schemeClr>
                </a:solidFill>
                <a:latin typeface="Century Gothic"/>
                <a:cs typeface="Century Gothic"/>
              </a:rPr>
              <a:t>2016, </a:t>
            </a:r>
            <a:r>
              <a:rPr lang="en-US" sz="1200" i="1" dirty="0" smtClean="0">
                <a:solidFill>
                  <a:schemeClr val="tx1">
                    <a:lumMod val="65000"/>
                    <a:lumOff val="35000"/>
                  </a:schemeClr>
                </a:solidFill>
                <a:latin typeface="Century Gothic"/>
                <a:cs typeface="Century Gothic"/>
              </a:rPr>
              <a:t>BSSA; </a:t>
            </a:r>
            <a:r>
              <a:rPr lang="en-US" sz="1200" dirty="0" smtClean="0">
                <a:solidFill>
                  <a:schemeClr val="tx1">
                    <a:lumMod val="65000"/>
                    <a:lumOff val="35000"/>
                  </a:schemeClr>
                </a:solidFill>
                <a:latin typeface="Century Gothic"/>
                <a:cs typeface="Century Gothic"/>
              </a:rPr>
              <a:t>Wang &amp; </a:t>
            </a:r>
            <a:r>
              <a:rPr lang="en-US" sz="1200" dirty="0" err="1" smtClean="0">
                <a:solidFill>
                  <a:schemeClr val="tx1">
                    <a:lumMod val="65000"/>
                    <a:lumOff val="35000"/>
                  </a:schemeClr>
                </a:solidFill>
                <a:latin typeface="Century Gothic"/>
                <a:cs typeface="Century Gothic"/>
              </a:rPr>
              <a:t>Treh</a:t>
            </a:r>
            <a:r>
              <a:rPr lang="en-US" sz="1200" dirty="0" err="1">
                <a:solidFill>
                  <a:schemeClr val="tx1">
                    <a:lumMod val="65000"/>
                    <a:lumOff val="35000"/>
                  </a:schemeClr>
                </a:solidFill>
                <a:latin typeface="Century Gothic"/>
                <a:cs typeface="Century Gothic"/>
              </a:rPr>
              <a:t>u</a:t>
            </a:r>
            <a:r>
              <a:rPr lang="en-US" sz="1200" dirty="0" smtClean="0">
                <a:solidFill>
                  <a:schemeClr val="tx1">
                    <a:lumMod val="65000"/>
                    <a:lumOff val="35000"/>
                  </a:schemeClr>
                </a:solidFill>
                <a:latin typeface="Century Gothic"/>
                <a:cs typeface="Century Gothic"/>
              </a:rPr>
              <a:t> 2016, </a:t>
            </a:r>
            <a:r>
              <a:rPr lang="en-US" sz="1200" i="1" dirty="0" smtClean="0">
                <a:solidFill>
                  <a:schemeClr val="tx1">
                    <a:lumMod val="65000"/>
                    <a:lumOff val="35000"/>
                  </a:schemeClr>
                </a:solidFill>
                <a:latin typeface="Century Gothic"/>
                <a:cs typeface="Century Gothic"/>
              </a:rPr>
              <a:t>Journal of Geodynamics</a:t>
            </a:r>
            <a:endParaRPr lang="en-US" sz="1200" i="1" dirty="0">
              <a:solidFill>
                <a:schemeClr val="tx1">
                  <a:lumMod val="65000"/>
                  <a:lumOff val="35000"/>
                </a:schemeClr>
              </a:solidFill>
              <a:latin typeface="Century Gothic"/>
              <a:cs typeface="Century Gothic"/>
            </a:endParaRPr>
          </a:p>
        </p:txBody>
      </p:sp>
      <p:grpSp>
        <p:nvGrpSpPr>
          <p:cNvPr id="7" name="Group 6"/>
          <p:cNvGrpSpPr/>
          <p:nvPr/>
        </p:nvGrpSpPr>
        <p:grpSpPr>
          <a:xfrm>
            <a:off x="6256633" y="487843"/>
            <a:ext cx="5888905" cy="3063941"/>
            <a:chOff x="785535" y="2357899"/>
            <a:chExt cx="5888905" cy="3063941"/>
          </a:xfrm>
        </p:grpSpPr>
        <p:pic>
          <p:nvPicPr>
            <p:cNvPr id="8" name="Picture 7" descr="904fig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8730" y="2451538"/>
              <a:ext cx="5795710" cy="2970302"/>
            </a:xfrm>
            <a:prstGeom prst="rect">
              <a:avLst/>
            </a:prstGeom>
          </p:spPr>
        </p:pic>
        <p:sp>
          <p:nvSpPr>
            <p:cNvPr id="10" name="Rectangle 9"/>
            <p:cNvSpPr/>
            <p:nvPr/>
          </p:nvSpPr>
          <p:spPr>
            <a:xfrm>
              <a:off x="2741786" y="2357899"/>
              <a:ext cx="309779" cy="36629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5535" y="2397589"/>
              <a:ext cx="309779" cy="36629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04913" y="2432014"/>
              <a:ext cx="3995263" cy="292388"/>
            </a:xfrm>
            <a:prstGeom prst="rect">
              <a:avLst/>
            </a:prstGeom>
            <a:noFill/>
          </p:spPr>
          <p:txBody>
            <a:bodyPr wrap="square" rtlCol="0">
              <a:spAutoFit/>
            </a:bodyPr>
            <a:lstStyle/>
            <a:p>
              <a:pPr algn="ctr"/>
              <a:r>
                <a:rPr lang="en-US" sz="1300" dirty="0" smtClean="0">
                  <a:latin typeface="Helvetica"/>
                  <a:cs typeface="Helvetica"/>
                </a:rPr>
                <a:t>Along-strike rupture extent and location with time</a:t>
              </a:r>
              <a:endParaRPr lang="en-US" sz="1300" dirty="0">
                <a:latin typeface="Helvetica"/>
                <a:cs typeface="Helvetica"/>
              </a:endParaRPr>
            </a:p>
          </p:txBody>
        </p:sp>
      </p:gr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20506" y="3747675"/>
            <a:ext cx="5162529" cy="2879499"/>
          </a:xfrm>
          <a:prstGeom prst="rect">
            <a:avLst/>
          </a:prstGeom>
        </p:spPr>
      </p:pic>
      <p:cxnSp>
        <p:nvCxnSpPr>
          <p:cNvPr id="6" name="Straight Connector 5"/>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title"/>
          </p:nvPr>
        </p:nvSpPr>
        <p:spPr>
          <a:xfrm>
            <a:off x="3310" y="1"/>
            <a:ext cx="12188689" cy="497572"/>
          </a:xfrm>
          <a:solidFill>
            <a:srgbClr val="66CCFF"/>
          </a:solidFill>
        </p:spPr>
        <p:txBody>
          <a:bodyPr>
            <a:noAutofit/>
          </a:bodyPr>
          <a:lstStyle/>
          <a:p>
            <a:r>
              <a:rPr lang="en-US" sz="3000" dirty="0" smtClean="0">
                <a:latin typeface="Century Gothic"/>
                <a:cs typeface="Century Gothic"/>
              </a:rPr>
              <a:t>Introduction</a:t>
            </a:r>
            <a:endParaRPr lang="en-US" sz="3000" dirty="0">
              <a:latin typeface="Century Gothic"/>
              <a:cs typeface="Century Gothic"/>
            </a:endParaRPr>
          </a:p>
        </p:txBody>
      </p:sp>
      <p:sp>
        <p:nvSpPr>
          <p:cNvPr id="14" name="TextBox 13"/>
          <p:cNvSpPr txBox="1"/>
          <p:nvPr/>
        </p:nvSpPr>
        <p:spPr>
          <a:xfrm>
            <a:off x="6585861" y="3481747"/>
            <a:ext cx="5200952" cy="292388"/>
          </a:xfrm>
          <a:prstGeom prst="rect">
            <a:avLst/>
          </a:prstGeom>
          <a:noFill/>
        </p:spPr>
        <p:txBody>
          <a:bodyPr wrap="square" rtlCol="0">
            <a:spAutoFit/>
          </a:bodyPr>
          <a:lstStyle/>
          <a:p>
            <a:pPr algn="ctr"/>
            <a:r>
              <a:rPr lang="en-US" sz="1300" dirty="0" smtClean="0">
                <a:latin typeface="Helvetica"/>
                <a:cs typeface="Helvetica"/>
              </a:rPr>
              <a:t>Cascadia Locking Models</a:t>
            </a:r>
            <a:endParaRPr lang="en-US" sz="1300" dirty="0">
              <a:latin typeface="Helvetica"/>
              <a:cs typeface="Helvetica"/>
            </a:endParaRPr>
          </a:p>
        </p:txBody>
      </p:sp>
      <p:sp>
        <p:nvSpPr>
          <p:cNvPr id="18" name="Content Placeholder 2"/>
          <p:cNvSpPr>
            <a:spLocks noGrp="1"/>
          </p:cNvSpPr>
          <p:nvPr>
            <p:ph idx="1"/>
          </p:nvPr>
        </p:nvSpPr>
        <p:spPr>
          <a:xfrm>
            <a:off x="134303" y="738733"/>
            <a:ext cx="6108979" cy="6134769"/>
          </a:xfrm>
        </p:spPr>
        <p:txBody>
          <a:bodyPr>
            <a:normAutofit/>
          </a:bodyPr>
          <a:lstStyle/>
          <a:p>
            <a:pPr marL="0" indent="0">
              <a:buNone/>
            </a:pPr>
            <a:r>
              <a:rPr lang="en-US" sz="2000" dirty="0" smtClean="0">
                <a:latin typeface="Century Gothic"/>
                <a:cs typeface="Century Gothic"/>
              </a:rPr>
              <a:t>Rupture location of a M</a:t>
            </a:r>
            <a:r>
              <a:rPr lang="en-US" sz="2000" baseline="-25000" dirty="0" smtClean="0">
                <a:latin typeface="Century Gothic"/>
                <a:cs typeface="Century Gothic"/>
              </a:rPr>
              <a:t>w</a:t>
            </a:r>
            <a:r>
              <a:rPr lang="en-US" sz="2000" dirty="0" smtClean="0">
                <a:latin typeface="Century Gothic"/>
                <a:cs typeface="Century Gothic"/>
              </a:rPr>
              <a:t>~8 </a:t>
            </a:r>
            <a:r>
              <a:rPr lang="en-US" sz="2000" dirty="0" err="1" smtClean="0">
                <a:latin typeface="Century Gothic"/>
                <a:cs typeface="Century Gothic"/>
              </a:rPr>
              <a:t>megathrust</a:t>
            </a:r>
            <a:r>
              <a:rPr lang="en-US" sz="2000" dirty="0" smtClean="0">
                <a:latin typeface="Century Gothic"/>
                <a:cs typeface="Century Gothic"/>
              </a:rPr>
              <a:t> earthquake affects near-source tsunami impact</a:t>
            </a:r>
          </a:p>
          <a:p>
            <a:endParaRPr lang="en-US" sz="1000" dirty="0" smtClean="0">
              <a:latin typeface="Century Gothic"/>
              <a:cs typeface="Century Gothic"/>
            </a:endParaRPr>
          </a:p>
          <a:p>
            <a:pPr marL="0" indent="0">
              <a:buNone/>
            </a:pPr>
            <a:r>
              <a:rPr lang="en-US" sz="2000" dirty="0" smtClean="0">
                <a:latin typeface="Century Gothic"/>
                <a:cs typeface="Century Gothic"/>
              </a:rPr>
              <a:t>Cascadia </a:t>
            </a:r>
            <a:r>
              <a:rPr lang="en-US" sz="2000" dirty="0" err="1" smtClean="0">
                <a:latin typeface="Century Gothic"/>
                <a:cs typeface="Century Gothic"/>
              </a:rPr>
              <a:t>subduction</a:t>
            </a:r>
            <a:r>
              <a:rPr lang="en-US" sz="2000" dirty="0" smtClean="0">
                <a:latin typeface="Century Gothic"/>
                <a:cs typeface="Century Gothic"/>
              </a:rPr>
              <a:t> zone has experienced </a:t>
            </a:r>
            <a:r>
              <a:rPr lang="en-US" sz="2000" dirty="0">
                <a:latin typeface="Century Gothic"/>
                <a:cs typeface="Century Gothic"/>
              </a:rPr>
              <a:t>M</a:t>
            </a:r>
            <a:r>
              <a:rPr lang="en-US" sz="2000" baseline="-25000" dirty="0">
                <a:latin typeface="Century Gothic"/>
                <a:cs typeface="Century Gothic"/>
              </a:rPr>
              <a:t>w</a:t>
            </a:r>
            <a:r>
              <a:rPr lang="en-US" sz="2000" dirty="0">
                <a:latin typeface="Century Gothic"/>
                <a:cs typeface="Century Gothic"/>
              </a:rPr>
              <a:t>~</a:t>
            </a:r>
            <a:r>
              <a:rPr lang="en-US" sz="2000" dirty="0" smtClean="0">
                <a:latin typeface="Century Gothic"/>
                <a:cs typeface="Century Gothic"/>
              </a:rPr>
              <a:t>8 </a:t>
            </a:r>
            <a:r>
              <a:rPr lang="en-US" sz="2000" dirty="0" err="1" smtClean="0">
                <a:latin typeface="Century Gothic"/>
                <a:cs typeface="Century Gothic"/>
              </a:rPr>
              <a:t>tsunamigenic</a:t>
            </a:r>
            <a:r>
              <a:rPr lang="en-US" sz="2000" dirty="0" smtClean="0">
                <a:latin typeface="Century Gothic"/>
                <a:cs typeface="Century Gothic"/>
              </a:rPr>
              <a:t> earthquakes in the past</a:t>
            </a:r>
          </a:p>
          <a:p>
            <a:endParaRPr lang="en-US" sz="1000" dirty="0" smtClean="0">
              <a:latin typeface="Century Gothic"/>
              <a:cs typeface="Century Gothic"/>
            </a:endParaRPr>
          </a:p>
          <a:p>
            <a:pPr marL="0" indent="0">
              <a:buNone/>
            </a:pPr>
            <a:r>
              <a:rPr lang="en-US" sz="2000" dirty="0" smtClean="0">
                <a:latin typeface="Century Gothic"/>
                <a:cs typeface="Century Gothic"/>
              </a:rPr>
              <a:t>Because fault locking is unconstrained in the shallow </a:t>
            </a:r>
            <a:r>
              <a:rPr lang="en-US" sz="2000" dirty="0" err="1" smtClean="0">
                <a:latin typeface="Century Gothic"/>
                <a:cs typeface="Century Gothic"/>
              </a:rPr>
              <a:t>megathrust</a:t>
            </a:r>
            <a:r>
              <a:rPr lang="en-US" sz="2000" dirty="0" smtClean="0">
                <a:latin typeface="Century Gothic"/>
                <a:cs typeface="Century Gothic"/>
              </a:rPr>
              <a:t>, early warning systems need to be able to identify shallow ruptures</a:t>
            </a:r>
          </a:p>
          <a:p>
            <a:endParaRPr lang="en-US" sz="1000" dirty="0" smtClean="0">
              <a:latin typeface="Century Gothic"/>
              <a:cs typeface="Century Gothic"/>
            </a:endParaRPr>
          </a:p>
          <a:p>
            <a:pPr marL="0" indent="0">
              <a:buNone/>
            </a:pPr>
            <a:r>
              <a:rPr lang="en-US" sz="2000" dirty="0" smtClean="0">
                <a:latin typeface="Century Gothic"/>
                <a:cs typeface="Century Gothic"/>
              </a:rPr>
              <a:t>Dense, real-time GNSS network in Pacific Northwest </a:t>
            </a:r>
          </a:p>
          <a:p>
            <a:endParaRPr lang="en-US" sz="1000" dirty="0" smtClean="0">
              <a:latin typeface="Century Gothic"/>
              <a:cs typeface="Century Gothic"/>
            </a:endParaRPr>
          </a:p>
          <a:p>
            <a:pPr marL="0" indent="0">
              <a:buNone/>
            </a:pPr>
            <a:r>
              <a:rPr lang="en-US" sz="2000" dirty="0" smtClean="0">
                <a:latin typeface="Century Gothic"/>
                <a:cs typeface="Century Gothic"/>
              </a:rPr>
              <a:t>This project:</a:t>
            </a:r>
          </a:p>
          <a:p>
            <a:pPr marL="0" indent="0">
              <a:buNone/>
            </a:pPr>
            <a:endParaRPr lang="en-US" sz="500" dirty="0" smtClean="0">
              <a:latin typeface="Century Gothic"/>
              <a:cs typeface="Century Gothic"/>
            </a:endParaRPr>
          </a:p>
          <a:p>
            <a:pPr marL="457200" lvl="1" indent="0">
              <a:buNone/>
            </a:pPr>
            <a:r>
              <a:rPr lang="en-US" sz="2000" dirty="0" smtClean="0">
                <a:latin typeface="Century Gothic"/>
                <a:cs typeface="Century Gothic"/>
              </a:rPr>
              <a:t>Improve static slip inversions of shallow ruptures by augmenting GNSS network with different offshore station configurations</a:t>
            </a:r>
          </a:p>
          <a:p>
            <a:endParaRPr lang="en-US" sz="2000" dirty="0">
              <a:latin typeface="Century Gothic"/>
              <a:cs typeface="Century Gothic"/>
            </a:endParaRPr>
          </a:p>
          <a:p>
            <a:endParaRPr lang="en-US" sz="2000" dirty="0" smtClean="0">
              <a:latin typeface="Century Gothic"/>
              <a:cs typeface="Century Gothic"/>
            </a:endParaRPr>
          </a:p>
          <a:p>
            <a:endParaRPr lang="en-US" sz="2000" dirty="0">
              <a:latin typeface="Century Gothic"/>
              <a:cs typeface="Century Gothic"/>
            </a:endParaRPr>
          </a:p>
        </p:txBody>
      </p:sp>
      <p:sp>
        <p:nvSpPr>
          <p:cNvPr id="19" name="Rectangle 18"/>
          <p:cNvSpPr/>
          <p:nvPr/>
        </p:nvSpPr>
        <p:spPr>
          <a:xfrm>
            <a:off x="514064" y="5222864"/>
            <a:ext cx="5579102" cy="1082842"/>
          </a:xfrm>
          <a:prstGeom prst="rect">
            <a:avLst/>
          </a:prstGeom>
          <a:noFill/>
          <a:ln w="28575" cmpd="sng">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310" y="3774135"/>
            <a:ext cx="6473690" cy="3083865"/>
          </a:xfrm>
          <a:prstGeom prst="rect">
            <a:avLst/>
          </a:prstGeom>
          <a:solidFill>
            <a:srgbClr val="FFFFFF">
              <a:alpha val="85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6127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Introduction </a:t>
            </a:r>
            <a:endParaRPr lang="en-US" sz="3000" dirty="0">
              <a:latin typeface="Century Gothic"/>
              <a:cs typeface="Century Gothic"/>
            </a:endParaRPr>
          </a:p>
        </p:txBody>
      </p:sp>
      <p:cxnSp>
        <p:nvCxnSpPr>
          <p:cNvPr id="5" name="Straight Connector 4"/>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idx="1"/>
          </p:nvPr>
        </p:nvSpPr>
        <p:spPr>
          <a:xfrm>
            <a:off x="134303" y="738733"/>
            <a:ext cx="6108979" cy="6134769"/>
          </a:xfrm>
        </p:spPr>
        <p:txBody>
          <a:bodyPr>
            <a:normAutofit/>
          </a:bodyPr>
          <a:lstStyle/>
          <a:p>
            <a:pPr marL="0" indent="0">
              <a:buNone/>
            </a:pPr>
            <a:r>
              <a:rPr lang="en-US" sz="2000" dirty="0" smtClean="0">
                <a:latin typeface="Century Gothic"/>
                <a:cs typeface="Century Gothic"/>
              </a:rPr>
              <a:t>Rupture location of a M</a:t>
            </a:r>
            <a:r>
              <a:rPr lang="en-US" sz="2000" baseline="-25000" dirty="0" smtClean="0">
                <a:latin typeface="Century Gothic"/>
                <a:cs typeface="Century Gothic"/>
              </a:rPr>
              <a:t>w</a:t>
            </a:r>
            <a:r>
              <a:rPr lang="en-US" sz="2000" dirty="0" smtClean="0">
                <a:latin typeface="Century Gothic"/>
                <a:cs typeface="Century Gothic"/>
              </a:rPr>
              <a:t>~8 </a:t>
            </a:r>
            <a:r>
              <a:rPr lang="en-US" sz="2000" dirty="0" err="1" smtClean="0">
                <a:latin typeface="Century Gothic"/>
                <a:cs typeface="Century Gothic"/>
              </a:rPr>
              <a:t>megathrust</a:t>
            </a:r>
            <a:r>
              <a:rPr lang="en-US" sz="2000" dirty="0" smtClean="0">
                <a:latin typeface="Century Gothic"/>
                <a:cs typeface="Century Gothic"/>
              </a:rPr>
              <a:t> earthquake affects near-source tsunami impact</a:t>
            </a:r>
          </a:p>
          <a:p>
            <a:endParaRPr lang="en-US" sz="1000" dirty="0" smtClean="0">
              <a:latin typeface="Century Gothic"/>
              <a:cs typeface="Century Gothic"/>
            </a:endParaRPr>
          </a:p>
          <a:p>
            <a:pPr marL="0" indent="0">
              <a:buNone/>
            </a:pPr>
            <a:r>
              <a:rPr lang="en-US" sz="2000" dirty="0" smtClean="0">
                <a:latin typeface="Century Gothic"/>
                <a:cs typeface="Century Gothic"/>
              </a:rPr>
              <a:t>Cascadia </a:t>
            </a:r>
            <a:r>
              <a:rPr lang="en-US" sz="2000" dirty="0" err="1" smtClean="0">
                <a:latin typeface="Century Gothic"/>
                <a:cs typeface="Century Gothic"/>
              </a:rPr>
              <a:t>subduction</a:t>
            </a:r>
            <a:r>
              <a:rPr lang="en-US" sz="2000" dirty="0" smtClean="0">
                <a:latin typeface="Century Gothic"/>
                <a:cs typeface="Century Gothic"/>
              </a:rPr>
              <a:t> zone has experienced </a:t>
            </a:r>
            <a:r>
              <a:rPr lang="en-US" sz="2000" dirty="0">
                <a:latin typeface="Century Gothic"/>
                <a:cs typeface="Century Gothic"/>
              </a:rPr>
              <a:t>M</a:t>
            </a:r>
            <a:r>
              <a:rPr lang="en-US" sz="2000" baseline="-25000" dirty="0">
                <a:latin typeface="Century Gothic"/>
                <a:cs typeface="Century Gothic"/>
              </a:rPr>
              <a:t>w</a:t>
            </a:r>
            <a:r>
              <a:rPr lang="en-US" sz="2000" dirty="0">
                <a:latin typeface="Century Gothic"/>
                <a:cs typeface="Century Gothic"/>
              </a:rPr>
              <a:t>~</a:t>
            </a:r>
            <a:r>
              <a:rPr lang="en-US" sz="2000" dirty="0" smtClean="0">
                <a:latin typeface="Century Gothic"/>
                <a:cs typeface="Century Gothic"/>
              </a:rPr>
              <a:t>8 </a:t>
            </a:r>
            <a:r>
              <a:rPr lang="en-US" sz="2000" dirty="0" err="1" smtClean="0">
                <a:latin typeface="Century Gothic"/>
                <a:cs typeface="Century Gothic"/>
              </a:rPr>
              <a:t>tsunamigenic</a:t>
            </a:r>
            <a:r>
              <a:rPr lang="en-US" sz="2000" dirty="0" smtClean="0">
                <a:latin typeface="Century Gothic"/>
                <a:cs typeface="Century Gothic"/>
              </a:rPr>
              <a:t> earthquakes in the past</a:t>
            </a:r>
          </a:p>
          <a:p>
            <a:endParaRPr lang="en-US" sz="1000" dirty="0" smtClean="0">
              <a:latin typeface="Century Gothic"/>
              <a:cs typeface="Century Gothic"/>
            </a:endParaRPr>
          </a:p>
          <a:p>
            <a:pPr marL="0" indent="0">
              <a:buNone/>
            </a:pPr>
            <a:r>
              <a:rPr lang="en-US" sz="2000" dirty="0" smtClean="0">
                <a:latin typeface="Century Gothic"/>
                <a:cs typeface="Century Gothic"/>
              </a:rPr>
              <a:t>Because fault locking is unconstrained in the shallow </a:t>
            </a:r>
            <a:r>
              <a:rPr lang="en-US" sz="2000" dirty="0" err="1" smtClean="0">
                <a:latin typeface="Century Gothic"/>
                <a:cs typeface="Century Gothic"/>
              </a:rPr>
              <a:t>megathrust</a:t>
            </a:r>
            <a:r>
              <a:rPr lang="en-US" sz="2000" dirty="0" smtClean="0">
                <a:latin typeface="Century Gothic"/>
                <a:cs typeface="Century Gothic"/>
              </a:rPr>
              <a:t>, early warning systems need to be able to identify shallow ruptures</a:t>
            </a:r>
          </a:p>
          <a:p>
            <a:endParaRPr lang="en-US" sz="1000" dirty="0" smtClean="0">
              <a:latin typeface="Century Gothic"/>
              <a:cs typeface="Century Gothic"/>
            </a:endParaRPr>
          </a:p>
          <a:p>
            <a:pPr marL="0" indent="0">
              <a:buNone/>
            </a:pPr>
            <a:r>
              <a:rPr lang="en-US" sz="2000" dirty="0" smtClean="0">
                <a:latin typeface="Century Gothic"/>
                <a:cs typeface="Century Gothic"/>
              </a:rPr>
              <a:t>Dense, real-time GNSS network in Pacific Northwest </a:t>
            </a:r>
          </a:p>
          <a:p>
            <a:endParaRPr lang="en-US" sz="1000" dirty="0" smtClean="0">
              <a:latin typeface="Century Gothic"/>
              <a:cs typeface="Century Gothic"/>
            </a:endParaRPr>
          </a:p>
          <a:p>
            <a:pPr marL="0" indent="0">
              <a:buNone/>
            </a:pPr>
            <a:r>
              <a:rPr lang="en-US" sz="2000" dirty="0" smtClean="0">
                <a:latin typeface="Century Gothic"/>
                <a:cs typeface="Century Gothic"/>
              </a:rPr>
              <a:t>This project:</a:t>
            </a:r>
          </a:p>
          <a:p>
            <a:pPr marL="0" indent="0">
              <a:buNone/>
            </a:pPr>
            <a:endParaRPr lang="en-US" sz="500" dirty="0" smtClean="0">
              <a:latin typeface="Century Gothic"/>
              <a:cs typeface="Century Gothic"/>
            </a:endParaRPr>
          </a:p>
          <a:p>
            <a:pPr marL="457200" lvl="1" indent="0">
              <a:buNone/>
            </a:pPr>
            <a:r>
              <a:rPr lang="en-US" sz="2000" dirty="0" smtClean="0">
                <a:latin typeface="Century Gothic"/>
                <a:cs typeface="Century Gothic"/>
              </a:rPr>
              <a:t>Improve static slip inversions of shallow ruptures by augmenting GNSS network with different offshore station configurations</a:t>
            </a:r>
          </a:p>
          <a:p>
            <a:endParaRPr lang="en-US" sz="2000" dirty="0">
              <a:latin typeface="Century Gothic"/>
              <a:cs typeface="Century Gothic"/>
            </a:endParaRPr>
          </a:p>
          <a:p>
            <a:endParaRPr lang="en-US" sz="2000" dirty="0" smtClean="0">
              <a:latin typeface="Century Gothic"/>
              <a:cs typeface="Century Gothic"/>
            </a:endParaRPr>
          </a:p>
          <a:p>
            <a:endParaRPr lang="en-US" sz="2000" dirty="0">
              <a:latin typeface="Century Gothic"/>
              <a:cs typeface="Century Gothic"/>
            </a:endParaRPr>
          </a:p>
        </p:txBody>
      </p:sp>
      <p:sp>
        <p:nvSpPr>
          <p:cNvPr id="12" name="Rectangle 11"/>
          <p:cNvSpPr/>
          <p:nvPr/>
        </p:nvSpPr>
        <p:spPr>
          <a:xfrm>
            <a:off x="514064" y="5222864"/>
            <a:ext cx="5579102" cy="1082842"/>
          </a:xfrm>
          <a:prstGeom prst="rect">
            <a:avLst/>
          </a:prstGeom>
          <a:noFill/>
          <a:ln w="28575" cmpd="sng">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as_stat_map_40-49N.png"/>
          <p:cNvPicPr>
            <a:picLocks noChangeAspect="1"/>
          </p:cNvPicPr>
          <p:nvPr/>
        </p:nvPicPr>
        <p:blipFill rotWithShape="1">
          <a:blip r:embed="rId3" cstate="print">
            <a:extLst>
              <a:ext uri="{28A0092B-C50C-407E-A947-70E740481C1C}">
                <a14:useLocalDpi xmlns:a14="http://schemas.microsoft.com/office/drawing/2010/main"/>
              </a:ext>
            </a:extLst>
          </a:blip>
          <a:srcRect l="21756" b="3670"/>
          <a:stretch/>
        </p:blipFill>
        <p:spPr>
          <a:xfrm>
            <a:off x="7338371" y="675410"/>
            <a:ext cx="3859236" cy="6198092"/>
          </a:xfrm>
          <a:prstGeom prst="rect">
            <a:avLst/>
          </a:prstGeom>
        </p:spPr>
      </p:pic>
    </p:spTree>
    <p:extLst>
      <p:ext uri="{BB962C8B-B14F-4D97-AF65-F5344CB8AC3E}">
        <p14:creationId xmlns:p14="http://schemas.microsoft.com/office/powerpoint/2010/main" val="26300931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sunami_input_max_amp.pdf"/>
          <p:cNvPicPr>
            <a:picLocks noChangeAspect="1"/>
          </p:cNvPicPr>
          <p:nvPr/>
        </p:nvPicPr>
        <p:blipFill rotWithShape="1">
          <a:blip r:embed="rId3" cstate="print">
            <a:extLst>
              <a:ext uri="{28A0092B-C50C-407E-A947-70E740481C1C}">
                <a14:useLocalDpi xmlns:a14="http://schemas.microsoft.com/office/drawing/2010/main"/>
              </a:ext>
            </a:extLst>
          </a:blip>
          <a:srcRect t="7255" b="4173"/>
          <a:stretch/>
        </p:blipFill>
        <p:spPr>
          <a:xfrm>
            <a:off x="9751924" y="1201620"/>
            <a:ext cx="2015793" cy="3124526"/>
          </a:xfrm>
          <a:prstGeom prst="rect">
            <a:avLst/>
          </a:prstGeom>
        </p:spPr>
      </p:pic>
      <p:sp>
        <p:nvSpPr>
          <p:cNvPr id="4"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Input Rupture Models</a:t>
            </a:r>
            <a:endParaRPr lang="en-US" sz="3000" dirty="0">
              <a:latin typeface="Century Gothic"/>
              <a:cs typeface="Century Gothic"/>
            </a:endParaRPr>
          </a:p>
        </p:txBody>
      </p:sp>
      <p:cxnSp>
        <p:nvCxnSpPr>
          <p:cNvPr id="5" name="Straight Connector 4"/>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4696210" y="1180592"/>
            <a:ext cx="5062331" cy="3306081"/>
            <a:chOff x="53008" y="3368460"/>
            <a:chExt cx="5062331" cy="3306081"/>
          </a:xfrm>
        </p:grpSpPr>
        <p:grpSp>
          <p:nvGrpSpPr>
            <p:cNvPr id="10" name="Group 9"/>
            <p:cNvGrpSpPr/>
            <p:nvPr/>
          </p:nvGrpSpPr>
          <p:grpSpPr>
            <a:xfrm>
              <a:off x="53008" y="3368460"/>
              <a:ext cx="5062331" cy="3306081"/>
              <a:chOff x="28998152" y="8370809"/>
              <a:chExt cx="5062331" cy="3306081"/>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l="3977" t="35615" r="7841" b="3242"/>
              <a:stretch/>
            </p:blipFill>
            <p:spPr>
              <a:xfrm>
                <a:off x="28998152" y="8370809"/>
                <a:ext cx="5062331" cy="3290757"/>
              </a:xfrm>
              <a:prstGeom prst="rect">
                <a:avLst/>
              </a:prstGeom>
            </p:spPr>
          </p:pic>
          <p:sp>
            <p:nvSpPr>
              <p:cNvPr id="13" name="Rectangle 12"/>
              <p:cNvSpPr/>
              <p:nvPr/>
            </p:nvSpPr>
            <p:spPr>
              <a:xfrm>
                <a:off x="31604197" y="10029680"/>
                <a:ext cx="2330864" cy="1270061"/>
              </a:xfrm>
              <a:prstGeom prst="rect">
                <a:avLst/>
              </a:prstGeom>
              <a:gradFill flip="none" rotWithShape="1">
                <a:gsLst>
                  <a:gs pos="84000">
                    <a:srgbClr val="9044D3">
                      <a:alpha val="20000"/>
                    </a:srgbClr>
                  </a:gs>
                  <a:gs pos="100000">
                    <a:srgbClr val="FFFFFF">
                      <a:alpha val="4000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9790101" y="11338336"/>
                <a:ext cx="1375104" cy="338554"/>
              </a:xfrm>
              <a:prstGeom prst="rect">
                <a:avLst/>
              </a:prstGeom>
              <a:noFill/>
              <a:ln>
                <a:noFill/>
              </a:ln>
            </p:spPr>
            <p:txBody>
              <a:bodyPr wrap="square" rtlCol="0">
                <a:spAutoFit/>
              </a:bodyPr>
              <a:lstStyle/>
              <a:p>
                <a:pPr algn="ctr"/>
                <a:r>
                  <a:rPr lang="en-US" sz="800" dirty="0" smtClean="0">
                    <a:solidFill>
                      <a:schemeClr val="tx1">
                        <a:lumMod val="65000"/>
                        <a:lumOff val="35000"/>
                      </a:schemeClr>
                    </a:solidFill>
                    <a:latin typeface="Helvetica"/>
                    <a:cs typeface="Helvetica"/>
                  </a:rPr>
                  <a:t>Deformation</a:t>
                </a:r>
              </a:p>
              <a:p>
                <a:pPr algn="ctr"/>
                <a:r>
                  <a:rPr lang="en-US" sz="800" dirty="0" smtClean="0">
                    <a:solidFill>
                      <a:schemeClr val="tx1">
                        <a:lumMod val="65000"/>
                        <a:lumOff val="35000"/>
                      </a:schemeClr>
                    </a:solidFill>
                    <a:latin typeface="Helvetica"/>
                    <a:cs typeface="Helvetica"/>
                  </a:rPr>
                  <a:t>Front</a:t>
                </a:r>
                <a:endParaRPr lang="en-US" sz="800" dirty="0">
                  <a:solidFill>
                    <a:schemeClr val="tx1">
                      <a:lumMod val="65000"/>
                      <a:lumOff val="35000"/>
                    </a:schemeClr>
                  </a:solidFill>
                  <a:latin typeface="Helvetica"/>
                  <a:cs typeface="Helvetica"/>
                </a:endParaRPr>
              </a:p>
            </p:txBody>
          </p:sp>
          <p:sp>
            <p:nvSpPr>
              <p:cNvPr id="15" name="Rectangle 14"/>
              <p:cNvSpPr/>
              <p:nvPr/>
            </p:nvSpPr>
            <p:spPr>
              <a:xfrm>
                <a:off x="31604197" y="8514094"/>
                <a:ext cx="2323079" cy="1263889"/>
              </a:xfrm>
              <a:prstGeom prst="rect">
                <a:avLst/>
              </a:prstGeom>
              <a:gradFill flip="none" rotWithShape="1">
                <a:gsLst>
                  <a:gs pos="84000">
                    <a:srgbClr val="9044D3">
                      <a:alpha val="20000"/>
                    </a:srgbClr>
                  </a:gs>
                  <a:gs pos="100000">
                    <a:srgbClr val="FFFFFF">
                      <a:alpha val="4000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0481230" y="8514094"/>
                <a:ext cx="2033" cy="1261869"/>
              </a:xfrm>
              <a:prstGeom prst="line">
                <a:avLst/>
              </a:prstGeom>
              <a:ln w="952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1882191" y="9119002"/>
                <a:ext cx="1968720" cy="400110"/>
              </a:xfrm>
              <a:prstGeom prst="rect">
                <a:avLst/>
              </a:prstGeom>
              <a:noFill/>
              <a:ln>
                <a:noFill/>
              </a:ln>
            </p:spPr>
            <p:txBody>
              <a:bodyPr wrap="square" rtlCol="0">
                <a:spAutoFit/>
              </a:bodyPr>
              <a:lstStyle/>
              <a:p>
                <a:pPr algn="ctr"/>
                <a:r>
                  <a:rPr lang="en-US" sz="1000" dirty="0">
                    <a:latin typeface="Helvetica"/>
                    <a:cs typeface="Helvetica"/>
                  </a:rPr>
                  <a:t>Region where onshore GNSS stations are available</a:t>
                </a:r>
              </a:p>
            </p:txBody>
          </p:sp>
        </p:grpSp>
        <p:cxnSp>
          <p:nvCxnSpPr>
            <p:cNvPr id="8" name="Straight Connector 7"/>
            <p:cNvCxnSpPr/>
            <p:nvPr/>
          </p:nvCxnSpPr>
          <p:spPr>
            <a:xfrm flipV="1">
              <a:off x="1537020" y="5027331"/>
              <a:ext cx="2033" cy="1261869"/>
            </a:xfrm>
            <a:prstGeom prst="line">
              <a:avLst/>
            </a:prstGeom>
            <a:ln w="952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grpSp>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7888" y="1274898"/>
            <a:ext cx="2047483" cy="2977316"/>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9701" y="1274898"/>
            <a:ext cx="2367643" cy="2975112"/>
          </a:xfrm>
          <a:prstGeom prst="rect">
            <a:avLst/>
          </a:prstGeom>
        </p:spPr>
      </p:pic>
      <p:sp>
        <p:nvSpPr>
          <p:cNvPr id="22" name="TextBox 21"/>
          <p:cNvSpPr txBox="1"/>
          <p:nvPr/>
        </p:nvSpPr>
        <p:spPr>
          <a:xfrm>
            <a:off x="5749951" y="803233"/>
            <a:ext cx="3369187" cy="369332"/>
          </a:xfrm>
          <a:prstGeom prst="rect">
            <a:avLst/>
          </a:prstGeom>
          <a:noFill/>
        </p:spPr>
        <p:txBody>
          <a:bodyPr wrap="square" rtlCol="0">
            <a:spAutoFit/>
          </a:bodyPr>
          <a:lstStyle/>
          <a:p>
            <a:pPr algn="ctr"/>
            <a:r>
              <a:rPr lang="en-US" dirty="0" err="1" smtClean="0">
                <a:latin typeface="Century Gothic"/>
                <a:cs typeface="Century Gothic"/>
              </a:rPr>
              <a:t>Coseismic</a:t>
            </a:r>
            <a:r>
              <a:rPr lang="en-US" dirty="0" smtClean="0">
                <a:latin typeface="Century Gothic"/>
                <a:cs typeface="Century Gothic"/>
              </a:rPr>
              <a:t> Offset Profiles</a:t>
            </a:r>
            <a:endParaRPr lang="en-US" dirty="0">
              <a:latin typeface="Century Gothic"/>
              <a:cs typeface="Century Gothic"/>
            </a:endParaRPr>
          </a:p>
        </p:txBody>
      </p:sp>
      <p:sp>
        <p:nvSpPr>
          <p:cNvPr id="24" name="TextBox 23"/>
          <p:cNvSpPr txBox="1"/>
          <p:nvPr/>
        </p:nvSpPr>
        <p:spPr>
          <a:xfrm>
            <a:off x="249003" y="949058"/>
            <a:ext cx="2020698" cy="338554"/>
          </a:xfrm>
          <a:prstGeom prst="rect">
            <a:avLst/>
          </a:prstGeom>
          <a:noFill/>
        </p:spPr>
        <p:txBody>
          <a:bodyPr wrap="square" rtlCol="0">
            <a:spAutoFit/>
          </a:bodyPr>
          <a:lstStyle/>
          <a:p>
            <a:pPr algn="ctr"/>
            <a:r>
              <a:rPr lang="en-US" sz="1600" dirty="0" smtClean="0">
                <a:solidFill>
                  <a:srgbClr val="0080FF"/>
                </a:solidFill>
                <a:latin typeface="Century Gothic"/>
                <a:cs typeface="Century Gothic"/>
              </a:rPr>
              <a:t>Shallow Rupture</a:t>
            </a:r>
            <a:endParaRPr lang="en-US" sz="1600" dirty="0">
              <a:solidFill>
                <a:srgbClr val="0080FF"/>
              </a:solidFill>
              <a:latin typeface="Century Gothic"/>
              <a:cs typeface="Century Gothic"/>
            </a:endParaRPr>
          </a:p>
        </p:txBody>
      </p:sp>
      <p:sp>
        <p:nvSpPr>
          <p:cNvPr id="25" name="TextBox 24"/>
          <p:cNvSpPr txBox="1"/>
          <p:nvPr/>
        </p:nvSpPr>
        <p:spPr>
          <a:xfrm>
            <a:off x="2305311" y="949058"/>
            <a:ext cx="2020698" cy="338554"/>
          </a:xfrm>
          <a:prstGeom prst="rect">
            <a:avLst/>
          </a:prstGeom>
          <a:noFill/>
        </p:spPr>
        <p:txBody>
          <a:bodyPr wrap="square" rtlCol="0">
            <a:spAutoFit/>
          </a:bodyPr>
          <a:lstStyle/>
          <a:p>
            <a:pPr algn="ctr"/>
            <a:r>
              <a:rPr lang="en-US" sz="1600" dirty="0" smtClean="0">
                <a:solidFill>
                  <a:srgbClr val="0000FF"/>
                </a:solidFill>
                <a:latin typeface="Century Gothic"/>
                <a:cs typeface="Century Gothic"/>
              </a:rPr>
              <a:t>Deeper Rupture</a:t>
            </a:r>
            <a:endParaRPr lang="en-US" sz="1600" dirty="0">
              <a:solidFill>
                <a:srgbClr val="0000FF"/>
              </a:solidFill>
              <a:latin typeface="Century Gothic"/>
              <a:cs typeface="Century Gothic"/>
            </a:endParaRPr>
          </a:p>
        </p:txBody>
      </p:sp>
      <p:sp>
        <p:nvSpPr>
          <p:cNvPr id="23" name="TextBox 22"/>
          <p:cNvSpPr txBox="1"/>
          <p:nvPr/>
        </p:nvSpPr>
        <p:spPr>
          <a:xfrm>
            <a:off x="9548499" y="675141"/>
            <a:ext cx="2541188" cy="584776"/>
          </a:xfrm>
          <a:prstGeom prst="rect">
            <a:avLst/>
          </a:prstGeom>
          <a:noFill/>
        </p:spPr>
        <p:txBody>
          <a:bodyPr wrap="square" rtlCol="0">
            <a:spAutoFit/>
          </a:bodyPr>
          <a:lstStyle/>
          <a:p>
            <a:pPr algn="ctr"/>
            <a:r>
              <a:rPr lang="en-US" sz="1600" dirty="0" smtClean="0">
                <a:latin typeface="Century Gothic"/>
                <a:cs typeface="Century Gothic"/>
              </a:rPr>
              <a:t>Maximum Tsunami Amplitude at Coastline</a:t>
            </a:r>
            <a:endParaRPr lang="en-US" sz="1600" dirty="0">
              <a:latin typeface="Century Gothic"/>
              <a:cs typeface="Century Gothic"/>
            </a:endParaRPr>
          </a:p>
        </p:txBody>
      </p:sp>
      <p:sp>
        <p:nvSpPr>
          <p:cNvPr id="28" name="TextBox 27"/>
          <p:cNvSpPr txBox="1"/>
          <p:nvPr/>
        </p:nvSpPr>
        <p:spPr>
          <a:xfrm>
            <a:off x="249003" y="675141"/>
            <a:ext cx="4077006" cy="369332"/>
          </a:xfrm>
          <a:prstGeom prst="rect">
            <a:avLst/>
          </a:prstGeom>
          <a:noFill/>
        </p:spPr>
        <p:txBody>
          <a:bodyPr wrap="square" rtlCol="0">
            <a:spAutoFit/>
          </a:bodyPr>
          <a:lstStyle/>
          <a:p>
            <a:pPr algn="ctr"/>
            <a:r>
              <a:rPr lang="en-US" dirty="0" smtClean="0">
                <a:latin typeface="Century Gothic"/>
                <a:cs typeface="Century Gothic"/>
              </a:rPr>
              <a:t>Input Slip Models (M</a:t>
            </a:r>
            <a:r>
              <a:rPr lang="en-US" baseline="-25000" dirty="0" smtClean="0">
                <a:latin typeface="Century Gothic"/>
                <a:cs typeface="Century Gothic"/>
              </a:rPr>
              <a:t>w</a:t>
            </a:r>
            <a:r>
              <a:rPr lang="en-US" dirty="0" smtClean="0">
                <a:latin typeface="Century Gothic"/>
                <a:cs typeface="Century Gothic"/>
              </a:rPr>
              <a:t>~8.0)</a:t>
            </a:r>
            <a:endParaRPr lang="en-US" dirty="0">
              <a:latin typeface="Century Gothic"/>
              <a:cs typeface="Century Gothic"/>
            </a:endParaRPr>
          </a:p>
        </p:txBody>
      </p:sp>
      <p:sp>
        <p:nvSpPr>
          <p:cNvPr id="29" name="TextBox 28"/>
          <p:cNvSpPr txBox="1"/>
          <p:nvPr/>
        </p:nvSpPr>
        <p:spPr>
          <a:xfrm>
            <a:off x="85428" y="5002234"/>
            <a:ext cx="2047483" cy="830997"/>
          </a:xfrm>
          <a:prstGeom prst="rect">
            <a:avLst/>
          </a:prstGeom>
          <a:noFill/>
        </p:spPr>
        <p:txBody>
          <a:bodyPr wrap="square" rtlCol="0">
            <a:spAutoFit/>
          </a:bodyPr>
          <a:lstStyle/>
          <a:p>
            <a:pPr algn="ctr"/>
            <a:r>
              <a:rPr lang="en-US" sz="1600" dirty="0" smtClean="0">
                <a:latin typeface="Century Gothic"/>
                <a:cs typeface="Century Gothic"/>
              </a:rPr>
              <a:t>Forward modeled </a:t>
            </a:r>
            <a:r>
              <a:rPr lang="en-US" sz="1600" dirty="0" err="1" smtClean="0">
                <a:latin typeface="Century Gothic"/>
                <a:cs typeface="Century Gothic"/>
              </a:rPr>
              <a:t>coseismic</a:t>
            </a:r>
            <a:r>
              <a:rPr lang="en-US" sz="1600" dirty="0" smtClean="0">
                <a:latin typeface="Century Gothic"/>
                <a:cs typeface="Century Gothic"/>
              </a:rPr>
              <a:t> offsets for both ruptures</a:t>
            </a:r>
            <a:endParaRPr lang="en-US" sz="1600" dirty="0">
              <a:latin typeface="Century Gothic"/>
              <a:cs typeface="Century Gothic"/>
            </a:endParaRPr>
          </a:p>
        </p:txBody>
      </p:sp>
      <p:sp>
        <p:nvSpPr>
          <p:cNvPr id="30" name="TextBox 29"/>
          <p:cNvSpPr txBox="1"/>
          <p:nvPr/>
        </p:nvSpPr>
        <p:spPr>
          <a:xfrm>
            <a:off x="2694508" y="5002234"/>
            <a:ext cx="2920067" cy="1569660"/>
          </a:xfrm>
          <a:prstGeom prst="rect">
            <a:avLst/>
          </a:prstGeom>
          <a:noFill/>
        </p:spPr>
        <p:txBody>
          <a:bodyPr wrap="square" rtlCol="0">
            <a:spAutoFit/>
          </a:bodyPr>
          <a:lstStyle/>
          <a:p>
            <a:pPr algn="ctr"/>
            <a:r>
              <a:rPr lang="en-US" sz="1600" dirty="0" smtClean="0">
                <a:latin typeface="Century Gothic"/>
                <a:cs typeface="Century Gothic"/>
              </a:rPr>
              <a:t>Added noise</a:t>
            </a:r>
          </a:p>
          <a:p>
            <a:pPr algn="ctr"/>
            <a:endParaRPr lang="en-US" sz="1000" dirty="0" smtClean="0">
              <a:latin typeface="Century Gothic"/>
              <a:cs typeface="Century Gothic"/>
            </a:endParaRPr>
          </a:p>
          <a:p>
            <a:r>
              <a:rPr lang="en-US" sz="1600" dirty="0" smtClean="0">
                <a:latin typeface="Century Gothic"/>
                <a:cs typeface="Century Gothic"/>
              </a:rPr>
              <a:t>Onshore: ±1.5 cm horizontal</a:t>
            </a:r>
          </a:p>
          <a:p>
            <a:r>
              <a:rPr lang="en-US" sz="1600" dirty="0" smtClean="0">
                <a:latin typeface="Century Gothic"/>
                <a:cs typeface="Century Gothic"/>
              </a:rPr>
              <a:t>		±5 cm vertical</a:t>
            </a:r>
          </a:p>
          <a:p>
            <a:endParaRPr lang="en-US" sz="600" dirty="0" smtClean="0">
              <a:latin typeface="Century Gothic"/>
              <a:cs typeface="Century Gothic"/>
            </a:endParaRPr>
          </a:p>
          <a:p>
            <a:r>
              <a:rPr lang="en-US" sz="1600" dirty="0" smtClean="0">
                <a:latin typeface="Century Gothic"/>
                <a:cs typeface="Century Gothic"/>
              </a:rPr>
              <a:t>Offshore: ±5 cm horizontal</a:t>
            </a:r>
          </a:p>
          <a:p>
            <a:r>
              <a:rPr lang="en-US" sz="1600" dirty="0">
                <a:latin typeface="Century Gothic"/>
                <a:cs typeface="Century Gothic"/>
              </a:rPr>
              <a:t>	</a:t>
            </a:r>
            <a:r>
              <a:rPr lang="en-US" sz="1600" dirty="0" smtClean="0">
                <a:latin typeface="Century Gothic"/>
                <a:cs typeface="Century Gothic"/>
              </a:rPr>
              <a:t>	±1.5 cm vertical</a:t>
            </a:r>
            <a:endParaRPr lang="en-US" sz="1600" dirty="0">
              <a:latin typeface="Century Gothic"/>
              <a:cs typeface="Century Gothic"/>
            </a:endParaRPr>
          </a:p>
        </p:txBody>
      </p:sp>
      <p:sp>
        <p:nvSpPr>
          <p:cNvPr id="31" name="TextBox 30"/>
          <p:cNvSpPr txBox="1"/>
          <p:nvPr/>
        </p:nvSpPr>
        <p:spPr>
          <a:xfrm>
            <a:off x="6176202" y="5002234"/>
            <a:ext cx="2755062" cy="1077218"/>
          </a:xfrm>
          <a:prstGeom prst="rect">
            <a:avLst/>
          </a:prstGeom>
          <a:noFill/>
        </p:spPr>
        <p:txBody>
          <a:bodyPr wrap="square" rtlCol="0">
            <a:spAutoFit/>
          </a:bodyPr>
          <a:lstStyle/>
          <a:p>
            <a:pPr algn="ctr"/>
            <a:r>
              <a:rPr lang="en-US" sz="1600" dirty="0" smtClean="0">
                <a:latin typeface="Century Gothic"/>
                <a:cs typeface="Century Gothic"/>
              </a:rPr>
              <a:t>Performed static slip inversions using different station configurations and offshore data types</a:t>
            </a:r>
            <a:endParaRPr lang="en-US" sz="1600" dirty="0">
              <a:latin typeface="Century Gothic"/>
              <a:cs typeface="Century Gothic"/>
            </a:endParaRPr>
          </a:p>
        </p:txBody>
      </p:sp>
      <p:sp>
        <p:nvSpPr>
          <p:cNvPr id="32" name="TextBox 31"/>
          <p:cNvSpPr txBox="1"/>
          <p:nvPr/>
        </p:nvSpPr>
        <p:spPr>
          <a:xfrm>
            <a:off x="9384170" y="5002234"/>
            <a:ext cx="2797816" cy="830997"/>
          </a:xfrm>
          <a:prstGeom prst="rect">
            <a:avLst/>
          </a:prstGeom>
          <a:noFill/>
        </p:spPr>
        <p:txBody>
          <a:bodyPr wrap="square" rtlCol="0">
            <a:spAutoFit/>
          </a:bodyPr>
          <a:lstStyle/>
          <a:p>
            <a:pPr algn="ctr"/>
            <a:r>
              <a:rPr lang="en-US" sz="1600" dirty="0" smtClean="0">
                <a:latin typeface="Century Gothic"/>
                <a:cs typeface="Century Gothic"/>
              </a:rPr>
              <a:t>Compared slip inversion results with the input slip and tsunami models</a:t>
            </a:r>
            <a:endParaRPr lang="en-US" sz="1600" dirty="0">
              <a:latin typeface="Century Gothic"/>
              <a:cs typeface="Century Gothic"/>
            </a:endParaRPr>
          </a:p>
        </p:txBody>
      </p:sp>
      <p:sp>
        <p:nvSpPr>
          <p:cNvPr id="33" name="TextBox 32"/>
          <p:cNvSpPr txBox="1"/>
          <p:nvPr/>
        </p:nvSpPr>
        <p:spPr>
          <a:xfrm>
            <a:off x="167887" y="4471349"/>
            <a:ext cx="3390661" cy="430887"/>
          </a:xfrm>
          <a:prstGeom prst="rect">
            <a:avLst/>
          </a:prstGeom>
          <a:noFill/>
        </p:spPr>
        <p:txBody>
          <a:bodyPr wrap="square" rtlCol="0">
            <a:spAutoFit/>
          </a:bodyPr>
          <a:lstStyle/>
          <a:p>
            <a:r>
              <a:rPr lang="en-US" sz="2200" dirty="0" smtClean="0">
                <a:latin typeface="Century Gothic"/>
                <a:cs typeface="Century Gothic"/>
              </a:rPr>
              <a:t>General Procedure:</a:t>
            </a:r>
            <a:endParaRPr lang="en-US" sz="2200" dirty="0">
              <a:latin typeface="Century Gothic"/>
              <a:cs typeface="Century Gothic"/>
            </a:endParaRPr>
          </a:p>
        </p:txBody>
      </p:sp>
      <p:sp>
        <p:nvSpPr>
          <p:cNvPr id="34" name="Right Arrow 33"/>
          <p:cNvSpPr/>
          <p:nvPr/>
        </p:nvSpPr>
        <p:spPr>
          <a:xfrm>
            <a:off x="2143477" y="5212540"/>
            <a:ext cx="524573" cy="416903"/>
          </a:xfrm>
          <a:prstGeom prst="rightArrow">
            <a:avLst/>
          </a:prstGeom>
          <a:solidFill>
            <a:srgbClr val="66CCFF"/>
          </a:solidFill>
          <a:ln>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a:off x="5678087" y="5212540"/>
            <a:ext cx="524573" cy="416903"/>
          </a:xfrm>
          <a:prstGeom prst="rightArrow">
            <a:avLst/>
          </a:prstGeom>
          <a:solidFill>
            <a:srgbClr val="66CCFF"/>
          </a:solidFill>
          <a:ln>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a:off x="8906681" y="5212540"/>
            <a:ext cx="524573" cy="416903"/>
          </a:xfrm>
          <a:prstGeom prst="rightArrow">
            <a:avLst/>
          </a:prstGeom>
          <a:solidFill>
            <a:srgbClr val="66CCFF"/>
          </a:solidFill>
          <a:ln>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tsunami_input_max_amp.pdf"/>
          <p:cNvPicPr>
            <a:picLocks noChangeAspect="1"/>
          </p:cNvPicPr>
          <p:nvPr/>
        </p:nvPicPr>
        <p:blipFill rotWithShape="1">
          <a:blip r:embed="rId3" cstate="print">
            <a:extLst>
              <a:ext uri="{28A0092B-C50C-407E-A947-70E740481C1C}">
                <a14:useLocalDpi xmlns:a14="http://schemas.microsoft.com/office/drawing/2010/main"/>
              </a:ext>
            </a:extLst>
          </a:blip>
          <a:srcRect l="28765" t="12239" r="12650" b="79775"/>
          <a:stretch/>
        </p:blipFill>
        <p:spPr>
          <a:xfrm>
            <a:off x="8290068" y="2970667"/>
            <a:ext cx="1180949" cy="281713"/>
          </a:xfrm>
          <a:prstGeom prst="rect">
            <a:avLst/>
          </a:prstGeom>
          <a:ln w="3175" cmpd="sng">
            <a:solidFill>
              <a:schemeClr val="tx1"/>
            </a:solidFill>
          </a:ln>
        </p:spPr>
      </p:pic>
      <p:sp>
        <p:nvSpPr>
          <p:cNvPr id="35" name="Rectangle 34"/>
          <p:cNvSpPr/>
          <p:nvPr/>
        </p:nvSpPr>
        <p:spPr>
          <a:xfrm>
            <a:off x="3310" y="4453683"/>
            <a:ext cx="12188690" cy="2404317"/>
          </a:xfrm>
          <a:prstGeom prst="rect">
            <a:avLst/>
          </a:prstGeom>
          <a:solidFill>
            <a:srgbClr val="FFFFFF">
              <a:alpha val="85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417732" y="6201139"/>
            <a:ext cx="5774267" cy="692497"/>
          </a:xfrm>
          <a:prstGeom prst="rect">
            <a:avLst/>
          </a:prstGeom>
          <a:noFill/>
        </p:spPr>
        <p:txBody>
          <a:bodyPr wrap="square" rtlCol="0">
            <a:spAutoFit/>
          </a:bodyPr>
          <a:lstStyle/>
          <a:p>
            <a:pPr algn="r"/>
            <a:r>
              <a:rPr lang="en-US" sz="1300" dirty="0" smtClean="0">
                <a:solidFill>
                  <a:schemeClr val="tx1">
                    <a:lumMod val="75000"/>
                    <a:lumOff val="25000"/>
                  </a:schemeClr>
                </a:solidFill>
                <a:latin typeface="Century Gothic"/>
                <a:cs typeface="Century Gothic"/>
              </a:rPr>
              <a:t>Green’s functions: Zhu &amp; Rivera 2002, </a:t>
            </a:r>
            <a:r>
              <a:rPr lang="en-US" sz="1300" i="1" dirty="0" smtClean="0">
                <a:solidFill>
                  <a:schemeClr val="tx1">
                    <a:lumMod val="75000"/>
                    <a:lumOff val="25000"/>
                  </a:schemeClr>
                </a:solidFill>
                <a:latin typeface="Century Gothic"/>
                <a:cs typeface="Century Gothic"/>
              </a:rPr>
              <a:t>GJI</a:t>
            </a:r>
            <a:endParaRPr lang="en-US" sz="1300" dirty="0" smtClean="0">
              <a:solidFill>
                <a:schemeClr val="tx1">
                  <a:lumMod val="75000"/>
                  <a:lumOff val="25000"/>
                </a:schemeClr>
              </a:solidFill>
              <a:latin typeface="Century Gothic"/>
              <a:cs typeface="Century Gothic"/>
            </a:endParaRPr>
          </a:p>
          <a:p>
            <a:pPr algn="r"/>
            <a:r>
              <a:rPr lang="en-US" sz="1300" dirty="0" err="1" smtClean="0">
                <a:solidFill>
                  <a:schemeClr val="tx1">
                    <a:lumMod val="75000"/>
                    <a:lumOff val="25000"/>
                  </a:schemeClr>
                </a:solidFill>
                <a:latin typeface="Century Gothic"/>
                <a:cs typeface="Century Gothic"/>
              </a:rPr>
              <a:t>MudPy</a:t>
            </a:r>
            <a:r>
              <a:rPr lang="en-US" sz="1300" dirty="0" smtClean="0">
                <a:solidFill>
                  <a:schemeClr val="tx1">
                    <a:lumMod val="75000"/>
                    <a:lumOff val="25000"/>
                  </a:schemeClr>
                </a:solidFill>
                <a:latin typeface="Century Gothic"/>
                <a:cs typeface="Century Gothic"/>
              </a:rPr>
              <a:t> slip inversion software: </a:t>
            </a:r>
            <a:r>
              <a:rPr lang="en-US" sz="1300" dirty="0" err="1" smtClean="0">
                <a:solidFill>
                  <a:schemeClr val="tx1">
                    <a:lumMod val="75000"/>
                    <a:lumOff val="25000"/>
                  </a:schemeClr>
                </a:solidFill>
                <a:latin typeface="Century Gothic"/>
                <a:cs typeface="Century Gothic"/>
              </a:rPr>
              <a:t>Melgar</a:t>
            </a:r>
            <a:r>
              <a:rPr lang="en-US" sz="1300" dirty="0" smtClean="0">
                <a:solidFill>
                  <a:schemeClr val="tx1">
                    <a:lumMod val="75000"/>
                    <a:lumOff val="25000"/>
                  </a:schemeClr>
                </a:solidFill>
                <a:latin typeface="Century Gothic"/>
                <a:cs typeface="Century Gothic"/>
              </a:rPr>
              <a:t> &amp; Bock 2015, </a:t>
            </a:r>
            <a:r>
              <a:rPr lang="en-US" sz="1300" i="1" dirty="0" smtClean="0">
                <a:solidFill>
                  <a:schemeClr val="tx1">
                    <a:lumMod val="75000"/>
                    <a:lumOff val="25000"/>
                  </a:schemeClr>
                </a:solidFill>
                <a:latin typeface="Century Gothic"/>
                <a:cs typeface="Century Gothic"/>
              </a:rPr>
              <a:t>JGR</a:t>
            </a:r>
            <a:endParaRPr lang="en-US" sz="1300" dirty="0" smtClean="0">
              <a:solidFill>
                <a:schemeClr val="tx1">
                  <a:lumMod val="75000"/>
                  <a:lumOff val="25000"/>
                </a:schemeClr>
              </a:solidFill>
              <a:latin typeface="Century Gothic"/>
              <a:cs typeface="Century Gothic"/>
            </a:endParaRPr>
          </a:p>
          <a:p>
            <a:pPr algn="r"/>
            <a:r>
              <a:rPr lang="en-US" sz="1300" dirty="0" err="1" smtClean="0">
                <a:solidFill>
                  <a:schemeClr val="tx1">
                    <a:lumMod val="75000"/>
                    <a:lumOff val="25000"/>
                  </a:schemeClr>
                </a:solidFill>
                <a:latin typeface="Century Gothic"/>
                <a:cs typeface="Century Gothic"/>
              </a:rPr>
              <a:t>GeoClaw</a:t>
            </a:r>
            <a:r>
              <a:rPr lang="en-US" sz="1300" dirty="0" smtClean="0">
                <a:solidFill>
                  <a:schemeClr val="tx1">
                    <a:lumMod val="75000"/>
                    <a:lumOff val="25000"/>
                  </a:schemeClr>
                </a:solidFill>
                <a:latin typeface="Century Gothic"/>
                <a:cs typeface="Century Gothic"/>
              </a:rPr>
              <a:t> tsunami model software: </a:t>
            </a:r>
            <a:r>
              <a:rPr lang="en-US" sz="1300" dirty="0" err="1" smtClean="0">
                <a:solidFill>
                  <a:schemeClr val="tx1">
                    <a:lumMod val="75000"/>
                    <a:lumOff val="25000"/>
                  </a:schemeClr>
                </a:solidFill>
                <a:latin typeface="Century Gothic"/>
                <a:cs typeface="Century Gothic"/>
              </a:rPr>
              <a:t>LeVeque</a:t>
            </a:r>
            <a:r>
              <a:rPr lang="en-US" sz="1300" dirty="0" smtClean="0">
                <a:solidFill>
                  <a:schemeClr val="tx1">
                    <a:lumMod val="75000"/>
                    <a:lumOff val="25000"/>
                  </a:schemeClr>
                </a:solidFill>
                <a:latin typeface="Century Gothic"/>
                <a:cs typeface="Century Gothic"/>
              </a:rPr>
              <a:t> et al. 2011, </a:t>
            </a:r>
            <a:r>
              <a:rPr lang="en-US" sz="1300" i="1" dirty="0" err="1" smtClean="0">
                <a:solidFill>
                  <a:schemeClr val="tx1">
                    <a:lumMod val="75000"/>
                    <a:lumOff val="25000"/>
                  </a:schemeClr>
                </a:solidFill>
                <a:latin typeface="Century Gothic"/>
                <a:cs typeface="Century Gothic"/>
              </a:rPr>
              <a:t>Acta</a:t>
            </a:r>
            <a:r>
              <a:rPr lang="en-US" sz="1300" i="1" dirty="0" smtClean="0">
                <a:solidFill>
                  <a:schemeClr val="tx1">
                    <a:lumMod val="75000"/>
                    <a:lumOff val="25000"/>
                  </a:schemeClr>
                </a:solidFill>
                <a:latin typeface="Century Gothic"/>
                <a:cs typeface="Century Gothic"/>
              </a:rPr>
              <a:t> </a:t>
            </a:r>
            <a:r>
              <a:rPr lang="en-US" sz="1300" i="1" dirty="0" err="1" smtClean="0">
                <a:solidFill>
                  <a:schemeClr val="tx1">
                    <a:lumMod val="75000"/>
                    <a:lumOff val="25000"/>
                  </a:schemeClr>
                </a:solidFill>
                <a:latin typeface="Century Gothic"/>
                <a:cs typeface="Century Gothic"/>
              </a:rPr>
              <a:t>Numer</a:t>
            </a:r>
            <a:r>
              <a:rPr lang="en-US" sz="1300" i="1" dirty="0" smtClean="0">
                <a:solidFill>
                  <a:schemeClr val="tx1">
                    <a:lumMod val="75000"/>
                    <a:lumOff val="25000"/>
                  </a:schemeClr>
                </a:solidFill>
                <a:latin typeface="Century Gothic"/>
                <a:cs typeface="Century Gothic"/>
              </a:rPr>
              <a:t>.</a:t>
            </a:r>
            <a:endParaRPr lang="en-US" sz="1300" dirty="0">
              <a:solidFill>
                <a:schemeClr val="tx1">
                  <a:lumMod val="75000"/>
                  <a:lumOff val="25000"/>
                </a:schemeClr>
              </a:solidFill>
              <a:latin typeface="Century Gothic"/>
              <a:cs typeface="Century Gothic"/>
            </a:endParaRPr>
          </a:p>
        </p:txBody>
      </p:sp>
    </p:spTree>
    <p:extLst>
      <p:ext uri="{BB962C8B-B14F-4D97-AF65-F5344CB8AC3E}">
        <p14:creationId xmlns:p14="http://schemas.microsoft.com/office/powerpoint/2010/main" val="36700480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sunami_input_max_amp.pdf"/>
          <p:cNvPicPr>
            <a:picLocks noChangeAspect="1"/>
          </p:cNvPicPr>
          <p:nvPr/>
        </p:nvPicPr>
        <p:blipFill rotWithShape="1">
          <a:blip r:embed="rId3" cstate="print">
            <a:extLst>
              <a:ext uri="{28A0092B-C50C-407E-A947-70E740481C1C}">
                <a14:useLocalDpi xmlns:a14="http://schemas.microsoft.com/office/drawing/2010/main"/>
              </a:ext>
            </a:extLst>
          </a:blip>
          <a:srcRect t="7255" b="4173"/>
          <a:stretch/>
        </p:blipFill>
        <p:spPr>
          <a:xfrm>
            <a:off x="9751924" y="1201620"/>
            <a:ext cx="2015793" cy="3124526"/>
          </a:xfrm>
          <a:prstGeom prst="rect">
            <a:avLst/>
          </a:prstGeom>
        </p:spPr>
      </p:pic>
      <p:sp>
        <p:nvSpPr>
          <p:cNvPr id="4"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Input Rupture Models</a:t>
            </a:r>
            <a:endParaRPr lang="en-US" sz="3000" dirty="0">
              <a:latin typeface="Century Gothic"/>
              <a:cs typeface="Century Gothic"/>
            </a:endParaRPr>
          </a:p>
        </p:txBody>
      </p:sp>
      <p:cxnSp>
        <p:nvCxnSpPr>
          <p:cNvPr id="5" name="Straight Connector 4"/>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4696210" y="1180592"/>
            <a:ext cx="5062331" cy="3306081"/>
            <a:chOff x="53008" y="3368460"/>
            <a:chExt cx="5062331" cy="3306081"/>
          </a:xfrm>
        </p:grpSpPr>
        <p:grpSp>
          <p:nvGrpSpPr>
            <p:cNvPr id="10" name="Group 9"/>
            <p:cNvGrpSpPr/>
            <p:nvPr/>
          </p:nvGrpSpPr>
          <p:grpSpPr>
            <a:xfrm>
              <a:off x="53008" y="3368460"/>
              <a:ext cx="5062331" cy="3306081"/>
              <a:chOff x="28998152" y="8370809"/>
              <a:chExt cx="5062331" cy="3306081"/>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l="3977" t="35615" r="7841" b="3242"/>
              <a:stretch/>
            </p:blipFill>
            <p:spPr>
              <a:xfrm>
                <a:off x="28998152" y="8370809"/>
                <a:ext cx="5062331" cy="3290757"/>
              </a:xfrm>
              <a:prstGeom prst="rect">
                <a:avLst/>
              </a:prstGeom>
            </p:spPr>
          </p:pic>
          <p:sp>
            <p:nvSpPr>
              <p:cNvPr id="13" name="Rectangle 12"/>
              <p:cNvSpPr/>
              <p:nvPr/>
            </p:nvSpPr>
            <p:spPr>
              <a:xfrm>
                <a:off x="31604197" y="10029680"/>
                <a:ext cx="2330864" cy="1270061"/>
              </a:xfrm>
              <a:prstGeom prst="rect">
                <a:avLst/>
              </a:prstGeom>
              <a:gradFill flip="none" rotWithShape="1">
                <a:gsLst>
                  <a:gs pos="84000">
                    <a:srgbClr val="9044D3">
                      <a:alpha val="20000"/>
                    </a:srgbClr>
                  </a:gs>
                  <a:gs pos="100000">
                    <a:srgbClr val="FFFFFF">
                      <a:alpha val="4000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9790101" y="11338336"/>
                <a:ext cx="1375104" cy="338554"/>
              </a:xfrm>
              <a:prstGeom prst="rect">
                <a:avLst/>
              </a:prstGeom>
              <a:noFill/>
              <a:ln>
                <a:noFill/>
              </a:ln>
            </p:spPr>
            <p:txBody>
              <a:bodyPr wrap="square" rtlCol="0">
                <a:spAutoFit/>
              </a:bodyPr>
              <a:lstStyle/>
              <a:p>
                <a:pPr algn="ctr"/>
                <a:r>
                  <a:rPr lang="en-US" sz="800" dirty="0" smtClean="0">
                    <a:solidFill>
                      <a:schemeClr val="tx1">
                        <a:lumMod val="65000"/>
                        <a:lumOff val="35000"/>
                      </a:schemeClr>
                    </a:solidFill>
                    <a:latin typeface="Helvetica"/>
                    <a:cs typeface="Helvetica"/>
                  </a:rPr>
                  <a:t>Deformation</a:t>
                </a:r>
              </a:p>
              <a:p>
                <a:pPr algn="ctr"/>
                <a:r>
                  <a:rPr lang="en-US" sz="800" dirty="0" smtClean="0">
                    <a:solidFill>
                      <a:schemeClr val="tx1">
                        <a:lumMod val="65000"/>
                        <a:lumOff val="35000"/>
                      </a:schemeClr>
                    </a:solidFill>
                    <a:latin typeface="Helvetica"/>
                    <a:cs typeface="Helvetica"/>
                  </a:rPr>
                  <a:t>Front</a:t>
                </a:r>
                <a:endParaRPr lang="en-US" sz="800" dirty="0">
                  <a:solidFill>
                    <a:schemeClr val="tx1">
                      <a:lumMod val="65000"/>
                      <a:lumOff val="35000"/>
                    </a:schemeClr>
                  </a:solidFill>
                  <a:latin typeface="Helvetica"/>
                  <a:cs typeface="Helvetica"/>
                </a:endParaRPr>
              </a:p>
            </p:txBody>
          </p:sp>
          <p:sp>
            <p:nvSpPr>
              <p:cNvPr id="15" name="Rectangle 14"/>
              <p:cNvSpPr/>
              <p:nvPr/>
            </p:nvSpPr>
            <p:spPr>
              <a:xfrm>
                <a:off x="31604197" y="8514094"/>
                <a:ext cx="2323079" cy="1263889"/>
              </a:xfrm>
              <a:prstGeom prst="rect">
                <a:avLst/>
              </a:prstGeom>
              <a:gradFill flip="none" rotWithShape="1">
                <a:gsLst>
                  <a:gs pos="84000">
                    <a:srgbClr val="9044D3">
                      <a:alpha val="20000"/>
                    </a:srgbClr>
                  </a:gs>
                  <a:gs pos="100000">
                    <a:srgbClr val="FFFFFF">
                      <a:alpha val="4000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0481230" y="8514094"/>
                <a:ext cx="2033" cy="1261869"/>
              </a:xfrm>
              <a:prstGeom prst="line">
                <a:avLst/>
              </a:prstGeom>
              <a:ln w="952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1882191" y="9119002"/>
                <a:ext cx="1968720" cy="400110"/>
              </a:xfrm>
              <a:prstGeom prst="rect">
                <a:avLst/>
              </a:prstGeom>
              <a:noFill/>
              <a:ln>
                <a:noFill/>
              </a:ln>
            </p:spPr>
            <p:txBody>
              <a:bodyPr wrap="square" rtlCol="0">
                <a:spAutoFit/>
              </a:bodyPr>
              <a:lstStyle/>
              <a:p>
                <a:pPr algn="ctr"/>
                <a:r>
                  <a:rPr lang="en-US" sz="1000" dirty="0">
                    <a:latin typeface="Helvetica"/>
                    <a:cs typeface="Helvetica"/>
                  </a:rPr>
                  <a:t>Region where onshore GNSS stations are available</a:t>
                </a:r>
              </a:p>
            </p:txBody>
          </p:sp>
        </p:grpSp>
        <p:cxnSp>
          <p:nvCxnSpPr>
            <p:cNvPr id="8" name="Straight Connector 7"/>
            <p:cNvCxnSpPr/>
            <p:nvPr/>
          </p:nvCxnSpPr>
          <p:spPr>
            <a:xfrm flipV="1">
              <a:off x="1537020" y="5027331"/>
              <a:ext cx="2033" cy="1261869"/>
            </a:xfrm>
            <a:prstGeom prst="line">
              <a:avLst/>
            </a:prstGeom>
            <a:ln w="952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grpSp>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7888" y="1274898"/>
            <a:ext cx="2047483" cy="2977316"/>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9701" y="1274898"/>
            <a:ext cx="2367643" cy="2975112"/>
          </a:xfrm>
          <a:prstGeom prst="rect">
            <a:avLst/>
          </a:prstGeom>
        </p:spPr>
      </p:pic>
      <p:sp>
        <p:nvSpPr>
          <p:cNvPr id="22" name="TextBox 21"/>
          <p:cNvSpPr txBox="1"/>
          <p:nvPr/>
        </p:nvSpPr>
        <p:spPr>
          <a:xfrm>
            <a:off x="5749951" y="803233"/>
            <a:ext cx="3369187" cy="369332"/>
          </a:xfrm>
          <a:prstGeom prst="rect">
            <a:avLst/>
          </a:prstGeom>
          <a:noFill/>
        </p:spPr>
        <p:txBody>
          <a:bodyPr wrap="square" rtlCol="0">
            <a:spAutoFit/>
          </a:bodyPr>
          <a:lstStyle/>
          <a:p>
            <a:pPr algn="ctr"/>
            <a:r>
              <a:rPr lang="en-US" dirty="0" err="1" smtClean="0">
                <a:latin typeface="Century Gothic"/>
                <a:cs typeface="Century Gothic"/>
              </a:rPr>
              <a:t>Coseismic</a:t>
            </a:r>
            <a:r>
              <a:rPr lang="en-US" dirty="0" smtClean="0">
                <a:latin typeface="Century Gothic"/>
                <a:cs typeface="Century Gothic"/>
              </a:rPr>
              <a:t> Offset Profiles</a:t>
            </a:r>
            <a:endParaRPr lang="en-US" dirty="0">
              <a:latin typeface="Century Gothic"/>
              <a:cs typeface="Century Gothic"/>
            </a:endParaRPr>
          </a:p>
        </p:txBody>
      </p:sp>
      <p:sp>
        <p:nvSpPr>
          <p:cNvPr id="24" name="TextBox 23"/>
          <p:cNvSpPr txBox="1"/>
          <p:nvPr/>
        </p:nvSpPr>
        <p:spPr>
          <a:xfrm>
            <a:off x="249003" y="949058"/>
            <a:ext cx="2020698" cy="338554"/>
          </a:xfrm>
          <a:prstGeom prst="rect">
            <a:avLst/>
          </a:prstGeom>
          <a:noFill/>
        </p:spPr>
        <p:txBody>
          <a:bodyPr wrap="square" rtlCol="0">
            <a:spAutoFit/>
          </a:bodyPr>
          <a:lstStyle/>
          <a:p>
            <a:pPr algn="ctr"/>
            <a:r>
              <a:rPr lang="en-US" sz="1600" dirty="0" smtClean="0">
                <a:solidFill>
                  <a:srgbClr val="0080FF"/>
                </a:solidFill>
                <a:latin typeface="Century Gothic"/>
                <a:cs typeface="Century Gothic"/>
              </a:rPr>
              <a:t>Shallow Rupture</a:t>
            </a:r>
            <a:endParaRPr lang="en-US" sz="1600" dirty="0">
              <a:solidFill>
                <a:srgbClr val="0080FF"/>
              </a:solidFill>
              <a:latin typeface="Century Gothic"/>
              <a:cs typeface="Century Gothic"/>
            </a:endParaRPr>
          </a:p>
        </p:txBody>
      </p:sp>
      <p:sp>
        <p:nvSpPr>
          <p:cNvPr id="25" name="TextBox 24"/>
          <p:cNvSpPr txBox="1"/>
          <p:nvPr/>
        </p:nvSpPr>
        <p:spPr>
          <a:xfrm>
            <a:off x="2305311" y="949058"/>
            <a:ext cx="2020698" cy="338554"/>
          </a:xfrm>
          <a:prstGeom prst="rect">
            <a:avLst/>
          </a:prstGeom>
          <a:noFill/>
        </p:spPr>
        <p:txBody>
          <a:bodyPr wrap="square" rtlCol="0">
            <a:spAutoFit/>
          </a:bodyPr>
          <a:lstStyle/>
          <a:p>
            <a:pPr algn="ctr"/>
            <a:r>
              <a:rPr lang="en-US" sz="1600" dirty="0" smtClean="0">
                <a:solidFill>
                  <a:srgbClr val="0000FF"/>
                </a:solidFill>
                <a:latin typeface="Century Gothic"/>
                <a:cs typeface="Century Gothic"/>
              </a:rPr>
              <a:t>Deeper Rupture</a:t>
            </a:r>
            <a:endParaRPr lang="en-US" sz="1600" dirty="0">
              <a:solidFill>
                <a:srgbClr val="0000FF"/>
              </a:solidFill>
              <a:latin typeface="Century Gothic"/>
              <a:cs typeface="Century Gothic"/>
            </a:endParaRPr>
          </a:p>
        </p:txBody>
      </p:sp>
      <p:sp>
        <p:nvSpPr>
          <p:cNvPr id="23" name="TextBox 22"/>
          <p:cNvSpPr txBox="1"/>
          <p:nvPr/>
        </p:nvSpPr>
        <p:spPr>
          <a:xfrm>
            <a:off x="9548499" y="675141"/>
            <a:ext cx="2541188" cy="584776"/>
          </a:xfrm>
          <a:prstGeom prst="rect">
            <a:avLst/>
          </a:prstGeom>
          <a:noFill/>
        </p:spPr>
        <p:txBody>
          <a:bodyPr wrap="square" rtlCol="0">
            <a:spAutoFit/>
          </a:bodyPr>
          <a:lstStyle/>
          <a:p>
            <a:pPr algn="ctr"/>
            <a:r>
              <a:rPr lang="en-US" sz="1600" dirty="0" smtClean="0">
                <a:latin typeface="Century Gothic"/>
                <a:cs typeface="Century Gothic"/>
              </a:rPr>
              <a:t>Maximum Tsunami Amplitude at Coastline</a:t>
            </a:r>
            <a:endParaRPr lang="en-US" sz="1600" dirty="0">
              <a:latin typeface="Century Gothic"/>
              <a:cs typeface="Century Gothic"/>
            </a:endParaRPr>
          </a:p>
        </p:txBody>
      </p:sp>
      <p:sp>
        <p:nvSpPr>
          <p:cNvPr id="28" name="TextBox 27"/>
          <p:cNvSpPr txBox="1"/>
          <p:nvPr/>
        </p:nvSpPr>
        <p:spPr>
          <a:xfrm>
            <a:off x="249003" y="675141"/>
            <a:ext cx="4077006" cy="369332"/>
          </a:xfrm>
          <a:prstGeom prst="rect">
            <a:avLst/>
          </a:prstGeom>
          <a:noFill/>
        </p:spPr>
        <p:txBody>
          <a:bodyPr wrap="square" rtlCol="0">
            <a:spAutoFit/>
          </a:bodyPr>
          <a:lstStyle/>
          <a:p>
            <a:pPr algn="ctr"/>
            <a:r>
              <a:rPr lang="en-US" dirty="0" smtClean="0">
                <a:latin typeface="Century Gothic"/>
                <a:cs typeface="Century Gothic"/>
              </a:rPr>
              <a:t>Input Slip Models (M</a:t>
            </a:r>
            <a:r>
              <a:rPr lang="en-US" baseline="-25000" dirty="0" smtClean="0">
                <a:latin typeface="Century Gothic"/>
                <a:cs typeface="Century Gothic"/>
              </a:rPr>
              <a:t>w</a:t>
            </a:r>
            <a:r>
              <a:rPr lang="en-US" dirty="0" smtClean="0">
                <a:latin typeface="Century Gothic"/>
                <a:cs typeface="Century Gothic"/>
              </a:rPr>
              <a:t>~8.0)</a:t>
            </a:r>
            <a:endParaRPr lang="en-US" dirty="0">
              <a:latin typeface="Century Gothic"/>
              <a:cs typeface="Century Gothic"/>
            </a:endParaRPr>
          </a:p>
        </p:txBody>
      </p:sp>
      <p:sp>
        <p:nvSpPr>
          <p:cNvPr id="29" name="TextBox 28"/>
          <p:cNvSpPr txBox="1"/>
          <p:nvPr/>
        </p:nvSpPr>
        <p:spPr>
          <a:xfrm>
            <a:off x="85428" y="5002234"/>
            <a:ext cx="2047483" cy="830997"/>
          </a:xfrm>
          <a:prstGeom prst="rect">
            <a:avLst/>
          </a:prstGeom>
          <a:noFill/>
        </p:spPr>
        <p:txBody>
          <a:bodyPr wrap="square" rtlCol="0">
            <a:spAutoFit/>
          </a:bodyPr>
          <a:lstStyle/>
          <a:p>
            <a:pPr algn="ctr"/>
            <a:r>
              <a:rPr lang="en-US" sz="1600" dirty="0" smtClean="0">
                <a:latin typeface="Century Gothic"/>
                <a:cs typeface="Century Gothic"/>
              </a:rPr>
              <a:t>Forward modeled </a:t>
            </a:r>
            <a:r>
              <a:rPr lang="en-US" sz="1600" dirty="0" err="1" smtClean="0">
                <a:latin typeface="Century Gothic"/>
                <a:cs typeface="Century Gothic"/>
              </a:rPr>
              <a:t>coseismic</a:t>
            </a:r>
            <a:r>
              <a:rPr lang="en-US" sz="1600" dirty="0" smtClean="0">
                <a:latin typeface="Century Gothic"/>
                <a:cs typeface="Century Gothic"/>
              </a:rPr>
              <a:t> offsets for both ruptures</a:t>
            </a:r>
            <a:endParaRPr lang="en-US" sz="1600" dirty="0">
              <a:latin typeface="Century Gothic"/>
              <a:cs typeface="Century Gothic"/>
            </a:endParaRPr>
          </a:p>
        </p:txBody>
      </p:sp>
      <p:sp>
        <p:nvSpPr>
          <p:cNvPr id="30" name="TextBox 29"/>
          <p:cNvSpPr txBox="1"/>
          <p:nvPr/>
        </p:nvSpPr>
        <p:spPr>
          <a:xfrm>
            <a:off x="2694508" y="5002234"/>
            <a:ext cx="2920067" cy="1569660"/>
          </a:xfrm>
          <a:prstGeom prst="rect">
            <a:avLst/>
          </a:prstGeom>
          <a:noFill/>
        </p:spPr>
        <p:txBody>
          <a:bodyPr wrap="square" rtlCol="0">
            <a:spAutoFit/>
          </a:bodyPr>
          <a:lstStyle/>
          <a:p>
            <a:pPr algn="ctr"/>
            <a:r>
              <a:rPr lang="en-US" sz="1600" dirty="0" smtClean="0">
                <a:latin typeface="Century Gothic"/>
                <a:cs typeface="Century Gothic"/>
              </a:rPr>
              <a:t>Added noise</a:t>
            </a:r>
          </a:p>
          <a:p>
            <a:pPr algn="ctr"/>
            <a:endParaRPr lang="en-US" sz="1000" dirty="0" smtClean="0">
              <a:latin typeface="Century Gothic"/>
              <a:cs typeface="Century Gothic"/>
            </a:endParaRPr>
          </a:p>
          <a:p>
            <a:r>
              <a:rPr lang="en-US" sz="1600" dirty="0" smtClean="0">
                <a:latin typeface="Century Gothic"/>
                <a:cs typeface="Century Gothic"/>
              </a:rPr>
              <a:t>Onshore: ±1.5 cm horizontal</a:t>
            </a:r>
          </a:p>
          <a:p>
            <a:r>
              <a:rPr lang="en-US" sz="1600" dirty="0" smtClean="0">
                <a:latin typeface="Century Gothic"/>
                <a:cs typeface="Century Gothic"/>
              </a:rPr>
              <a:t>		±5 cm vertical</a:t>
            </a:r>
          </a:p>
          <a:p>
            <a:endParaRPr lang="en-US" sz="600" dirty="0" smtClean="0">
              <a:latin typeface="Century Gothic"/>
              <a:cs typeface="Century Gothic"/>
            </a:endParaRPr>
          </a:p>
          <a:p>
            <a:r>
              <a:rPr lang="en-US" sz="1600" dirty="0" smtClean="0">
                <a:latin typeface="Century Gothic"/>
                <a:cs typeface="Century Gothic"/>
              </a:rPr>
              <a:t>Offshore: ±5 cm horizontal</a:t>
            </a:r>
          </a:p>
          <a:p>
            <a:r>
              <a:rPr lang="en-US" sz="1600" dirty="0">
                <a:latin typeface="Century Gothic"/>
                <a:cs typeface="Century Gothic"/>
              </a:rPr>
              <a:t>	</a:t>
            </a:r>
            <a:r>
              <a:rPr lang="en-US" sz="1600" dirty="0" smtClean="0">
                <a:latin typeface="Century Gothic"/>
                <a:cs typeface="Century Gothic"/>
              </a:rPr>
              <a:t>	±1.5 cm vertical</a:t>
            </a:r>
            <a:endParaRPr lang="en-US" sz="1600" dirty="0">
              <a:latin typeface="Century Gothic"/>
              <a:cs typeface="Century Gothic"/>
            </a:endParaRPr>
          </a:p>
        </p:txBody>
      </p:sp>
      <p:sp>
        <p:nvSpPr>
          <p:cNvPr id="31" name="TextBox 30"/>
          <p:cNvSpPr txBox="1"/>
          <p:nvPr/>
        </p:nvSpPr>
        <p:spPr>
          <a:xfrm>
            <a:off x="6176202" y="5002234"/>
            <a:ext cx="2755062" cy="1077218"/>
          </a:xfrm>
          <a:prstGeom prst="rect">
            <a:avLst/>
          </a:prstGeom>
          <a:noFill/>
        </p:spPr>
        <p:txBody>
          <a:bodyPr wrap="square" rtlCol="0">
            <a:spAutoFit/>
          </a:bodyPr>
          <a:lstStyle/>
          <a:p>
            <a:pPr algn="ctr"/>
            <a:r>
              <a:rPr lang="en-US" sz="1600" dirty="0" smtClean="0">
                <a:latin typeface="Century Gothic"/>
                <a:cs typeface="Century Gothic"/>
              </a:rPr>
              <a:t>Performed static slip inversions using different station configurations and offshore data types</a:t>
            </a:r>
            <a:endParaRPr lang="en-US" sz="1600" dirty="0">
              <a:latin typeface="Century Gothic"/>
              <a:cs typeface="Century Gothic"/>
            </a:endParaRPr>
          </a:p>
        </p:txBody>
      </p:sp>
      <p:sp>
        <p:nvSpPr>
          <p:cNvPr id="32" name="TextBox 31"/>
          <p:cNvSpPr txBox="1"/>
          <p:nvPr/>
        </p:nvSpPr>
        <p:spPr>
          <a:xfrm>
            <a:off x="9384170" y="5002234"/>
            <a:ext cx="2797816" cy="830997"/>
          </a:xfrm>
          <a:prstGeom prst="rect">
            <a:avLst/>
          </a:prstGeom>
          <a:noFill/>
        </p:spPr>
        <p:txBody>
          <a:bodyPr wrap="square" rtlCol="0">
            <a:spAutoFit/>
          </a:bodyPr>
          <a:lstStyle/>
          <a:p>
            <a:pPr algn="ctr"/>
            <a:r>
              <a:rPr lang="en-US" sz="1600" dirty="0" smtClean="0">
                <a:latin typeface="Century Gothic"/>
                <a:cs typeface="Century Gothic"/>
              </a:rPr>
              <a:t>Compared slip inversion results with the input slip and tsunami models</a:t>
            </a:r>
            <a:endParaRPr lang="en-US" sz="1600" dirty="0">
              <a:latin typeface="Century Gothic"/>
              <a:cs typeface="Century Gothic"/>
            </a:endParaRPr>
          </a:p>
        </p:txBody>
      </p:sp>
      <p:sp>
        <p:nvSpPr>
          <p:cNvPr id="33" name="TextBox 32"/>
          <p:cNvSpPr txBox="1"/>
          <p:nvPr/>
        </p:nvSpPr>
        <p:spPr>
          <a:xfrm>
            <a:off x="167887" y="4471349"/>
            <a:ext cx="3390661" cy="430887"/>
          </a:xfrm>
          <a:prstGeom prst="rect">
            <a:avLst/>
          </a:prstGeom>
          <a:noFill/>
        </p:spPr>
        <p:txBody>
          <a:bodyPr wrap="square" rtlCol="0">
            <a:spAutoFit/>
          </a:bodyPr>
          <a:lstStyle/>
          <a:p>
            <a:r>
              <a:rPr lang="en-US" sz="2200" dirty="0" smtClean="0">
                <a:latin typeface="Century Gothic"/>
                <a:cs typeface="Century Gothic"/>
              </a:rPr>
              <a:t>General Procedure:</a:t>
            </a:r>
            <a:endParaRPr lang="en-US" sz="2200" dirty="0">
              <a:latin typeface="Century Gothic"/>
              <a:cs typeface="Century Gothic"/>
            </a:endParaRPr>
          </a:p>
        </p:txBody>
      </p:sp>
      <p:sp>
        <p:nvSpPr>
          <p:cNvPr id="34" name="Right Arrow 33"/>
          <p:cNvSpPr/>
          <p:nvPr/>
        </p:nvSpPr>
        <p:spPr>
          <a:xfrm>
            <a:off x="2143477" y="5212540"/>
            <a:ext cx="524573" cy="416903"/>
          </a:xfrm>
          <a:prstGeom prst="rightArrow">
            <a:avLst/>
          </a:prstGeom>
          <a:solidFill>
            <a:srgbClr val="66CCFF"/>
          </a:solidFill>
          <a:ln>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a:off x="5678087" y="5212540"/>
            <a:ext cx="524573" cy="416903"/>
          </a:xfrm>
          <a:prstGeom prst="rightArrow">
            <a:avLst/>
          </a:prstGeom>
          <a:solidFill>
            <a:srgbClr val="66CCFF"/>
          </a:solidFill>
          <a:ln>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a:off x="8906681" y="5212540"/>
            <a:ext cx="524573" cy="416903"/>
          </a:xfrm>
          <a:prstGeom prst="rightArrow">
            <a:avLst/>
          </a:prstGeom>
          <a:solidFill>
            <a:srgbClr val="66CCFF"/>
          </a:solidFill>
          <a:ln>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tsunami_input_max_amp.pdf"/>
          <p:cNvPicPr>
            <a:picLocks noChangeAspect="1"/>
          </p:cNvPicPr>
          <p:nvPr/>
        </p:nvPicPr>
        <p:blipFill rotWithShape="1">
          <a:blip r:embed="rId3" cstate="print">
            <a:extLst>
              <a:ext uri="{28A0092B-C50C-407E-A947-70E740481C1C}">
                <a14:useLocalDpi xmlns:a14="http://schemas.microsoft.com/office/drawing/2010/main"/>
              </a:ext>
            </a:extLst>
          </a:blip>
          <a:srcRect l="28765" t="12239" r="12650" b="79775"/>
          <a:stretch/>
        </p:blipFill>
        <p:spPr>
          <a:xfrm>
            <a:off x="8290068" y="2970667"/>
            <a:ext cx="1180949" cy="281713"/>
          </a:xfrm>
          <a:prstGeom prst="rect">
            <a:avLst/>
          </a:prstGeom>
          <a:ln w="3175" cmpd="sng">
            <a:solidFill>
              <a:schemeClr val="tx1"/>
            </a:solidFill>
          </a:ln>
        </p:spPr>
      </p:pic>
      <p:sp>
        <p:nvSpPr>
          <p:cNvPr id="2" name="TextBox 1"/>
          <p:cNvSpPr txBox="1"/>
          <p:nvPr/>
        </p:nvSpPr>
        <p:spPr>
          <a:xfrm>
            <a:off x="6417732" y="6201139"/>
            <a:ext cx="5774267" cy="692497"/>
          </a:xfrm>
          <a:prstGeom prst="rect">
            <a:avLst/>
          </a:prstGeom>
          <a:noFill/>
        </p:spPr>
        <p:txBody>
          <a:bodyPr wrap="square" rtlCol="0">
            <a:spAutoFit/>
          </a:bodyPr>
          <a:lstStyle/>
          <a:p>
            <a:pPr algn="r"/>
            <a:r>
              <a:rPr lang="en-US" sz="1300" dirty="0" smtClean="0">
                <a:solidFill>
                  <a:schemeClr val="tx1">
                    <a:lumMod val="75000"/>
                    <a:lumOff val="25000"/>
                  </a:schemeClr>
                </a:solidFill>
                <a:latin typeface="Century Gothic"/>
                <a:cs typeface="Century Gothic"/>
              </a:rPr>
              <a:t>Green’s functions: Zhu &amp; Rivera 2002, </a:t>
            </a:r>
            <a:r>
              <a:rPr lang="en-US" sz="1300" i="1" dirty="0" smtClean="0">
                <a:solidFill>
                  <a:schemeClr val="tx1">
                    <a:lumMod val="75000"/>
                    <a:lumOff val="25000"/>
                  </a:schemeClr>
                </a:solidFill>
                <a:latin typeface="Century Gothic"/>
                <a:cs typeface="Century Gothic"/>
              </a:rPr>
              <a:t>GJI</a:t>
            </a:r>
            <a:endParaRPr lang="en-US" sz="1300" dirty="0" smtClean="0">
              <a:solidFill>
                <a:schemeClr val="tx1">
                  <a:lumMod val="75000"/>
                  <a:lumOff val="25000"/>
                </a:schemeClr>
              </a:solidFill>
              <a:latin typeface="Century Gothic"/>
              <a:cs typeface="Century Gothic"/>
            </a:endParaRPr>
          </a:p>
          <a:p>
            <a:pPr algn="r"/>
            <a:r>
              <a:rPr lang="en-US" sz="1300" dirty="0" err="1" smtClean="0">
                <a:solidFill>
                  <a:schemeClr val="tx1">
                    <a:lumMod val="75000"/>
                    <a:lumOff val="25000"/>
                  </a:schemeClr>
                </a:solidFill>
                <a:latin typeface="Century Gothic"/>
                <a:cs typeface="Century Gothic"/>
              </a:rPr>
              <a:t>MudPy</a:t>
            </a:r>
            <a:r>
              <a:rPr lang="en-US" sz="1300" dirty="0" smtClean="0">
                <a:solidFill>
                  <a:schemeClr val="tx1">
                    <a:lumMod val="75000"/>
                    <a:lumOff val="25000"/>
                  </a:schemeClr>
                </a:solidFill>
                <a:latin typeface="Century Gothic"/>
                <a:cs typeface="Century Gothic"/>
              </a:rPr>
              <a:t> slip inversion software: </a:t>
            </a:r>
            <a:r>
              <a:rPr lang="en-US" sz="1300" dirty="0" err="1" smtClean="0">
                <a:solidFill>
                  <a:schemeClr val="tx1">
                    <a:lumMod val="75000"/>
                    <a:lumOff val="25000"/>
                  </a:schemeClr>
                </a:solidFill>
                <a:latin typeface="Century Gothic"/>
                <a:cs typeface="Century Gothic"/>
              </a:rPr>
              <a:t>Melgar</a:t>
            </a:r>
            <a:r>
              <a:rPr lang="en-US" sz="1300" dirty="0" smtClean="0">
                <a:solidFill>
                  <a:schemeClr val="tx1">
                    <a:lumMod val="75000"/>
                    <a:lumOff val="25000"/>
                  </a:schemeClr>
                </a:solidFill>
                <a:latin typeface="Century Gothic"/>
                <a:cs typeface="Century Gothic"/>
              </a:rPr>
              <a:t> &amp; Bock 2015, </a:t>
            </a:r>
            <a:r>
              <a:rPr lang="en-US" sz="1300" i="1" dirty="0" smtClean="0">
                <a:solidFill>
                  <a:schemeClr val="tx1">
                    <a:lumMod val="75000"/>
                    <a:lumOff val="25000"/>
                  </a:schemeClr>
                </a:solidFill>
                <a:latin typeface="Century Gothic"/>
                <a:cs typeface="Century Gothic"/>
              </a:rPr>
              <a:t>JGR</a:t>
            </a:r>
            <a:endParaRPr lang="en-US" sz="1300" dirty="0" smtClean="0">
              <a:solidFill>
                <a:schemeClr val="tx1">
                  <a:lumMod val="75000"/>
                  <a:lumOff val="25000"/>
                </a:schemeClr>
              </a:solidFill>
              <a:latin typeface="Century Gothic"/>
              <a:cs typeface="Century Gothic"/>
            </a:endParaRPr>
          </a:p>
          <a:p>
            <a:pPr algn="r"/>
            <a:r>
              <a:rPr lang="en-US" sz="1300" dirty="0" err="1" smtClean="0">
                <a:solidFill>
                  <a:schemeClr val="tx1">
                    <a:lumMod val="75000"/>
                    <a:lumOff val="25000"/>
                  </a:schemeClr>
                </a:solidFill>
                <a:latin typeface="Century Gothic"/>
                <a:cs typeface="Century Gothic"/>
              </a:rPr>
              <a:t>GeoClaw</a:t>
            </a:r>
            <a:r>
              <a:rPr lang="en-US" sz="1300" dirty="0" smtClean="0">
                <a:solidFill>
                  <a:schemeClr val="tx1">
                    <a:lumMod val="75000"/>
                    <a:lumOff val="25000"/>
                  </a:schemeClr>
                </a:solidFill>
                <a:latin typeface="Century Gothic"/>
                <a:cs typeface="Century Gothic"/>
              </a:rPr>
              <a:t> tsunami model software: </a:t>
            </a:r>
            <a:r>
              <a:rPr lang="en-US" sz="1300" dirty="0" err="1" smtClean="0">
                <a:solidFill>
                  <a:schemeClr val="tx1">
                    <a:lumMod val="75000"/>
                    <a:lumOff val="25000"/>
                  </a:schemeClr>
                </a:solidFill>
                <a:latin typeface="Century Gothic"/>
                <a:cs typeface="Century Gothic"/>
              </a:rPr>
              <a:t>LeVeque</a:t>
            </a:r>
            <a:r>
              <a:rPr lang="en-US" sz="1300" dirty="0" smtClean="0">
                <a:solidFill>
                  <a:schemeClr val="tx1">
                    <a:lumMod val="75000"/>
                    <a:lumOff val="25000"/>
                  </a:schemeClr>
                </a:solidFill>
                <a:latin typeface="Century Gothic"/>
                <a:cs typeface="Century Gothic"/>
              </a:rPr>
              <a:t> et al. 2011, </a:t>
            </a:r>
            <a:r>
              <a:rPr lang="en-US" sz="1300" i="1" dirty="0" err="1" smtClean="0">
                <a:solidFill>
                  <a:schemeClr val="tx1">
                    <a:lumMod val="75000"/>
                    <a:lumOff val="25000"/>
                  </a:schemeClr>
                </a:solidFill>
                <a:latin typeface="Century Gothic"/>
                <a:cs typeface="Century Gothic"/>
              </a:rPr>
              <a:t>Acta</a:t>
            </a:r>
            <a:r>
              <a:rPr lang="en-US" sz="1300" i="1" dirty="0" smtClean="0">
                <a:solidFill>
                  <a:schemeClr val="tx1">
                    <a:lumMod val="75000"/>
                    <a:lumOff val="25000"/>
                  </a:schemeClr>
                </a:solidFill>
                <a:latin typeface="Century Gothic"/>
                <a:cs typeface="Century Gothic"/>
              </a:rPr>
              <a:t> </a:t>
            </a:r>
            <a:r>
              <a:rPr lang="en-US" sz="1300" i="1" dirty="0" err="1" smtClean="0">
                <a:solidFill>
                  <a:schemeClr val="tx1">
                    <a:lumMod val="75000"/>
                    <a:lumOff val="25000"/>
                  </a:schemeClr>
                </a:solidFill>
                <a:latin typeface="Century Gothic"/>
                <a:cs typeface="Century Gothic"/>
              </a:rPr>
              <a:t>Numer</a:t>
            </a:r>
            <a:r>
              <a:rPr lang="en-US" sz="1300" i="1" dirty="0" smtClean="0">
                <a:solidFill>
                  <a:schemeClr val="tx1">
                    <a:lumMod val="75000"/>
                    <a:lumOff val="25000"/>
                  </a:schemeClr>
                </a:solidFill>
                <a:latin typeface="Century Gothic"/>
                <a:cs typeface="Century Gothic"/>
              </a:rPr>
              <a:t>.</a:t>
            </a:r>
            <a:endParaRPr lang="en-US" sz="1300" dirty="0">
              <a:solidFill>
                <a:schemeClr val="tx1">
                  <a:lumMod val="75000"/>
                  <a:lumOff val="25000"/>
                </a:schemeClr>
              </a:solidFill>
              <a:latin typeface="Century Gothic"/>
              <a:cs typeface="Century Gothic"/>
            </a:endParaRPr>
          </a:p>
        </p:txBody>
      </p:sp>
    </p:spTree>
    <p:extLst>
      <p:ext uri="{BB962C8B-B14F-4D97-AF65-F5344CB8AC3E}">
        <p14:creationId xmlns:p14="http://schemas.microsoft.com/office/powerpoint/2010/main" val="30315680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 y="1"/>
            <a:ext cx="12188689" cy="497572"/>
          </a:xfrm>
          <a:solidFill>
            <a:srgbClr val="66CCFF"/>
          </a:solidFill>
        </p:spPr>
        <p:txBody>
          <a:bodyPr>
            <a:noAutofit/>
          </a:bodyPr>
          <a:lstStyle/>
          <a:p>
            <a:r>
              <a:rPr lang="en-US" sz="3000" dirty="0" smtClean="0">
                <a:latin typeface="Century Gothic"/>
                <a:cs typeface="Century Gothic"/>
              </a:rPr>
              <a:t>Station Configurations</a:t>
            </a:r>
            <a:endParaRPr lang="en-US" sz="3000" dirty="0">
              <a:latin typeface="Century Gothic"/>
              <a:cs typeface="Century Gothic"/>
            </a:endParaRPr>
          </a:p>
        </p:txBody>
      </p:sp>
      <p:pic>
        <p:nvPicPr>
          <p:cNvPr id="3" name="Picture 2" descr="gp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57" y="1377440"/>
            <a:ext cx="2340771" cy="3958793"/>
          </a:xfrm>
          <a:prstGeom prst="rect">
            <a:avLst/>
          </a:prstGeom>
        </p:spPr>
      </p:pic>
      <p:pic>
        <p:nvPicPr>
          <p:cNvPr id="8" name="Picture 7" descr="gps_obp_s-net_config_0.4spac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93633" y="1377440"/>
            <a:ext cx="2340771" cy="3958793"/>
          </a:xfrm>
          <a:prstGeom prst="rect">
            <a:avLst/>
          </a:prstGeom>
        </p:spPr>
      </p:pic>
      <p:pic>
        <p:nvPicPr>
          <p:cNvPr id="10" name="Picture 9" descr="gps_obp_profiles_43.6-45.6_0.4spac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2359" y="1377440"/>
            <a:ext cx="2340772" cy="3958794"/>
          </a:xfrm>
          <a:prstGeom prst="rect">
            <a:avLst/>
          </a:prstGeom>
        </p:spPr>
      </p:pic>
      <p:pic>
        <p:nvPicPr>
          <p:cNvPr id="11" name="Picture 10" descr="gps_obp_profiles_1deg_0.4spac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71089" y="1377440"/>
            <a:ext cx="2340771" cy="3958793"/>
          </a:xfrm>
          <a:prstGeom prst="rect">
            <a:avLst/>
          </a:prstGeom>
        </p:spPr>
      </p:pic>
      <p:pic>
        <p:nvPicPr>
          <p:cNvPr id="12" name="Picture 11" descr="gps_obp_near-trench-line_0.4spac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09817" y="1377440"/>
            <a:ext cx="2340771" cy="3958794"/>
          </a:xfrm>
          <a:prstGeom prst="rect">
            <a:avLst/>
          </a:prstGeom>
        </p:spPr>
      </p:pic>
      <p:sp>
        <p:nvSpPr>
          <p:cNvPr id="13" name="TextBox 12"/>
          <p:cNvSpPr txBox="1"/>
          <p:nvPr/>
        </p:nvSpPr>
        <p:spPr>
          <a:xfrm>
            <a:off x="261843" y="839368"/>
            <a:ext cx="2003088" cy="369332"/>
          </a:xfrm>
          <a:prstGeom prst="rect">
            <a:avLst/>
          </a:prstGeom>
          <a:noFill/>
        </p:spPr>
        <p:txBody>
          <a:bodyPr wrap="square" rtlCol="0">
            <a:spAutoFit/>
          </a:bodyPr>
          <a:lstStyle/>
          <a:p>
            <a:pPr algn="ctr"/>
            <a:r>
              <a:rPr lang="en-US" dirty="0">
                <a:latin typeface="Century Gothic"/>
                <a:cs typeface="Century Gothic"/>
              </a:rPr>
              <a:t>GNSS Only</a:t>
            </a:r>
          </a:p>
        </p:txBody>
      </p:sp>
      <p:sp>
        <p:nvSpPr>
          <p:cNvPr id="14" name="TextBox 13"/>
          <p:cNvSpPr txBox="1"/>
          <p:nvPr/>
        </p:nvSpPr>
        <p:spPr>
          <a:xfrm>
            <a:off x="2683877" y="839368"/>
            <a:ext cx="2003088" cy="369332"/>
          </a:xfrm>
          <a:prstGeom prst="rect">
            <a:avLst/>
          </a:prstGeom>
          <a:noFill/>
        </p:spPr>
        <p:txBody>
          <a:bodyPr wrap="square" rtlCol="0">
            <a:spAutoFit/>
          </a:bodyPr>
          <a:lstStyle/>
          <a:p>
            <a:pPr algn="ctr"/>
            <a:r>
              <a:rPr lang="en-US" dirty="0" smtClean="0">
                <a:latin typeface="Century Gothic"/>
                <a:cs typeface="Century Gothic"/>
              </a:rPr>
              <a:t>S-NET</a:t>
            </a:r>
            <a:endParaRPr lang="en-US" dirty="0">
              <a:latin typeface="Century Gothic"/>
              <a:cs typeface="Century Gothic"/>
            </a:endParaRPr>
          </a:p>
        </p:txBody>
      </p:sp>
      <p:sp>
        <p:nvSpPr>
          <p:cNvPr id="15" name="TextBox 14"/>
          <p:cNvSpPr txBox="1"/>
          <p:nvPr/>
        </p:nvSpPr>
        <p:spPr>
          <a:xfrm>
            <a:off x="5145207" y="706828"/>
            <a:ext cx="2015943" cy="646331"/>
          </a:xfrm>
          <a:prstGeom prst="rect">
            <a:avLst/>
          </a:prstGeom>
          <a:noFill/>
        </p:spPr>
        <p:txBody>
          <a:bodyPr wrap="square" rtlCol="0">
            <a:spAutoFit/>
          </a:bodyPr>
          <a:lstStyle/>
          <a:p>
            <a:pPr algn="ctr"/>
            <a:r>
              <a:rPr lang="en-US" dirty="0" smtClean="0">
                <a:latin typeface="Century Gothic"/>
                <a:cs typeface="Century Gothic"/>
              </a:rPr>
              <a:t>Sparse Transect</a:t>
            </a:r>
          </a:p>
          <a:p>
            <a:pPr algn="ctr"/>
            <a:r>
              <a:rPr lang="en-US" dirty="0" smtClean="0">
                <a:latin typeface="Century Gothic"/>
                <a:cs typeface="Century Gothic"/>
              </a:rPr>
              <a:t>Profiles</a:t>
            </a:r>
            <a:endParaRPr lang="en-US" dirty="0">
              <a:latin typeface="Century Gothic"/>
              <a:cs typeface="Century Gothic"/>
            </a:endParaRPr>
          </a:p>
        </p:txBody>
      </p:sp>
      <p:sp>
        <p:nvSpPr>
          <p:cNvPr id="16" name="TextBox 15"/>
          <p:cNvSpPr txBox="1"/>
          <p:nvPr/>
        </p:nvSpPr>
        <p:spPr>
          <a:xfrm>
            <a:off x="7592439" y="706828"/>
            <a:ext cx="1990983" cy="646331"/>
          </a:xfrm>
          <a:prstGeom prst="rect">
            <a:avLst/>
          </a:prstGeom>
          <a:noFill/>
        </p:spPr>
        <p:txBody>
          <a:bodyPr wrap="square" rtlCol="0">
            <a:spAutoFit/>
          </a:bodyPr>
          <a:lstStyle/>
          <a:p>
            <a:pPr algn="ctr"/>
            <a:r>
              <a:rPr lang="en-US" dirty="0" smtClean="0">
                <a:latin typeface="Century Gothic"/>
                <a:cs typeface="Century Gothic"/>
              </a:rPr>
              <a:t>Dense Transect </a:t>
            </a:r>
          </a:p>
          <a:p>
            <a:pPr algn="ctr"/>
            <a:r>
              <a:rPr lang="en-US" dirty="0" smtClean="0">
                <a:latin typeface="Century Gothic"/>
                <a:cs typeface="Century Gothic"/>
              </a:rPr>
              <a:t>Profiles</a:t>
            </a:r>
            <a:endParaRPr lang="en-US" dirty="0">
              <a:latin typeface="Century Gothic"/>
              <a:cs typeface="Century Gothic"/>
            </a:endParaRPr>
          </a:p>
        </p:txBody>
      </p:sp>
      <p:sp>
        <p:nvSpPr>
          <p:cNvPr id="17" name="TextBox 16"/>
          <p:cNvSpPr txBox="1"/>
          <p:nvPr/>
        </p:nvSpPr>
        <p:spPr>
          <a:xfrm>
            <a:off x="10028535" y="706960"/>
            <a:ext cx="1976904" cy="646331"/>
          </a:xfrm>
          <a:prstGeom prst="rect">
            <a:avLst/>
          </a:prstGeom>
          <a:noFill/>
        </p:spPr>
        <p:txBody>
          <a:bodyPr wrap="square" rtlCol="0">
            <a:spAutoFit/>
          </a:bodyPr>
          <a:lstStyle/>
          <a:p>
            <a:pPr algn="ctr"/>
            <a:r>
              <a:rPr lang="en-US" dirty="0" smtClean="0">
                <a:latin typeface="Century Gothic"/>
                <a:cs typeface="Century Gothic"/>
              </a:rPr>
              <a:t>Trench Parallel Profile</a:t>
            </a:r>
            <a:endParaRPr lang="en-US" dirty="0">
              <a:latin typeface="Century Gothic"/>
              <a:cs typeface="Century Gothic"/>
            </a:endParaRPr>
          </a:p>
        </p:txBody>
      </p:sp>
      <p:cxnSp>
        <p:nvCxnSpPr>
          <p:cNvPr id="19" name="Straight Connector 18"/>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57356" y="5525683"/>
            <a:ext cx="11036623" cy="400110"/>
          </a:xfrm>
          <a:prstGeom prst="rect">
            <a:avLst/>
          </a:prstGeom>
          <a:noFill/>
        </p:spPr>
        <p:txBody>
          <a:bodyPr wrap="square" rtlCol="0">
            <a:spAutoFit/>
          </a:bodyPr>
          <a:lstStyle/>
          <a:p>
            <a:pPr algn="ctr"/>
            <a:r>
              <a:rPr lang="en-US" sz="2000" dirty="0" smtClean="0">
                <a:latin typeface="Century Gothic"/>
                <a:cs typeface="Century Gothic"/>
              </a:rPr>
              <a:t>Two types of offshore </a:t>
            </a:r>
            <a:r>
              <a:rPr lang="en-US" sz="2000" dirty="0" err="1" smtClean="0">
                <a:latin typeface="Century Gothic"/>
                <a:cs typeface="Century Gothic"/>
              </a:rPr>
              <a:t>coseismic</a:t>
            </a:r>
            <a:r>
              <a:rPr lang="en-US" sz="2000" dirty="0" smtClean="0">
                <a:latin typeface="Century Gothic"/>
                <a:cs typeface="Century Gothic"/>
              </a:rPr>
              <a:t> data tested:          Vertical-Only     &amp;</a:t>
            </a:r>
            <a:r>
              <a:rPr lang="en-US" sz="2000" dirty="0">
                <a:latin typeface="Century Gothic"/>
                <a:cs typeface="Century Gothic"/>
              </a:rPr>
              <a:t> </a:t>
            </a:r>
            <a:r>
              <a:rPr lang="en-US" sz="2000" dirty="0" smtClean="0">
                <a:latin typeface="Century Gothic"/>
                <a:cs typeface="Century Gothic"/>
              </a:rPr>
              <a:t>    All-Component</a:t>
            </a:r>
            <a:endParaRPr lang="en-US" sz="2000" dirty="0">
              <a:latin typeface="Century Gothic"/>
              <a:cs typeface="Century Gothic"/>
            </a:endParaRPr>
          </a:p>
        </p:txBody>
      </p:sp>
      <p:sp>
        <p:nvSpPr>
          <p:cNvPr id="24" name="TextBox 23"/>
          <p:cNvSpPr txBox="1"/>
          <p:nvPr/>
        </p:nvSpPr>
        <p:spPr>
          <a:xfrm>
            <a:off x="6660347" y="6155236"/>
            <a:ext cx="2287360" cy="646331"/>
          </a:xfrm>
          <a:prstGeom prst="rect">
            <a:avLst/>
          </a:prstGeom>
          <a:noFill/>
        </p:spPr>
        <p:txBody>
          <a:bodyPr wrap="square" rtlCol="0">
            <a:spAutoFit/>
          </a:bodyPr>
          <a:lstStyle/>
          <a:p>
            <a:pPr algn="ctr"/>
            <a:r>
              <a:rPr lang="en-US" dirty="0" smtClean="0">
                <a:latin typeface="Century Gothic"/>
                <a:cs typeface="Century Gothic"/>
              </a:rPr>
              <a:t>Ocean Bottom Pressure Sensors</a:t>
            </a:r>
            <a:endParaRPr lang="en-US" dirty="0">
              <a:latin typeface="Century Gothic"/>
              <a:cs typeface="Century Gothic"/>
            </a:endParaRPr>
          </a:p>
        </p:txBody>
      </p:sp>
      <p:sp>
        <p:nvSpPr>
          <p:cNvPr id="25" name="TextBox 24"/>
          <p:cNvSpPr txBox="1"/>
          <p:nvPr/>
        </p:nvSpPr>
        <p:spPr>
          <a:xfrm>
            <a:off x="9314762" y="6155236"/>
            <a:ext cx="2206957" cy="646331"/>
          </a:xfrm>
          <a:prstGeom prst="rect">
            <a:avLst/>
          </a:prstGeom>
          <a:noFill/>
        </p:spPr>
        <p:txBody>
          <a:bodyPr wrap="square" rtlCol="0">
            <a:spAutoFit/>
          </a:bodyPr>
          <a:lstStyle/>
          <a:p>
            <a:pPr algn="ctr"/>
            <a:r>
              <a:rPr lang="en-US" dirty="0" smtClean="0">
                <a:latin typeface="Century Gothic"/>
                <a:cs typeface="Century Gothic"/>
              </a:rPr>
              <a:t>GPS-Acoustic</a:t>
            </a:r>
          </a:p>
          <a:p>
            <a:pPr algn="ctr"/>
            <a:r>
              <a:rPr lang="en-US" dirty="0" smtClean="0">
                <a:latin typeface="Century Gothic"/>
                <a:cs typeface="Century Gothic"/>
              </a:rPr>
              <a:t>(Optimistic)</a:t>
            </a:r>
            <a:endParaRPr lang="en-US" dirty="0">
              <a:latin typeface="Century Gothic"/>
              <a:cs typeface="Century Gothic"/>
            </a:endParaRPr>
          </a:p>
        </p:txBody>
      </p:sp>
      <p:cxnSp>
        <p:nvCxnSpPr>
          <p:cNvPr id="27" name="Straight Connector 26"/>
          <p:cNvCxnSpPr/>
          <p:nvPr/>
        </p:nvCxnSpPr>
        <p:spPr>
          <a:xfrm>
            <a:off x="9413206" y="5925793"/>
            <a:ext cx="1976904" cy="0"/>
          </a:xfrm>
          <a:prstGeom prst="line">
            <a:avLst/>
          </a:prstGeom>
          <a:ln w="28575" cmpd="sng">
            <a:solidFill>
              <a:srgbClr val="0080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0408276" y="5937039"/>
            <a:ext cx="0" cy="226287"/>
          </a:xfrm>
          <a:prstGeom prst="line">
            <a:avLst/>
          </a:prstGeom>
          <a:ln w="28575" cmpd="sng">
            <a:solidFill>
              <a:srgbClr val="008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999941" y="5937039"/>
            <a:ext cx="1553882" cy="4605"/>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804027" y="5952890"/>
            <a:ext cx="0" cy="226287"/>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310" y="5525683"/>
            <a:ext cx="12188690" cy="1332317"/>
          </a:xfrm>
          <a:prstGeom prst="rect">
            <a:avLst/>
          </a:prstGeom>
          <a:solidFill>
            <a:srgbClr val="FFFFFF">
              <a:alpha val="85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9859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 y="1"/>
            <a:ext cx="12188689" cy="497572"/>
          </a:xfrm>
          <a:solidFill>
            <a:srgbClr val="66CCFF"/>
          </a:solidFill>
        </p:spPr>
        <p:txBody>
          <a:bodyPr>
            <a:noAutofit/>
          </a:bodyPr>
          <a:lstStyle/>
          <a:p>
            <a:r>
              <a:rPr lang="en-US" sz="3000" dirty="0" smtClean="0">
                <a:latin typeface="Century Gothic"/>
                <a:cs typeface="Century Gothic"/>
              </a:rPr>
              <a:t>Station Configurations</a:t>
            </a:r>
            <a:endParaRPr lang="en-US" sz="3000" dirty="0">
              <a:latin typeface="Century Gothic"/>
              <a:cs typeface="Century Gothic"/>
            </a:endParaRPr>
          </a:p>
        </p:txBody>
      </p:sp>
      <p:pic>
        <p:nvPicPr>
          <p:cNvPr id="3" name="Picture 2" descr="gp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57" y="1377440"/>
            <a:ext cx="2340771" cy="3958793"/>
          </a:xfrm>
          <a:prstGeom prst="rect">
            <a:avLst/>
          </a:prstGeom>
        </p:spPr>
      </p:pic>
      <p:pic>
        <p:nvPicPr>
          <p:cNvPr id="8" name="Picture 7" descr="gps_obp_s-net_config_0.4spac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93633" y="1377440"/>
            <a:ext cx="2340771" cy="3958793"/>
          </a:xfrm>
          <a:prstGeom prst="rect">
            <a:avLst/>
          </a:prstGeom>
        </p:spPr>
      </p:pic>
      <p:pic>
        <p:nvPicPr>
          <p:cNvPr id="10" name="Picture 9" descr="gps_obp_profiles_43.6-45.6_0.4spac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2359" y="1377440"/>
            <a:ext cx="2340772" cy="3958794"/>
          </a:xfrm>
          <a:prstGeom prst="rect">
            <a:avLst/>
          </a:prstGeom>
        </p:spPr>
      </p:pic>
      <p:pic>
        <p:nvPicPr>
          <p:cNvPr id="11" name="Picture 10" descr="gps_obp_profiles_1deg_0.4spac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71089" y="1377440"/>
            <a:ext cx="2340771" cy="3958793"/>
          </a:xfrm>
          <a:prstGeom prst="rect">
            <a:avLst/>
          </a:prstGeom>
        </p:spPr>
      </p:pic>
      <p:pic>
        <p:nvPicPr>
          <p:cNvPr id="12" name="Picture 11" descr="gps_obp_near-trench-line_0.4spac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09817" y="1377440"/>
            <a:ext cx="2340771" cy="3958794"/>
          </a:xfrm>
          <a:prstGeom prst="rect">
            <a:avLst/>
          </a:prstGeom>
        </p:spPr>
      </p:pic>
      <p:sp>
        <p:nvSpPr>
          <p:cNvPr id="13" name="TextBox 12"/>
          <p:cNvSpPr txBox="1"/>
          <p:nvPr/>
        </p:nvSpPr>
        <p:spPr>
          <a:xfrm>
            <a:off x="261843" y="839368"/>
            <a:ext cx="2003088" cy="369332"/>
          </a:xfrm>
          <a:prstGeom prst="rect">
            <a:avLst/>
          </a:prstGeom>
          <a:noFill/>
        </p:spPr>
        <p:txBody>
          <a:bodyPr wrap="square" rtlCol="0">
            <a:spAutoFit/>
          </a:bodyPr>
          <a:lstStyle/>
          <a:p>
            <a:pPr algn="ctr"/>
            <a:r>
              <a:rPr lang="en-US" dirty="0">
                <a:latin typeface="Century Gothic"/>
                <a:cs typeface="Century Gothic"/>
              </a:rPr>
              <a:t>GNSS Only</a:t>
            </a:r>
          </a:p>
        </p:txBody>
      </p:sp>
      <p:sp>
        <p:nvSpPr>
          <p:cNvPr id="14" name="TextBox 13"/>
          <p:cNvSpPr txBox="1"/>
          <p:nvPr/>
        </p:nvSpPr>
        <p:spPr>
          <a:xfrm>
            <a:off x="2683877" y="839368"/>
            <a:ext cx="2003088" cy="369332"/>
          </a:xfrm>
          <a:prstGeom prst="rect">
            <a:avLst/>
          </a:prstGeom>
          <a:noFill/>
        </p:spPr>
        <p:txBody>
          <a:bodyPr wrap="square" rtlCol="0">
            <a:spAutoFit/>
          </a:bodyPr>
          <a:lstStyle/>
          <a:p>
            <a:pPr algn="ctr"/>
            <a:r>
              <a:rPr lang="en-US" dirty="0" smtClean="0">
                <a:latin typeface="Century Gothic"/>
                <a:cs typeface="Century Gothic"/>
              </a:rPr>
              <a:t>S-NET</a:t>
            </a:r>
            <a:endParaRPr lang="en-US" dirty="0">
              <a:latin typeface="Century Gothic"/>
              <a:cs typeface="Century Gothic"/>
            </a:endParaRPr>
          </a:p>
        </p:txBody>
      </p:sp>
      <p:sp>
        <p:nvSpPr>
          <p:cNvPr id="15" name="TextBox 14"/>
          <p:cNvSpPr txBox="1"/>
          <p:nvPr/>
        </p:nvSpPr>
        <p:spPr>
          <a:xfrm>
            <a:off x="5145207" y="706828"/>
            <a:ext cx="2015943" cy="646331"/>
          </a:xfrm>
          <a:prstGeom prst="rect">
            <a:avLst/>
          </a:prstGeom>
          <a:noFill/>
        </p:spPr>
        <p:txBody>
          <a:bodyPr wrap="square" rtlCol="0">
            <a:spAutoFit/>
          </a:bodyPr>
          <a:lstStyle/>
          <a:p>
            <a:pPr algn="ctr"/>
            <a:r>
              <a:rPr lang="en-US" dirty="0" smtClean="0">
                <a:latin typeface="Century Gothic"/>
                <a:cs typeface="Century Gothic"/>
              </a:rPr>
              <a:t>Sparse Transect</a:t>
            </a:r>
          </a:p>
          <a:p>
            <a:pPr algn="ctr"/>
            <a:r>
              <a:rPr lang="en-US" dirty="0" smtClean="0">
                <a:latin typeface="Century Gothic"/>
                <a:cs typeface="Century Gothic"/>
              </a:rPr>
              <a:t>Profiles</a:t>
            </a:r>
            <a:endParaRPr lang="en-US" dirty="0">
              <a:latin typeface="Century Gothic"/>
              <a:cs typeface="Century Gothic"/>
            </a:endParaRPr>
          </a:p>
        </p:txBody>
      </p:sp>
      <p:sp>
        <p:nvSpPr>
          <p:cNvPr id="16" name="TextBox 15"/>
          <p:cNvSpPr txBox="1"/>
          <p:nvPr/>
        </p:nvSpPr>
        <p:spPr>
          <a:xfrm>
            <a:off x="7592439" y="706828"/>
            <a:ext cx="1990983" cy="646331"/>
          </a:xfrm>
          <a:prstGeom prst="rect">
            <a:avLst/>
          </a:prstGeom>
          <a:noFill/>
        </p:spPr>
        <p:txBody>
          <a:bodyPr wrap="square" rtlCol="0">
            <a:spAutoFit/>
          </a:bodyPr>
          <a:lstStyle/>
          <a:p>
            <a:pPr algn="ctr"/>
            <a:r>
              <a:rPr lang="en-US" dirty="0" smtClean="0">
                <a:latin typeface="Century Gothic"/>
                <a:cs typeface="Century Gothic"/>
              </a:rPr>
              <a:t>Dense Transect </a:t>
            </a:r>
          </a:p>
          <a:p>
            <a:pPr algn="ctr"/>
            <a:r>
              <a:rPr lang="en-US" dirty="0" smtClean="0">
                <a:latin typeface="Century Gothic"/>
                <a:cs typeface="Century Gothic"/>
              </a:rPr>
              <a:t>Profiles</a:t>
            </a:r>
            <a:endParaRPr lang="en-US" dirty="0">
              <a:latin typeface="Century Gothic"/>
              <a:cs typeface="Century Gothic"/>
            </a:endParaRPr>
          </a:p>
        </p:txBody>
      </p:sp>
      <p:sp>
        <p:nvSpPr>
          <p:cNvPr id="17" name="TextBox 16"/>
          <p:cNvSpPr txBox="1"/>
          <p:nvPr/>
        </p:nvSpPr>
        <p:spPr>
          <a:xfrm>
            <a:off x="10028535" y="706960"/>
            <a:ext cx="1976904" cy="646331"/>
          </a:xfrm>
          <a:prstGeom prst="rect">
            <a:avLst/>
          </a:prstGeom>
          <a:noFill/>
        </p:spPr>
        <p:txBody>
          <a:bodyPr wrap="square" rtlCol="0">
            <a:spAutoFit/>
          </a:bodyPr>
          <a:lstStyle/>
          <a:p>
            <a:pPr algn="ctr"/>
            <a:r>
              <a:rPr lang="en-US" dirty="0" smtClean="0">
                <a:latin typeface="Century Gothic"/>
                <a:cs typeface="Century Gothic"/>
              </a:rPr>
              <a:t>Trench Parallel Profile</a:t>
            </a:r>
            <a:endParaRPr lang="en-US" dirty="0">
              <a:latin typeface="Century Gothic"/>
              <a:cs typeface="Century Gothic"/>
            </a:endParaRPr>
          </a:p>
        </p:txBody>
      </p:sp>
      <p:cxnSp>
        <p:nvCxnSpPr>
          <p:cNvPr id="19" name="Straight Connector 18"/>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57356" y="5525683"/>
            <a:ext cx="11036623" cy="400110"/>
          </a:xfrm>
          <a:prstGeom prst="rect">
            <a:avLst/>
          </a:prstGeom>
          <a:noFill/>
        </p:spPr>
        <p:txBody>
          <a:bodyPr wrap="square" rtlCol="0">
            <a:spAutoFit/>
          </a:bodyPr>
          <a:lstStyle/>
          <a:p>
            <a:pPr algn="ctr"/>
            <a:r>
              <a:rPr lang="en-US" sz="2000" dirty="0" smtClean="0">
                <a:latin typeface="Century Gothic"/>
                <a:cs typeface="Century Gothic"/>
              </a:rPr>
              <a:t>Two types of offshore </a:t>
            </a:r>
            <a:r>
              <a:rPr lang="en-US" sz="2000" dirty="0" err="1" smtClean="0">
                <a:latin typeface="Century Gothic"/>
                <a:cs typeface="Century Gothic"/>
              </a:rPr>
              <a:t>coseismic</a:t>
            </a:r>
            <a:r>
              <a:rPr lang="en-US" sz="2000" dirty="0" smtClean="0">
                <a:latin typeface="Century Gothic"/>
                <a:cs typeface="Century Gothic"/>
              </a:rPr>
              <a:t> data tested:          Vertical-Only     &amp;</a:t>
            </a:r>
            <a:r>
              <a:rPr lang="en-US" sz="2000" dirty="0">
                <a:latin typeface="Century Gothic"/>
                <a:cs typeface="Century Gothic"/>
              </a:rPr>
              <a:t> </a:t>
            </a:r>
            <a:r>
              <a:rPr lang="en-US" sz="2000" dirty="0" smtClean="0">
                <a:latin typeface="Century Gothic"/>
                <a:cs typeface="Century Gothic"/>
              </a:rPr>
              <a:t>    All-Component</a:t>
            </a:r>
            <a:endParaRPr lang="en-US" sz="2000" dirty="0">
              <a:latin typeface="Century Gothic"/>
              <a:cs typeface="Century Gothic"/>
            </a:endParaRPr>
          </a:p>
        </p:txBody>
      </p:sp>
      <p:sp>
        <p:nvSpPr>
          <p:cNvPr id="24" name="TextBox 23"/>
          <p:cNvSpPr txBox="1"/>
          <p:nvPr/>
        </p:nvSpPr>
        <p:spPr>
          <a:xfrm>
            <a:off x="6660347" y="6155236"/>
            <a:ext cx="2287360" cy="646331"/>
          </a:xfrm>
          <a:prstGeom prst="rect">
            <a:avLst/>
          </a:prstGeom>
          <a:noFill/>
        </p:spPr>
        <p:txBody>
          <a:bodyPr wrap="square" rtlCol="0">
            <a:spAutoFit/>
          </a:bodyPr>
          <a:lstStyle/>
          <a:p>
            <a:pPr algn="ctr"/>
            <a:r>
              <a:rPr lang="en-US" dirty="0" smtClean="0">
                <a:latin typeface="Century Gothic"/>
                <a:cs typeface="Century Gothic"/>
              </a:rPr>
              <a:t>Ocean Bottom Pressure Sensors</a:t>
            </a:r>
            <a:endParaRPr lang="en-US" dirty="0">
              <a:latin typeface="Century Gothic"/>
              <a:cs typeface="Century Gothic"/>
            </a:endParaRPr>
          </a:p>
        </p:txBody>
      </p:sp>
      <p:sp>
        <p:nvSpPr>
          <p:cNvPr id="25" name="TextBox 24"/>
          <p:cNvSpPr txBox="1"/>
          <p:nvPr/>
        </p:nvSpPr>
        <p:spPr>
          <a:xfrm>
            <a:off x="9314762" y="6155236"/>
            <a:ext cx="2206957" cy="646331"/>
          </a:xfrm>
          <a:prstGeom prst="rect">
            <a:avLst/>
          </a:prstGeom>
          <a:noFill/>
        </p:spPr>
        <p:txBody>
          <a:bodyPr wrap="square" rtlCol="0">
            <a:spAutoFit/>
          </a:bodyPr>
          <a:lstStyle/>
          <a:p>
            <a:pPr algn="ctr"/>
            <a:r>
              <a:rPr lang="en-US" dirty="0" smtClean="0">
                <a:latin typeface="Century Gothic"/>
                <a:cs typeface="Century Gothic"/>
              </a:rPr>
              <a:t>GPS-Acoustic</a:t>
            </a:r>
          </a:p>
          <a:p>
            <a:pPr algn="ctr"/>
            <a:r>
              <a:rPr lang="en-US" dirty="0" smtClean="0">
                <a:latin typeface="Century Gothic"/>
                <a:cs typeface="Century Gothic"/>
              </a:rPr>
              <a:t>(Optimistic)</a:t>
            </a:r>
            <a:endParaRPr lang="en-US" dirty="0">
              <a:latin typeface="Century Gothic"/>
              <a:cs typeface="Century Gothic"/>
            </a:endParaRPr>
          </a:p>
        </p:txBody>
      </p:sp>
      <p:cxnSp>
        <p:nvCxnSpPr>
          <p:cNvPr id="27" name="Straight Connector 26"/>
          <p:cNvCxnSpPr/>
          <p:nvPr/>
        </p:nvCxnSpPr>
        <p:spPr>
          <a:xfrm>
            <a:off x="9413206" y="5925793"/>
            <a:ext cx="1976904" cy="0"/>
          </a:xfrm>
          <a:prstGeom prst="line">
            <a:avLst/>
          </a:prstGeom>
          <a:ln w="28575" cmpd="sng">
            <a:solidFill>
              <a:srgbClr val="0080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0408276" y="5937039"/>
            <a:ext cx="0" cy="226287"/>
          </a:xfrm>
          <a:prstGeom prst="line">
            <a:avLst/>
          </a:prstGeom>
          <a:ln w="28575" cmpd="sng">
            <a:solidFill>
              <a:srgbClr val="008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999941" y="5937039"/>
            <a:ext cx="1553882" cy="4605"/>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804027" y="5952890"/>
            <a:ext cx="0" cy="226287"/>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8546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s-net_rupt1_sfvert.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99056" y="766885"/>
            <a:ext cx="2145036" cy="2981678"/>
          </a:xfrm>
          <a:prstGeom prst="rect">
            <a:avLst/>
          </a:prstGeom>
        </p:spPr>
      </p:pic>
      <p:pic>
        <p:nvPicPr>
          <p:cNvPr id="42" name="Picture 41" descr="ntl.4_rupt1_sfvert.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70692" y="760328"/>
            <a:ext cx="2149752" cy="2988234"/>
          </a:xfrm>
          <a:prstGeom prst="rect">
            <a:avLst/>
          </a:prstGeom>
        </p:spPr>
      </p:pic>
      <p:pic>
        <p:nvPicPr>
          <p:cNvPr id="44" name="Picture 43" descr="prf2.4_rupt1_sfvert.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58406" y="766885"/>
            <a:ext cx="2138373" cy="2988235"/>
          </a:xfrm>
          <a:prstGeom prst="rect">
            <a:avLst/>
          </a:prstGeom>
        </p:spPr>
      </p:pic>
      <p:pic>
        <p:nvPicPr>
          <p:cNvPr id="47" name="Picture 46" descr="prf3.4_rupt1_sfvert.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57159" y="766885"/>
            <a:ext cx="2149752" cy="2988234"/>
          </a:xfrm>
          <a:prstGeom prst="rect">
            <a:avLst/>
          </a:prstGeom>
        </p:spPr>
      </p:pic>
      <p:pic>
        <p:nvPicPr>
          <p:cNvPr id="40" name="Picture 39" descr="gps_rupt1_sfvert.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9246" y="3876323"/>
            <a:ext cx="2157221" cy="2998615"/>
          </a:xfrm>
          <a:prstGeom prst="rect">
            <a:avLst/>
          </a:prstGeom>
        </p:spPr>
      </p:pic>
      <p:pic>
        <p:nvPicPr>
          <p:cNvPr id="48" name="Picture 47" descr="rupt1_slip.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521" y="766884"/>
            <a:ext cx="2118693" cy="2955217"/>
          </a:xfrm>
          <a:prstGeom prst="rect">
            <a:avLst/>
          </a:prstGeom>
        </p:spPr>
      </p:pic>
      <p:sp>
        <p:nvSpPr>
          <p:cNvPr id="22" name="Title 1"/>
          <p:cNvSpPr txBox="1">
            <a:spLocks/>
          </p:cNvSpPr>
          <p:nvPr/>
        </p:nvSpPr>
        <p:spPr>
          <a:xfrm>
            <a:off x="3310" y="1"/>
            <a:ext cx="12188689" cy="497572"/>
          </a:xfrm>
          <a:prstGeom prst="rect">
            <a:avLst/>
          </a:prstGeom>
          <a:solidFill>
            <a:srgbClr val="66CC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latin typeface="Century Gothic"/>
                <a:cs typeface="Century Gothic"/>
              </a:rPr>
              <a:t>Static Slip Inversion Results (Deeper Rupture)</a:t>
            </a:r>
            <a:endParaRPr lang="en-US" sz="3000" dirty="0">
              <a:latin typeface="Century Gothic"/>
              <a:cs typeface="Century Gothic"/>
            </a:endParaRPr>
          </a:p>
        </p:txBody>
      </p:sp>
      <p:cxnSp>
        <p:nvCxnSpPr>
          <p:cNvPr id="23" name="Straight Connector 22"/>
          <p:cNvCxnSpPr/>
          <p:nvPr/>
        </p:nvCxnSpPr>
        <p:spPr>
          <a:xfrm>
            <a:off x="0" y="563044"/>
            <a:ext cx="12192000" cy="0"/>
          </a:xfrm>
          <a:prstGeom prst="line">
            <a:avLst/>
          </a:prstGeom>
          <a:ln w="38100" cmpd="sng">
            <a:solidFill>
              <a:srgbClr val="66CCFF"/>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5400000">
            <a:off x="9867817" y="2044036"/>
            <a:ext cx="2766597" cy="353943"/>
          </a:xfrm>
          <a:prstGeom prst="rect">
            <a:avLst/>
          </a:prstGeom>
          <a:noFill/>
          <a:ln w="28575" cmpd="sng">
            <a:solidFill>
              <a:srgbClr val="0000FF"/>
            </a:solidFill>
          </a:ln>
        </p:spPr>
        <p:txBody>
          <a:bodyPr wrap="square" rtlCol="0">
            <a:spAutoFit/>
          </a:bodyPr>
          <a:lstStyle/>
          <a:p>
            <a:pPr algn="ctr"/>
            <a:r>
              <a:rPr lang="en-US" sz="1700" dirty="0" smtClean="0">
                <a:latin typeface="Century Gothic"/>
                <a:cs typeface="Century Gothic"/>
              </a:rPr>
              <a:t>Vertical-Only Offshore</a:t>
            </a:r>
            <a:endParaRPr lang="en-US" sz="1700" dirty="0">
              <a:latin typeface="Century Gothic"/>
              <a:cs typeface="Century Gothic"/>
            </a:endParaRPr>
          </a:p>
        </p:txBody>
      </p:sp>
      <p:sp>
        <p:nvSpPr>
          <p:cNvPr id="15" name="TextBox 14"/>
          <p:cNvSpPr txBox="1"/>
          <p:nvPr/>
        </p:nvSpPr>
        <p:spPr>
          <a:xfrm rot="5400000">
            <a:off x="9864658" y="5142192"/>
            <a:ext cx="2772911" cy="353943"/>
          </a:xfrm>
          <a:prstGeom prst="rect">
            <a:avLst/>
          </a:prstGeom>
          <a:noFill/>
          <a:ln w="28575" cmpd="sng">
            <a:solidFill>
              <a:srgbClr val="0080FF"/>
            </a:solidFill>
          </a:ln>
        </p:spPr>
        <p:txBody>
          <a:bodyPr wrap="square" rtlCol="0">
            <a:spAutoFit/>
          </a:bodyPr>
          <a:lstStyle/>
          <a:p>
            <a:pPr algn="ctr"/>
            <a:r>
              <a:rPr lang="en-US" sz="1700" dirty="0" smtClean="0">
                <a:latin typeface="Century Gothic"/>
                <a:cs typeface="Century Gothic"/>
              </a:rPr>
              <a:t>All-Component Offshore</a:t>
            </a:r>
            <a:endParaRPr lang="en-US" sz="1700" dirty="0">
              <a:latin typeface="Century Gothic"/>
              <a:cs typeface="Century Gothic"/>
            </a:endParaRPr>
          </a:p>
        </p:txBody>
      </p:sp>
      <p:sp>
        <p:nvSpPr>
          <p:cNvPr id="16" name="TextBox 15"/>
          <p:cNvSpPr txBox="1"/>
          <p:nvPr/>
        </p:nvSpPr>
        <p:spPr>
          <a:xfrm>
            <a:off x="230768" y="3669411"/>
            <a:ext cx="2003088" cy="307777"/>
          </a:xfrm>
          <a:prstGeom prst="rect">
            <a:avLst/>
          </a:prstGeom>
          <a:noFill/>
        </p:spPr>
        <p:txBody>
          <a:bodyPr wrap="square" rtlCol="0">
            <a:spAutoFit/>
          </a:bodyPr>
          <a:lstStyle/>
          <a:p>
            <a:pPr algn="ctr"/>
            <a:r>
              <a:rPr lang="en-US" sz="1400" dirty="0">
                <a:latin typeface="Century Gothic"/>
                <a:cs typeface="Century Gothic"/>
              </a:rPr>
              <a:t>GNSS Only</a:t>
            </a:r>
          </a:p>
        </p:txBody>
      </p:sp>
      <p:sp>
        <p:nvSpPr>
          <p:cNvPr id="17" name="TextBox 16"/>
          <p:cNvSpPr txBox="1"/>
          <p:nvPr/>
        </p:nvSpPr>
        <p:spPr>
          <a:xfrm>
            <a:off x="2426124" y="538907"/>
            <a:ext cx="2003088" cy="307777"/>
          </a:xfrm>
          <a:prstGeom prst="rect">
            <a:avLst/>
          </a:prstGeom>
          <a:noFill/>
        </p:spPr>
        <p:txBody>
          <a:bodyPr wrap="square" rtlCol="0">
            <a:spAutoFit/>
          </a:bodyPr>
          <a:lstStyle/>
          <a:p>
            <a:pPr algn="ctr"/>
            <a:r>
              <a:rPr lang="en-US" sz="1400" dirty="0" smtClean="0">
                <a:latin typeface="Century Gothic"/>
                <a:cs typeface="Century Gothic"/>
              </a:rPr>
              <a:t>S-NET</a:t>
            </a:r>
            <a:endParaRPr lang="en-US" sz="1400" dirty="0">
              <a:latin typeface="Century Gothic"/>
              <a:cs typeface="Century Gothic"/>
            </a:endParaRPr>
          </a:p>
        </p:txBody>
      </p:sp>
      <p:sp>
        <p:nvSpPr>
          <p:cNvPr id="18" name="TextBox 17"/>
          <p:cNvSpPr txBox="1"/>
          <p:nvPr/>
        </p:nvSpPr>
        <p:spPr>
          <a:xfrm>
            <a:off x="4481599" y="538893"/>
            <a:ext cx="2330385" cy="307777"/>
          </a:xfrm>
          <a:prstGeom prst="rect">
            <a:avLst/>
          </a:prstGeom>
          <a:noFill/>
        </p:spPr>
        <p:txBody>
          <a:bodyPr wrap="square" rtlCol="0">
            <a:spAutoFit/>
          </a:bodyPr>
          <a:lstStyle/>
          <a:p>
            <a:pPr algn="ctr"/>
            <a:r>
              <a:rPr lang="en-US" sz="1400" dirty="0" smtClean="0">
                <a:latin typeface="Century Gothic"/>
                <a:cs typeface="Century Gothic"/>
              </a:rPr>
              <a:t>Sparse Transect Profiles</a:t>
            </a:r>
            <a:endParaRPr lang="en-US" sz="1400" dirty="0">
              <a:latin typeface="Century Gothic"/>
              <a:cs typeface="Century Gothic"/>
            </a:endParaRPr>
          </a:p>
        </p:txBody>
      </p:sp>
      <p:sp>
        <p:nvSpPr>
          <p:cNvPr id="19" name="TextBox 18"/>
          <p:cNvSpPr txBox="1"/>
          <p:nvPr/>
        </p:nvSpPr>
        <p:spPr>
          <a:xfrm>
            <a:off x="6657160" y="538893"/>
            <a:ext cx="2370649" cy="307777"/>
          </a:xfrm>
          <a:prstGeom prst="rect">
            <a:avLst/>
          </a:prstGeom>
          <a:noFill/>
        </p:spPr>
        <p:txBody>
          <a:bodyPr wrap="square" rtlCol="0">
            <a:spAutoFit/>
          </a:bodyPr>
          <a:lstStyle/>
          <a:p>
            <a:pPr algn="ctr"/>
            <a:r>
              <a:rPr lang="en-US" sz="1400" dirty="0" smtClean="0">
                <a:latin typeface="Century Gothic"/>
                <a:cs typeface="Century Gothic"/>
              </a:rPr>
              <a:t>Dense Transect Profiles</a:t>
            </a:r>
            <a:endParaRPr lang="en-US" sz="1400" dirty="0">
              <a:latin typeface="Century Gothic"/>
              <a:cs typeface="Century Gothic"/>
            </a:endParaRPr>
          </a:p>
        </p:txBody>
      </p:sp>
      <p:sp>
        <p:nvSpPr>
          <p:cNvPr id="20" name="TextBox 19"/>
          <p:cNvSpPr txBox="1"/>
          <p:nvPr/>
        </p:nvSpPr>
        <p:spPr>
          <a:xfrm>
            <a:off x="8870691" y="538893"/>
            <a:ext cx="2366691" cy="307777"/>
          </a:xfrm>
          <a:prstGeom prst="rect">
            <a:avLst/>
          </a:prstGeom>
          <a:noFill/>
        </p:spPr>
        <p:txBody>
          <a:bodyPr wrap="square" rtlCol="0">
            <a:spAutoFit/>
          </a:bodyPr>
          <a:lstStyle/>
          <a:p>
            <a:pPr algn="ctr"/>
            <a:r>
              <a:rPr lang="en-US" sz="1400" dirty="0" smtClean="0">
                <a:latin typeface="Century Gothic"/>
                <a:cs typeface="Century Gothic"/>
              </a:rPr>
              <a:t>Trench Parallel Profile</a:t>
            </a:r>
            <a:endParaRPr lang="en-US" sz="1400" dirty="0">
              <a:latin typeface="Century Gothic"/>
              <a:cs typeface="Century Gothic"/>
            </a:endParaRPr>
          </a:p>
        </p:txBody>
      </p:sp>
      <p:sp>
        <p:nvSpPr>
          <p:cNvPr id="21" name="TextBox 20"/>
          <p:cNvSpPr txBox="1"/>
          <p:nvPr/>
        </p:nvSpPr>
        <p:spPr>
          <a:xfrm>
            <a:off x="217678" y="538907"/>
            <a:ext cx="2003088" cy="307777"/>
          </a:xfrm>
          <a:prstGeom prst="rect">
            <a:avLst/>
          </a:prstGeom>
          <a:noFill/>
        </p:spPr>
        <p:txBody>
          <a:bodyPr wrap="square" rtlCol="0">
            <a:spAutoFit/>
          </a:bodyPr>
          <a:lstStyle/>
          <a:p>
            <a:pPr algn="ctr"/>
            <a:r>
              <a:rPr lang="en-US" sz="1400" dirty="0" smtClean="0">
                <a:latin typeface="Century Gothic"/>
                <a:cs typeface="Century Gothic"/>
              </a:rPr>
              <a:t>Input Rupture</a:t>
            </a:r>
            <a:endParaRPr lang="en-US" sz="1400" dirty="0">
              <a:latin typeface="Century Gothic"/>
              <a:cs typeface="Century Gothic"/>
            </a:endParaRPr>
          </a:p>
        </p:txBody>
      </p:sp>
      <p:cxnSp>
        <p:nvCxnSpPr>
          <p:cNvPr id="26" name="Straight Connector 25"/>
          <p:cNvCxnSpPr/>
          <p:nvPr/>
        </p:nvCxnSpPr>
        <p:spPr>
          <a:xfrm flipV="1">
            <a:off x="136253" y="3705295"/>
            <a:ext cx="2093491" cy="2058"/>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229744" y="667168"/>
            <a:ext cx="4112" cy="3040185"/>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41" name="Picture 40" descr="ntl.4_rupt1_sf3comp.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870691" y="3876322"/>
            <a:ext cx="2145036" cy="2981678"/>
          </a:xfrm>
          <a:prstGeom prst="rect">
            <a:avLst/>
          </a:prstGeom>
        </p:spPr>
      </p:pic>
      <p:pic>
        <p:nvPicPr>
          <p:cNvPr id="43" name="Picture 42" descr="prf2.4_rupt1_sf3comp.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458406" y="3876323"/>
            <a:ext cx="2145036" cy="2981678"/>
          </a:xfrm>
          <a:prstGeom prst="rect">
            <a:avLst/>
          </a:prstGeom>
        </p:spPr>
      </p:pic>
      <p:pic>
        <p:nvPicPr>
          <p:cNvPr id="46" name="Picture 45" descr="prf3.4_rupt1_sf3comp.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657160" y="3869769"/>
            <a:ext cx="2149751" cy="2988231"/>
          </a:xfrm>
          <a:prstGeom prst="rect">
            <a:avLst/>
          </a:prstGeom>
        </p:spPr>
      </p:pic>
      <p:pic>
        <p:nvPicPr>
          <p:cNvPr id="49" name="Picture 48" descr="s-net_rupt1_sf3comp.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284178" y="3869769"/>
            <a:ext cx="2161934" cy="3005169"/>
          </a:xfrm>
          <a:prstGeom prst="rect">
            <a:avLst/>
          </a:prstGeom>
        </p:spPr>
      </p:pic>
      <p:pic>
        <p:nvPicPr>
          <p:cNvPr id="51" name="Picture 50" descr="ntl.4_rupt2_sfvert.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1454458" y="1513948"/>
            <a:ext cx="664556" cy="4382693"/>
          </a:xfrm>
          <a:prstGeom prst="rect">
            <a:avLst/>
          </a:prstGeom>
        </p:spPr>
      </p:pic>
      <p:sp>
        <p:nvSpPr>
          <p:cNvPr id="25" name="TextBox 24"/>
          <p:cNvSpPr txBox="1"/>
          <p:nvPr/>
        </p:nvSpPr>
        <p:spPr>
          <a:xfrm>
            <a:off x="366924" y="398715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8.10</a:t>
            </a:r>
            <a:endParaRPr lang="en-US" sz="1200" dirty="0">
              <a:latin typeface="Century Gothic"/>
              <a:cs typeface="Century Gothic"/>
            </a:endParaRPr>
          </a:p>
        </p:txBody>
      </p:sp>
      <p:sp>
        <p:nvSpPr>
          <p:cNvPr id="27" name="TextBox 26"/>
          <p:cNvSpPr txBox="1"/>
          <p:nvPr/>
        </p:nvSpPr>
        <p:spPr>
          <a:xfrm>
            <a:off x="7002136" y="398715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8.06</a:t>
            </a:r>
            <a:endParaRPr lang="en-US" sz="1200" dirty="0">
              <a:latin typeface="Century Gothic"/>
              <a:cs typeface="Century Gothic"/>
            </a:endParaRPr>
          </a:p>
        </p:txBody>
      </p:sp>
      <p:sp>
        <p:nvSpPr>
          <p:cNvPr id="28" name="TextBox 27"/>
          <p:cNvSpPr txBox="1"/>
          <p:nvPr/>
        </p:nvSpPr>
        <p:spPr>
          <a:xfrm>
            <a:off x="4795320" y="88242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8.10</a:t>
            </a:r>
            <a:endParaRPr lang="en-US" sz="1200" dirty="0">
              <a:latin typeface="Century Gothic"/>
              <a:cs typeface="Century Gothic"/>
            </a:endParaRPr>
          </a:p>
        </p:txBody>
      </p:sp>
      <p:sp>
        <p:nvSpPr>
          <p:cNvPr id="29" name="TextBox 28"/>
          <p:cNvSpPr txBox="1"/>
          <p:nvPr/>
        </p:nvSpPr>
        <p:spPr>
          <a:xfrm>
            <a:off x="4795320" y="398715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8.10</a:t>
            </a:r>
            <a:endParaRPr lang="en-US" sz="1200" dirty="0">
              <a:latin typeface="Century Gothic"/>
              <a:cs typeface="Century Gothic"/>
            </a:endParaRPr>
          </a:p>
        </p:txBody>
      </p:sp>
      <p:sp>
        <p:nvSpPr>
          <p:cNvPr id="31" name="TextBox 30"/>
          <p:cNvSpPr txBox="1"/>
          <p:nvPr/>
        </p:nvSpPr>
        <p:spPr>
          <a:xfrm>
            <a:off x="2635893" y="398715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8.10</a:t>
            </a:r>
            <a:endParaRPr lang="en-US" sz="1200" dirty="0">
              <a:latin typeface="Century Gothic"/>
              <a:cs typeface="Century Gothic"/>
            </a:endParaRPr>
          </a:p>
        </p:txBody>
      </p:sp>
      <p:sp>
        <p:nvSpPr>
          <p:cNvPr id="32" name="TextBox 31"/>
          <p:cNvSpPr txBox="1"/>
          <p:nvPr/>
        </p:nvSpPr>
        <p:spPr>
          <a:xfrm>
            <a:off x="2635893" y="88242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8.13</a:t>
            </a:r>
            <a:endParaRPr lang="en-US" sz="1200" dirty="0">
              <a:latin typeface="Century Gothic"/>
              <a:cs typeface="Century Gothic"/>
            </a:endParaRPr>
          </a:p>
        </p:txBody>
      </p:sp>
      <p:sp>
        <p:nvSpPr>
          <p:cNvPr id="33" name="TextBox 32"/>
          <p:cNvSpPr txBox="1"/>
          <p:nvPr/>
        </p:nvSpPr>
        <p:spPr>
          <a:xfrm>
            <a:off x="385880" y="88242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8.09</a:t>
            </a:r>
            <a:endParaRPr lang="en-US" sz="1200" dirty="0">
              <a:latin typeface="Century Gothic"/>
              <a:cs typeface="Century Gothic"/>
            </a:endParaRPr>
          </a:p>
        </p:txBody>
      </p:sp>
      <p:sp>
        <p:nvSpPr>
          <p:cNvPr id="34" name="TextBox 33"/>
          <p:cNvSpPr txBox="1"/>
          <p:nvPr/>
        </p:nvSpPr>
        <p:spPr>
          <a:xfrm>
            <a:off x="9202496" y="88242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8.10</a:t>
            </a:r>
            <a:endParaRPr lang="en-US" sz="1200" dirty="0">
              <a:latin typeface="Century Gothic"/>
              <a:cs typeface="Century Gothic"/>
            </a:endParaRPr>
          </a:p>
        </p:txBody>
      </p:sp>
      <p:sp>
        <p:nvSpPr>
          <p:cNvPr id="35" name="TextBox 34"/>
          <p:cNvSpPr txBox="1"/>
          <p:nvPr/>
        </p:nvSpPr>
        <p:spPr>
          <a:xfrm>
            <a:off x="9202496" y="398715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8.07</a:t>
            </a:r>
            <a:endParaRPr lang="en-US" sz="1200" dirty="0">
              <a:latin typeface="Century Gothic"/>
              <a:cs typeface="Century Gothic"/>
            </a:endParaRPr>
          </a:p>
        </p:txBody>
      </p:sp>
      <p:sp>
        <p:nvSpPr>
          <p:cNvPr id="36" name="TextBox 35"/>
          <p:cNvSpPr txBox="1"/>
          <p:nvPr/>
        </p:nvSpPr>
        <p:spPr>
          <a:xfrm>
            <a:off x="7002136" y="882420"/>
            <a:ext cx="760933" cy="276999"/>
          </a:xfrm>
          <a:prstGeom prst="rect">
            <a:avLst/>
          </a:prstGeom>
          <a:solidFill>
            <a:schemeClr val="bg1"/>
          </a:solidFill>
          <a:ln>
            <a:solidFill>
              <a:srgbClr val="66CCFF"/>
            </a:solidFill>
          </a:ln>
        </p:spPr>
        <p:txBody>
          <a:bodyPr wrap="square" rtlCol="0">
            <a:spAutoFit/>
          </a:bodyPr>
          <a:lstStyle/>
          <a:p>
            <a:pPr algn="ctr"/>
            <a:r>
              <a:rPr lang="en-US" sz="1200" dirty="0" smtClean="0">
                <a:latin typeface="Century Gothic"/>
                <a:cs typeface="Century Gothic"/>
              </a:rPr>
              <a:t>M</a:t>
            </a:r>
            <a:r>
              <a:rPr lang="en-US" sz="1200" baseline="-25000" dirty="0" smtClean="0">
                <a:latin typeface="Century Gothic"/>
                <a:cs typeface="Century Gothic"/>
              </a:rPr>
              <a:t>w</a:t>
            </a:r>
            <a:r>
              <a:rPr lang="en-US" sz="1200" dirty="0" smtClean="0">
                <a:latin typeface="Century Gothic"/>
                <a:cs typeface="Century Gothic"/>
              </a:rPr>
              <a:t>8.10</a:t>
            </a:r>
            <a:endParaRPr lang="en-US" sz="1200" dirty="0">
              <a:latin typeface="Century Gothic"/>
              <a:cs typeface="Century Gothic"/>
            </a:endParaRPr>
          </a:p>
        </p:txBody>
      </p:sp>
    </p:spTree>
    <p:extLst>
      <p:ext uri="{BB962C8B-B14F-4D97-AF65-F5344CB8AC3E}">
        <p14:creationId xmlns:p14="http://schemas.microsoft.com/office/powerpoint/2010/main" val="19125104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13605</TotalTime>
  <Words>2662</Words>
  <Application>Microsoft Macintosh PowerPoint</Application>
  <PresentationFormat>Custom</PresentationFormat>
  <Paragraphs>317</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Augmenting Onshore GPS Displacements with Offshore Observations to Improve Slip Characterization for Cascadia Subduction Zone Earthquakes</vt:lpstr>
      <vt:lpstr>Introduction</vt:lpstr>
      <vt:lpstr>Introduction</vt:lpstr>
      <vt:lpstr>PowerPoint Presentation</vt:lpstr>
      <vt:lpstr>PowerPoint Presentation</vt:lpstr>
      <vt:lpstr>PowerPoint Presentation</vt:lpstr>
      <vt:lpstr>Station Configurations</vt:lpstr>
      <vt:lpstr>Station Configurations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Jessie Saunders</dc:creator>
  <cp:lastModifiedBy>Jessie</cp:lastModifiedBy>
  <cp:revision>156</cp:revision>
  <dcterms:created xsi:type="dcterms:W3CDTF">2017-11-21T16:59:43Z</dcterms:created>
  <dcterms:modified xsi:type="dcterms:W3CDTF">2017-12-06T18:42:35Z</dcterms:modified>
</cp:coreProperties>
</file>