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85" r:id="rId3"/>
    <p:sldId id="528" r:id="rId4"/>
    <p:sldId id="527" r:id="rId5"/>
    <p:sldId id="284" r:id="rId6"/>
    <p:sldId id="265" r:id="rId7"/>
    <p:sldId id="274" r:id="rId8"/>
    <p:sldId id="258" r:id="rId9"/>
    <p:sldId id="257" r:id="rId10"/>
    <p:sldId id="279" r:id="rId11"/>
    <p:sldId id="267" r:id="rId12"/>
    <p:sldId id="529" r:id="rId13"/>
    <p:sldId id="271" r:id="rId14"/>
    <p:sldId id="280" r:id="rId15"/>
    <p:sldId id="281" r:id="rId16"/>
    <p:sldId id="275" r:id="rId17"/>
    <p:sldId id="276" r:id="rId18"/>
    <p:sldId id="282" r:id="rId19"/>
    <p:sldId id="283" r:id="rId20"/>
    <p:sldId id="277" r:id="rId21"/>
    <p:sldId id="278" r:id="rId22"/>
    <p:sldId id="270" r:id="rId23"/>
    <p:sldId id="268" r:id="rId24"/>
    <p:sldId id="272" r:id="rId25"/>
    <p:sldId id="269" r:id="rId26"/>
    <p:sldId id="27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/>
    <p:restoredTop sz="94690"/>
  </p:normalViewPr>
  <p:slideViewPr>
    <p:cSldViewPr snapToGrid="0" snapToObjects="1">
      <p:cViewPr varScale="1">
        <p:scale>
          <a:sx n="147" d="100"/>
          <a:sy n="147" d="100"/>
        </p:scale>
        <p:origin x="192" y="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35738-2084-DF4F-96AB-0E1C8A49A15E}" type="datetimeFigureOut">
              <a:rPr lang="en-US" smtClean="0"/>
              <a:t>5/23/19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BC11A-AF4B-DF44-9F50-E67685CBD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1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Describe the 4 numerical experiments:</a:t>
            </a:r>
          </a:p>
          <a:p>
            <a:pPr marL="971550" lvl="1" indent="-228600">
              <a:buFont typeface="+mj-lt"/>
              <a:buAutoNum type="arabicPeriod"/>
            </a:pPr>
            <a:r>
              <a:rPr lang="en-US" baseline="0" dirty="0"/>
              <a:t>No DA</a:t>
            </a:r>
          </a:p>
          <a:p>
            <a:pPr marL="971550" lvl="1" indent="-228600">
              <a:buFont typeface="+mj-lt"/>
              <a:buAutoNum type="arabicPeriod"/>
            </a:pPr>
            <a:r>
              <a:rPr lang="en-US" baseline="0" dirty="0"/>
              <a:t>Conventional observations</a:t>
            </a:r>
          </a:p>
          <a:p>
            <a:pPr marL="971550" lvl="1" indent="-228600">
              <a:buFont typeface="+mj-lt"/>
              <a:buAutoNum type="arabicPeriod"/>
            </a:pPr>
            <a:r>
              <a:rPr lang="en-US" baseline="0" dirty="0" err="1"/>
              <a:t>Spaceborne</a:t>
            </a:r>
            <a:r>
              <a:rPr lang="en-US" baseline="0" dirty="0"/>
              <a:t> GPS RO refractivity</a:t>
            </a:r>
          </a:p>
          <a:p>
            <a:pPr marL="971550" lvl="1" indent="-228600">
              <a:buFont typeface="+mj-lt"/>
              <a:buAutoNum type="arabicPeriod"/>
            </a:pPr>
            <a:r>
              <a:rPr lang="en-US" baseline="0" dirty="0"/>
              <a:t>Field Campaign </a:t>
            </a:r>
            <a:r>
              <a:rPr lang="en-US" baseline="0" dirty="0" err="1"/>
              <a:t>Dropsondes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Using WRFDA with 3DVAR.</a:t>
            </a:r>
          </a:p>
          <a:p>
            <a:r>
              <a:rPr lang="en-US" baseline="0" dirty="0"/>
              <a:t>These experiments all use the same microphysics scheme, later in the presentation I will vary the MP scheme for simulated </a:t>
            </a:r>
            <a:r>
              <a:rPr lang="en-US" baseline="0" dirty="0" err="1"/>
              <a:t>polarmetric</a:t>
            </a:r>
            <a:r>
              <a:rPr lang="en-US" baseline="0" dirty="0"/>
              <a:t> delays.</a:t>
            </a:r>
          </a:p>
          <a:p>
            <a:endParaRPr lang="en-US" baseline="0" dirty="0"/>
          </a:p>
          <a:p>
            <a:r>
              <a:rPr lang="en-US" baseline="0" dirty="0"/>
              <a:t>No satellite Radiance Assimilated</a:t>
            </a:r>
          </a:p>
          <a:p>
            <a:r>
              <a:rPr lang="en-US" baseline="0" dirty="0"/>
              <a:t>Why?  Trying to understand the type of changes it makes to the model to use GPSRO &amp; DROP? 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8F6B-5C3D-CC4F-9B8E-A96729390A9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PLACEHOLDER  (but from series 11)</a:t>
            </a:r>
            <a:br>
              <a:rPr lang="en-US" dirty="0"/>
            </a:br>
            <a:endParaRPr lang="en-US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Need to switch from using ECMWF Operational</a:t>
            </a:r>
            <a:r>
              <a:rPr lang="en-US" baseline="0" dirty="0"/>
              <a:t> Analysis to to GFS Analysis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8F6B-5C3D-CC4F-9B8E-A96729390A9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map</a:t>
            </a:r>
            <a:r>
              <a:rPr lang="en-US" baseline="0" dirty="0"/>
              <a:t> view of 500 </a:t>
            </a:r>
            <a:r>
              <a:rPr lang="en-US" baseline="0" dirty="0" err="1"/>
              <a:t>mb</a:t>
            </a:r>
            <a:r>
              <a:rPr lang="en-US" baseline="0" dirty="0"/>
              <a:t> of all </a:t>
            </a:r>
            <a:r>
              <a:rPr lang="en-US" baseline="0" dirty="0" err="1"/>
              <a:t>exps</a:t>
            </a:r>
            <a:r>
              <a:rPr lang="en-US" baseline="0" dirty="0"/>
              <a:t> &amp; GFS Analysis &amp; </a:t>
            </a:r>
            <a:r>
              <a:rPr lang="en-US" baseline="0" dirty="0" err="1"/>
              <a:t>Fcst</a:t>
            </a:r>
            <a:endParaRPr lang="en-US" dirty="0"/>
          </a:p>
          <a:p>
            <a:endParaRPr lang="en-US" dirty="0"/>
          </a:p>
          <a:p>
            <a:r>
              <a:rPr lang="en-US" dirty="0"/>
              <a:t>PLACEHOLDER  (but from series 11)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Need to switch from using ECMWF Operational</a:t>
            </a:r>
            <a:r>
              <a:rPr lang="en-US" baseline="0" dirty="0"/>
              <a:t> Analysis to to GFS Analysis.  Show curves for both the bias and the RMS in each plot.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8F6B-5C3D-CC4F-9B8E-A96729390A9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1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7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6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0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8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3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626F-115D-AD4F-BD38-3AA2FB1B04F1}" type="datetimeFigureOut">
              <a:rPr lang="en-US" smtClean="0"/>
              <a:t>5/23/19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BEF4-8A59-9446-A0B7-657AECF3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Debugging Problem with Increments in WRF Setup for AR Recon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MJ Murphy</a:t>
            </a:r>
            <a:br>
              <a:rPr lang="en-US" dirty="0"/>
            </a:br>
            <a:r>
              <a:rPr lang="en-US" dirty="0"/>
              <a:t>17 May 2019</a:t>
            </a:r>
          </a:p>
        </p:txBody>
      </p:sp>
    </p:spTree>
    <p:extLst>
      <p:ext uri="{BB962C8B-B14F-4D97-AF65-F5344CB8AC3E}">
        <p14:creationId xmlns:p14="http://schemas.microsoft.com/office/powerpoint/2010/main" val="268573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c_combo-temp-wind-vectors-850mb_wrf-d01_series1302_ens00_date20180126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" y="205979"/>
            <a:ext cx="2883701" cy="2457700"/>
          </a:xfrm>
          <a:prstGeom prst="rect">
            <a:avLst/>
          </a:prstGeom>
        </p:spPr>
      </p:pic>
      <p:pic>
        <p:nvPicPr>
          <p:cNvPr id="8" name="Picture 7" descr="inc_combo-temp-wind-vectors-850mb_wrf-d01_series1302_ens00_date20180126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773" y="205979"/>
            <a:ext cx="2883701" cy="2457700"/>
          </a:xfrm>
          <a:prstGeom prst="rect">
            <a:avLst/>
          </a:prstGeom>
        </p:spPr>
      </p:pic>
      <p:pic>
        <p:nvPicPr>
          <p:cNvPr id="9" name="Picture 8" descr="inc_combo-temp-wind-vectors-850mb_wrf-d01_series1302_ens00_date20180126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" y="2550822"/>
            <a:ext cx="2877407" cy="2452335"/>
          </a:xfrm>
          <a:prstGeom prst="rect">
            <a:avLst/>
          </a:prstGeom>
        </p:spPr>
      </p:pic>
      <p:pic>
        <p:nvPicPr>
          <p:cNvPr id="10" name="Picture 9" descr="inc_combo-temp-wind-vectors-850mb_wrf-d01_series1302_ens00_date2018012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773" y="2550822"/>
            <a:ext cx="2877407" cy="24523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8218" y="806961"/>
            <a:ext cx="2806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Increment in Temp @ 850 </a:t>
            </a:r>
            <a:r>
              <a:rPr lang="en-US" dirty="0" err="1"/>
              <a:t>mb</a:t>
            </a:r>
            <a:endParaRPr lang="en-US" dirty="0"/>
          </a:p>
          <a:p>
            <a:endParaRPr lang="en-US" dirty="0"/>
          </a:p>
          <a:p>
            <a:r>
              <a:rPr lang="en-US" dirty="0"/>
              <a:t>Each cycle is shown</a:t>
            </a:r>
          </a:p>
          <a:p>
            <a:endParaRPr lang="en-US" dirty="0"/>
          </a:p>
          <a:p>
            <a:r>
              <a:rPr lang="en-US" dirty="0" err="1"/>
              <a:t>Dropsondes</a:t>
            </a:r>
            <a:r>
              <a:rPr lang="en-US" dirty="0"/>
              <a:t> are in last cycle (00 UTC 2018-01-27)</a:t>
            </a:r>
          </a:p>
        </p:txBody>
      </p:sp>
    </p:spTree>
    <p:extLst>
      <p:ext uri="{BB962C8B-B14F-4D97-AF65-F5344CB8AC3E}">
        <p14:creationId xmlns:p14="http://schemas.microsoft.com/office/powerpoint/2010/main" val="18608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Reasons for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Background Error (BE) is bad</a:t>
            </a:r>
          </a:p>
          <a:p>
            <a:pPr marL="914400" lvl="1" indent="-514350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Single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obs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test looks reasonable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Obs</a:t>
            </a:r>
            <a:r>
              <a:rPr lang="en-US" sz="2400" dirty="0"/>
              <a:t> themselves or </a:t>
            </a:r>
            <a:r>
              <a:rPr lang="en-US" sz="2400" dirty="0" err="1"/>
              <a:t>Obs</a:t>
            </a:r>
            <a:r>
              <a:rPr lang="en-US" sz="2400" dirty="0"/>
              <a:t> Error are bad</a:t>
            </a:r>
          </a:p>
          <a:p>
            <a:pPr marL="914400" lvl="1" indent="-514350"/>
            <a:r>
              <a:rPr lang="en-US" sz="2000" dirty="0">
                <a:solidFill>
                  <a:srgbClr val="77933C"/>
                </a:solidFill>
              </a:rPr>
              <a:t>Seems unlikely because they are read directly from prepbufr 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First Guess is bad</a:t>
            </a:r>
          </a:p>
          <a:p>
            <a:pPr marL="914400" lvl="1" indent="-514350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Definitely using the right file (time, experiment, etc.).  Perhaps WRF is giving us a bad forecast for some reason?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DA is bad</a:t>
            </a:r>
          </a:p>
          <a:p>
            <a:pPr marL="914400" lvl="1" indent="-514350"/>
            <a:r>
              <a:rPr lang="en-US" sz="2000" dirty="0">
                <a:solidFill>
                  <a:srgbClr val="953735"/>
                </a:solidFill>
              </a:rPr>
              <a:t>The results of the DA itself looks good but maybe issue with the updating with lower/lateral boundaries?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BC from GEFS into WRF are bad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There is a huge shock to the WRF forecast at the initial DA time that takes more than 6 hours to </a:t>
            </a:r>
            <a:r>
              <a:rPr lang="en-US" sz="2800" dirty="0" err="1"/>
              <a:t>spinup</a:t>
            </a:r>
            <a:r>
              <a:rPr lang="en-US" sz="2800" dirty="0"/>
              <a:t>.</a:t>
            </a:r>
          </a:p>
          <a:p>
            <a:pPr marL="914400" lvl="1" indent="-514350"/>
            <a:endParaRPr lang="en-US" sz="2400" dirty="0">
              <a:solidFill>
                <a:srgbClr val="953735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6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48DE-A30F-6E44-BE63-D11C3D41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54" y="172539"/>
            <a:ext cx="8229600" cy="3394472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Plots are made of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en-US" dirty="0" err="1"/>
              <a:t>wrf</a:t>
            </a:r>
            <a:r>
              <a:rPr lang="en-US" dirty="0"/>
              <a:t> output of diagnostic information</a:t>
            </a:r>
          </a:p>
          <a:p>
            <a:r>
              <a:rPr lang="en-US" dirty="0" err="1"/>
              <a:t>Obs</a:t>
            </a:r>
            <a:r>
              <a:rPr lang="en-US" dirty="0"/>
              <a:t> – Background and </a:t>
            </a:r>
            <a:r>
              <a:rPr lang="en-US" dirty="0" err="1"/>
              <a:t>Obs</a:t>
            </a:r>
            <a:r>
              <a:rPr lang="en-US" dirty="0"/>
              <a:t> – Analysis for radiosonde observations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Check there is actually no observation at the levels where there is a 5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Check if the </a:t>
            </a:r>
            <a:r>
              <a:rPr lang="en-US" dirty="0" err="1"/>
              <a:t>obs_error</a:t>
            </a:r>
            <a:r>
              <a:rPr lang="en-US" dirty="0"/>
              <a:t> for Lihue, Norman, Hilo in the diagnostic file is the same as the </a:t>
            </a:r>
            <a:r>
              <a:rPr lang="en-US" dirty="0" err="1"/>
              <a:t>obs_error</a:t>
            </a:r>
            <a:r>
              <a:rPr lang="en-US" dirty="0"/>
              <a:t> in the original </a:t>
            </a:r>
            <a:r>
              <a:rPr lang="en-US" dirty="0" err="1"/>
              <a:t>prepbufr</a:t>
            </a:r>
            <a:r>
              <a:rPr lang="en-US" dirty="0"/>
              <a:t> file?</a:t>
            </a:r>
          </a:p>
          <a:p>
            <a:r>
              <a:rPr lang="en-US" dirty="0"/>
              <a:t>Is there a bunch of </a:t>
            </a:r>
            <a:r>
              <a:rPr lang="en-US" dirty="0" err="1"/>
              <a:t>obserror</a:t>
            </a:r>
            <a:r>
              <a:rPr lang="en-US" dirty="0"/>
              <a:t> flags in the original </a:t>
            </a:r>
            <a:r>
              <a:rPr lang="en-US" dirty="0" err="1"/>
              <a:t>prepbufr</a:t>
            </a:r>
            <a:r>
              <a:rPr lang="en-US" dirty="0"/>
              <a:t> for the missing humidity data at Lihue that indicates </a:t>
            </a:r>
            <a:r>
              <a:rPr lang="en-US" dirty="0" err="1"/>
              <a:t>prepbufr</a:t>
            </a:r>
            <a:r>
              <a:rPr lang="en-US" dirty="0"/>
              <a:t> already knew the data was bad, or is it getting kicked out?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Check where /if the QC is kicking it out, at NCEP or in our WRF? By looking at </a:t>
            </a:r>
            <a:r>
              <a:rPr lang="en-US" dirty="0" err="1"/>
              <a:t>prepbufr</a:t>
            </a:r>
            <a:r>
              <a:rPr lang="en-US" dirty="0"/>
              <a:t> </a:t>
            </a:r>
          </a:p>
          <a:p>
            <a:r>
              <a:rPr lang="en-US" dirty="0"/>
              <a:t>What radiosonde data levels are in the original </a:t>
            </a:r>
            <a:r>
              <a:rPr lang="en-US" dirty="0" err="1"/>
              <a:t>prepbufr</a:t>
            </a:r>
            <a:r>
              <a:rPr lang="en-US" dirty="0"/>
              <a:t> file compared to the radiosonde data levels that are in the diagnostic output.</a:t>
            </a:r>
          </a:p>
          <a:p>
            <a:r>
              <a:rPr lang="en-US" dirty="0"/>
              <a:t>Is there a bad quality flag for the data in the original </a:t>
            </a:r>
            <a:r>
              <a:rPr lang="en-US" dirty="0" err="1"/>
              <a:t>prepbufr</a:t>
            </a:r>
            <a:r>
              <a:rPr lang="en-US" dirty="0"/>
              <a:t> file? What do those flags mean?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Lihue, Norman, Hilo why are there absolutely no humidity data below 750 at this radiosonde site. (u Wyoming and </a:t>
            </a:r>
            <a:r>
              <a:rPr lang="en-US" dirty="0" err="1"/>
              <a:t>prepbufr</a:t>
            </a:r>
            <a:r>
              <a:rPr lang="en-US" dirty="0"/>
              <a:t> 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Check why </a:t>
            </a:r>
            <a:r>
              <a:rPr lang="en-US" dirty="0" err="1"/>
              <a:t>Obs</a:t>
            </a:r>
            <a:r>
              <a:rPr lang="en-US" dirty="0"/>
              <a:t>-Analysis can be exactly zero in radiosonde comparison plot, is it because there is no value calculated because the observation is missing or blacklisted in the QC process?</a:t>
            </a:r>
          </a:p>
          <a:p>
            <a:r>
              <a:rPr lang="en-US" dirty="0"/>
              <a:t>(not critical because I’m pretty sure we just subtracted zero from zero to get zero)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Hypothesis that the first guess is a wrong file for some reason so the difference between a radiosonde </a:t>
            </a:r>
            <a:r>
              <a:rPr lang="en-US" dirty="0" err="1"/>
              <a:t>obs</a:t>
            </a:r>
            <a:r>
              <a:rPr lang="en-US" dirty="0"/>
              <a:t> and the first guess is huge and gets kicked out within the step that screens for outlier data.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Obs</a:t>
            </a:r>
            <a:r>
              <a:rPr lang="en-US" dirty="0"/>
              <a:t> – background = innovation from an individual radiosonde.</a:t>
            </a:r>
          </a:p>
          <a:p>
            <a:r>
              <a:rPr lang="en-US" dirty="0"/>
              <a:t>Calculate directly from radiosonde data and a profile extracted from the model</a:t>
            </a:r>
          </a:p>
          <a:p>
            <a:r>
              <a:rPr lang="en-US" dirty="0"/>
              <a:t>Read </a:t>
            </a:r>
            <a:r>
              <a:rPr lang="en-US" dirty="0" err="1"/>
              <a:t>prepbufr</a:t>
            </a:r>
            <a:r>
              <a:rPr lang="en-US" dirty="0"/>
              <a:t> file for radiosonde data, extract correct point from model.</a:t>
            </a:r>
          </a:p>
          <a:p>
            <a:r>
              <a:rPr lang="en-US" dirty="0"/>
              <a:t>You plotted from diagnostic output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Hypothesis =&gt; the first guess model file that is used in the DA is the file that you can go get directly and look at it (checking the diagnostic output)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Check that the increment = analysis – background is smooth with height, calculate this directly from the </a:t>
            </a:r>
            <a:r>
              <a:rPr lang="en-US" dirty="0" err="1"/>
              <a:t>wrf</a:t>
            </a:r>
            <a:r>
              <a:rPr lang="en-US" dirty="0"/>
              <a:t> model files, not from the diagnostic output which might have put in a zero or a nan when you calculate increment = (o-b) – (o-a)  = a-b from diagnostic output (after figuring out how to remove the exactly zero values) for example at a radiosonde location</a:t>
            </a:r>
          </a:p>
          <a:p>
            <a:r>
              <a:rPr lang="en-US" dirty="0"/>
              <a:t>Check visually for smoothness, and that the difference is reasonable realistic (not crazy)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Bruce wants a plot of innovations </a:t>
            </a:r>
            <a:r>
              <a:rPr lang="en-US" dirty="0" err="1"/>
              <a:t>Obs</a:t>
            </a:r>
            <a:r>
              <a:rPr lang="en-US" dirty="0"/>
              <a:t> – Analysis (from diagnostic output) over increment Analysis minus background (increment from your above model minus model, not from diagnostic output)</a:t>
            </a:r>
          </a:p>
          <a:p>
            <a:r>
              <a:rPr lang="en-US" dirty="0"/>
              <a:t>(this is lower priority for Jennifer, do the others first, I’ll take responsibility for walking into Bruce’s office)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So the same as above calculate analysis on pressure levels – background on pressure levels (not critical, unless you need it to do Bruce’s calculation above)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Produce a synthetic observation profile at Lihue by extracting the model profile at that location from first guess model and put it in an ascii little r file all by itself and run the da. The innovation and the increment should be zero numerically close.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Make plot for each layer, Model is zero and the land is not</a:t>
            </a:r>
          </a:p>
          <a:p>
            <a:r>
              <a:rPr lang="en-US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94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06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Single Observation Response to</a:t>
            </a:r>
            <a:br>
              <a:rPr lang="en-US" sz="3200" dirty="0"/>
            </a:br>
            <a:r>
              <a:rPr lang="en-US" sz="3200" dirty="0"/>
              <a:t>Temperature Innovation (1 K @ ~ 700 </a:t>
            </a:r>
            <a:r>
              <a:rPr lang="en-US" sz="3200" dirty="0" err="1"/>
              <a:t>mb</a:t>
            </a:r>
            <a:r>
              <a:rPr lang="en-US" sz="3200" dirty="0"/>
              <a:t>)</a:t>
            </a:r>
          </a:p>
        </p:txBody>
      </p:sp>
      <p:pic>
        <p:nvPicPr>
          <p:cNvPr id="3" name="Picture 2" descr="psot_t_len1.00_var1.00-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8" y="1518665"/>
            <a:ext cx="3606237" cy="3624833"/>
          </a:xfrm>
          <a:prstGeom prst="rect">
            <a:avLst/>
          </a:prstGeom>
        </p:spPr>
      </p:pic>
      <p:pic>
        <p:nvPicPr>
          <p:cNvPr id="4" name="Picture 3" descr="psot_t_len0.25_var1.00-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92" y="1518665"/>
            <a:ext cx="3606237" cy="3624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4792" y="1172758"/>
            <a:ext cx="215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tuning used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9129" y="1149333"/>
            <a:ext cx="30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length scale tuning only</a:t>
            </a:r>
          </a:p>
        </p:txBody>
      </p:sp>
    </p:spTree>
    <p:extLst>
      <p:ext uri="{BB962C8B-B14F-4D97-AF65-F5344CB8AC3E}">
        <p14:creationId xmlns:p14="http://schemas.microsoft.com/office/powerpoint/2010/main" val="307965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Obs</a:t>
            </a:r>
            <a:r>
              <a:rPr lang="en-US" sz="3600" dirty="0"/>
              <a:t> used for DA (Lihue </a:t>
            </a:r>
            <a:r>
              <a:rPr lang="en-US" sz="3600" dirty="0" err="1"/>
              <a:t>Radiosonde</a:t>
            </a:r>
            <a:r>
              <a:rPr lang="en-US" sz="3600" dirty="0"/>
              <a:t> launch)</a:t>
            </a:r>
          </a:p>
        </p:txBody>
      </p:sp>
      <p:pic>
        <p:nvPicPr>
          <p:cNvPr id="3" name="Picture 2" descr="profile_wrfda_obs-full_d01_series1301_ens00_2018-01-26_1200_stn911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3" y="1361211"/>
            <a:ext cx="4140595" cy="3386643"/>
          </a:xfrm>
          <a:prstGeom prst="rect">
            <a:avLst/>
          </a:prstGeom>
        </p:spPr>
      </p:pic>
      <p:pic>
        <p:nvPicPr>
          <p:cNvPr id="5" name="Picture 4" descr="profile_wrfda_obs-error_d01_series1301_ens00_2018-01-26_1200_stn911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59" y="1361308"/>
            <a:ext cx="4211075" cy="33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Obs</a:t>
            </a:r>
            <a:r>
              <a:rPr lang="en-US" sz="3600" dirty="0"/>
              <a:t> used for DA (Lihue </a:t>
            </a:r>
            <a:r>
              <a:rPr lang="en-US" sz="3600" dirty="0" err="1"/>
              <a:t>Radiosonde</a:t>
            </a:r>
            <a:r>
              <a:rPr lang="en-US" sz="3600" dirty="0"/>
              <a:t> launch)</a:t>
            </a:r>
          </a:p>
        </p:txBody>
      </p:sp>
      <p:pic>
        <p:nvPicPr>
          <p:cNvPr id="5" name="Picture 4" descr="profile_wrfda_obs-minus-grid_d01_series1301_ens00_2018-01-26_1200_stn911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0" y="1336455"/>
            <a:ext cx="4132467" cy="3386019"/>
          </a:xfrm>
          <a:prstGeom prst="rect">
            <a:avLst/>
          </a:prstGeom>
        </p:spPr>
      </p:pic>
      <p:pic>
        <p:nvPicPr>
          <p:cNvPr id="6" name="Picture 5" descr="profile_wrfda_increment_d01_series1301_ens00_2018-01-26_1200_stn911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04" y="1336456"/>
            <a:ext cx="4186486" cy="33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1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Mimicking MH’s WRF Setup for Cycling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00" y="1132734"/>
            <a:ext cx="2720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Same as cycling setup described previously but with only one DA “cycle”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6" name="Content Placeholder 5" descr="setup_wrf-non-cyclin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t="9096" b="20104"/>
          <a:stretch/>
        </p:blipFill>
        <p:spPr>
          <a:xfrm>
            <a:off x="3004916" y="939555"/>
            <a:ext cx="5957457" cy="3677666"/>
          </a:xfrm>
        </p:spPr>
      </p:pic>
    </p:spTree>
    <p:extLst>
      <p:ext uri="{BB962C8B-B14F-4D97-AF65-F5344CB8AC3E}">
        <p14:creationId xmlns:p14="http://schemas.microsoft.com/office/powerpoint/2010/main" val="269721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8808-A742-7E45-8E39-1870BD45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57" y="1"/>
            <a:ext cx="8637443" cy="994172"/>
          </a:xfrm>
        </p:spPr>
        <p:txBody>
          <a:bodyPr>
            <a:noAutofit/>
          </a:bodyPr>
          <a:lstStyle/>
          <a:p>
            <a:r>
              <a:rPr lang="en-US" sz="3200" dirty="0"/>
              <a:t>Dropsonde data assimilation experiments (Zheng)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65BA-BB46-4643-ABB8-D49CC78D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674" y="2941312"/>
            <a:ext cx="2701326" cy="2202188"/>
          </a:xfrm>
        </p:spPr>
        <p:txBody>
          <a:bodyPr>
            <a:normAutofit/>
          </a:bodyPr>
          <a:lstStyle/>
          <a:p>
            <a:r>
              <a:rPr lang="en-US" sz="1400" dirty="0"/>
              <a:t>ARO observations are available on 27 Jan 00Z to verify the analysis after dropsonde data assimilation</a:t>
            </a:r>
          </a:p>
          <a:p>
            <a:r>
              <a:rPr lang="en-US" sz="1400" dirty="0"/>
              <a:t>Preliminary dropsonde data denial experiments comparing 4DEnVar and 3DEnVar         (</a:t>
            </a:r>
            <a:r>
              <a:rPr lang="en-US" sz="1400" i="1" dirty="0"/>
              <a:t>Zheng et al., 2019, in prep.)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9C6B7-F66F-AA4F-9EB3-185248DF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0" y="2941312"/>
            <a:ext cx="2808311" cy="2054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6B6D1-7503-CA49-81CF-E2CC8145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620" y="2941312"/>
            <a:ext cx="2741054" cy="2005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E107D-E647-9A47-B202-14BF5803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4" y="882364"/>
            <a:ext cx="8193332" cy="20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Increments in Temperature</a:t>
            </a:r>
          </a:p>
        </p:txBody>
      </p:sp>
      <p:pic>
        <p:nvPicPr>
          <p:cNvPr id="5" name="Picture 4" descr="inc_combo-temp-wind-vectors-500mb_wrf-d01_series1402_ens00_date20180127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063229"/>
            <a:ext cx="4589610" cy="3911600"/>
          </a:xfrm>
          <a:prstGeom prst="rect">
            <a:avLst/>
          </a:prstGeom>
        </p:spPr>
      </p:pic>
      <p:pic>
        <p:nvPicPr>
          <p:cNvPr id="6" name="Picture 5" descr="inc_combo-temp-wind-vectors-850mb_wrf-d01_series1402_ens00_date2018012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18" y="1063229"/>
            <a:ext cx="458961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13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Increments in Moisture</a:t>
            </a:r>
          </a:p>
        </p:txBody>
      </p:sp>
      <p:pic>
        <p:nvPicPr>
          <p:cNvPr id="3" name="Picture 2" descr="inc_combo-q-wind-vectors-500mb_wrf-d01_series1402_ens00_date20180127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2" y="1063229"/>
            <a:ext cx="4554090" cy="3881327"/>
          </a:xfrm>
          <a:prstGeom prst="rect">
            <a:avLst/>
          </a:prstGeom>
        </p:spPr>
      </p:pic>
      <p:pic>
        <p:nvPicPr>
          <p:cNvPr id="4" name="Picture 3" descr="inc_combo-q-wind-vectors-850mb_wrf-d01_series1402_ens00_date2018012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79" y="1063229"/>
            <a:ext cx="4554090" cy="38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0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C6904-5429-D949-9637-CEB91808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5" y="0"/>
            <a:ext cx="86886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1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RMS (Experiment – ECMWF </a:t>
            </a:r>
            <a:r>
              <a:rPr lang="en-US" sz="3200" dirty="0" err="1"/>
              <a:t>Anl</a:t>
            </a:r>
            <a:r>
              <a:rPr lang="en-US" sz="3200" dirty="0"/>
              <a:t>) in Temp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7549-E7D8-CB47-82F6-592081541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0" y="1174174"/>
            <a:ext cx="3901324" cy="2913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05CE0-305A-1D4A-9EB5-2FAA272EF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21" y="1182606"/>
            <a:ext cx="3901324" cy="2913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0FE067-F147-E64F-83A5-7922F74DC1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63092" y="1182606"/>
            <a:ext cx="3901324" cy="2913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CC3746-7694-E642-A8CA-B6769DA48F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2000"/>
          </a:blip>
          <a:stretch>
            <a:fillRect/>
          </a:stretch>
        </p:blipFill>
        <p:spPr>
          <a:xfrm>
            <a:off x="4847221" y="1182606"/>
            <a:ext cx="3901324" cy="2913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70EE8F-D0FE-2748-BA84-4C4807EE86FE}"/>
              </a:ext>
            </a:extLst>
          </p:cNvPr>
          <p:cNvSpPr txBox="1"/>
          <p:nvPr/>
        </p:nvSpPr>
        <p:spPr>
          <a:xfrm>
            <a:off x="774492" y="3060799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00UTC 06 Feb 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6FA31-8E14-8C44-AD00-5FDA455E06B6}"/>
              </a:ext>
            </a:extLst>
          </p:cNvPr>
          <p:cNvSpPr txBox="1"/>
          <p:nvPr/>
        </p:nvSpPr>
        <p:spPr>
          <a:xfrm>
            <a:off x="838200" y="1268711"/>
            <a:ext cx="25470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BC: </a:t>
            </a:r>
          </a:p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00UTC 05 Feb 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8266E7-80A8-6D42-BEC4-199C10AEE63D}"/>
              </a:ext>
            </a:extLst>
          </p:cNvPr>
          <p:cNvSpPr txBox="1"/>
          <p:nvPr/>
        </p:nvSpPr>
        <p:spPr>
          <a:xfrm>
            <a:off x="5286531" y="2866896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00UTC 06 Feb 2015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4D4A0-8E6F-964D-9EBB-A3DBDF6547D7}"/>
              </a:ext>
            </a:extLst>
          </p:cNvPr>
          <p:cNvSpPr txBox="1"/>
          <p:nvPr/>
        </p:nvSpPr>
        <p:spPr>
          <a:xfrm>
            <a:off x="5321508" y="1422599"/>
            <a:ext cx="25470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BC: </a:t>
            </a:r>
          </a:p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00UTC 05 Feb 2015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F9342F-246C-4443-8668-45EB21F7B7AC}"/>
              </a:ext>
            </a:extLst>
          </p:cNvPr>
          <p:cNvSpPr txBox="1"/>
          <p:nvPr/>
        </p:nvSpPr>
        <p:spPr>
          <a:xfrm>
            <a:off x="990600" y="429443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Boundary Conditions for DA are GFS forecasts initialized at 00UTC 05 Feb 2015</a:t>
            </a:r>
          </a:p>
          <a:p>
            <a:r>
              <a:rPr lang="en-US" sz="1600" dirty="0"/>
              <a:t>DA (all experiments) brings temperature forecast closer to ECMWF analysis</a:t>
            </a:r>
          </a:p>
          <a:p>
            <a:r>
              <a:rPr lang="en-US" sz="1600" dirty="0"/>
              <a:t>Shown also for comparison are GFS forecasts initialized at 00UTC 06 Feb 2015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95369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RMS (Experiment – ECMWF </a:t>
            </a:r>
            <a:r>
              <a:rPr lang="en-US" sz="3600" dirty="0" err="1"/>
              <a:t>Anl</a:t>
            </a:r>
            <a:r>
              <a:rPr lang="en-US" sz="3600" dirty="0"/>
              <a:t>) in 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429443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Boundary Conditions for DA are GFS forecasts initialized at 00UTC 05 Feb 2015</a:t>
            </a:r>
          </a:p>
          <a:p>
            <a:r>
              <a:rPr lang="en-US" sz="1600" dirty="0"/>
              <a:t>DA (all experiments) brings 500 </a:t>
            </a:r>
            <a:r>
              <a:rPr lang="en-US" sz="1600" dirty="0" err="1"/>
              <a:t>hPa</a:t>
            </a:r>
            <a:r>
              <a:rPr lang="en-US" sz="1600" dirty="0"/>
              <a:t> moisture forecast closer to ECMWF analysis</a:t>
            </a:r>
          </a:p>
          <a:p>
            <a:r>
              <a:rPr lang="en-US" sz="1600" dirty="0"/>
              <a:t>Shown also for comparison are GFS forecasts initialized at 00UTC 06 Feb 2015</a:t>
            </a:r>
          </a:p>
          <a:p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2C3901-C47B-5F4A-AF4C-706142FE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11" y="1047751"/>
            <a:ext cx="4129924" cy="30838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BAFF31-CBFD-2842-A06B-E97E66A2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54338"/>
            <a:ext cx="4129924" cy="30838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D8D67-CC12-E548-9E29-7F433597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466209" y="1047750"/>
            <a:ext cx="4129924" cy="30838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851C8-20CF-C849-9EAC-4CA066964F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4724400" y="1047750"/>
            <a:ext cx="4129924" cy="30838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A3799D-2BCD-A64E-B7DB-1785C668FF50}"/>
              </a:ext>
            </a:extLst>
          </p:cNvPr>
          <p:cNvSpPr txBox="1"/>
          <p:nvPr/>
        </p:nvSpPr>
        <p:spPr>
          <a:xfrm>
            <a:off x="1143000" y="333375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00UTC 06 Feb 2015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2121F2-91AA-E748-9604-8FAC4DB6876E}"/>
              </a:ext>
            </a:extLst>
          </p:cNvPr>
          <p:cNvSpPr txBox="1"/>
          <p:nvPr/>
        </p:nvSpPr>
        <p:spPr>
          <a:xfrm>
            <a:off x="1143000" y="2463701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BC: GFS </a:t>
            </a:r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00UTC 05 Feb 2015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D147D7-19D9-204C-8FB7-75599822CD78}"/>
              </a:ext>
            </a:extLst>
          </p:cNvPr>
          <p:cNvSpPr txBox="1"/>
          <p:nvPr/>
        </p:nvSpPr>
        <p:spPr>
          <a:xfrm>
            <a:off x="5181600" y="2544819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GFS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00UTC 06 Feb 2015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75A5C9-3295-C24C-A844-55CDEE1E0EA9}"/>
              </a:ext>
            </a:extLst>
          </p:cNvPr>
          <p:cNvSpPr txBox="1"/>
          <p:nvPr/>
        </p:nvSpPr>
        <p:spPr>
          <a:xfrm>
            <a:off x="5987522" y="1041162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BC: GFS </a:t>
            </a:r>
            <a:r>
              <a:rPr lang="en-US" sz="1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init</a:t>
            </a:r>
            <a:r>
              <a:rPr lang="en-US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00UTC 05 Feb 2015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669FC0-0A2C-D342-BB00-8FC48056061F}"/>
              </a:ext>
            </a:extLst>
          </p:cNvPr>
          <p:cNvSpPr txBox="1"/>
          <p:nvPr/>
        </p:nvSpPr>
        <p:spPr>
          <a:xfrm>
            <a:off x="1143000" y="12001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2F69ED-6DA7-7D42-96FE-38A72E3C5F22}"/>
              </a:ext>
            </a:extLst>
          </p:cNvPr>
          <p:cNvSpPr txBox="1"/>
          <p:nvPr/>
        </p:nvSpPr>
        <p:spPr>
          <a:xfrm>
            <a:off x="7482724" y="33337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676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6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Investigate BE itself</a:t>
            </a:r>
          </a:p>
        </p:txBody>
      </p:sp>
      <p:pic>
        <p:nvPicPr>
          <p:cNvPr id="4" name="Picture 3" descr="gen_be_global_evecs_arrecon2018_d01_gefs_be5_c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4" y="1378683"/>
            <a:ext cx="3528632" cy="3528632"/>
          </a:xfrm>
          <a:prstGeom prst="rect">
            <a:avLst/>
          </a:prstGeom>
        </p:spPr>
      </p:pic>
      <p:pic>
        <p:nvPicPr>
          <p:cNvPr id="5" name="Picture 4" descr="gen_be_lengthscales_arrecon2018_d01_gefs_be5_c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03" y="1378683"/>
            <a:ext cx="3528632" cy="35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7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06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Single Observation Response to</a:t>
            </a:r>
            <a:br>
              <a:rPr lang="en-US" sz="3200" dirty="0"/>
            </a:br>
            <a:r>
              <a:rPr lang="en-US" sz="3200" dirty="0"/>
              <a:t>Mixing Ratio Innovation (1 g/kg @ ~ 700 </a:t>
            </a:r>
            <a:r>
              <a:rPr lang="en-US" sz="3200" dirty="0" err="1"/>
              <a:t>mb</a:t>
            </a:r>
            <a:r>
              <a:rPr lang="en-US" sz="32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4792" y="1172758"/>
            <a:ext cx="215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tuning used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9129" y="1149333"/>
            <a:ext cx="30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length scale tuning only</a:t>
            </a:r>
          </a:p>
        </p:txBody>
      </p:sp>
      <p:pic>
        <p:nvPicPr>
          <p:cNvPr id="7" name="Picture 6" descr="psot_q_len1.00_var1.00-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" y="1518665"/>
            <a:ext cx="3604842" cy="3623431"/>
          </a:xfrm>
          <a:prstGeom prst="rect">
            <a:avLst/>
          </a:prstGeom>
        </p:spPr>
      </p:pic>
      <p:pic>
        <p:nvPicPr>
          <p:cNvPr id="8" name="Picture 7" descr="psot_q_len0.25_var1.00-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80" y="1518665"/>
            <a:ext cx="3604842" cy="36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IWV Increments look Reasonable?</a:t>
            </a:r>
          </a:p>
        </p:txBody>
      </p:sp>
      <p:pic>
        <p:nvPicPr>
          <p:cNvPr id="5" name="Picture 4" descr="inc_combo-iwv-wind-vectors-850mb_wrf-d01_series1302_ens00_date20180127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70" y="1063229"/>
            <a:ext cx="4620281" cy="39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39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Reasons for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Background Error (BE) is bad</a:t>
            </a:r>
          </a:p>
          <a:p>
            <a:pPr marL="914400" lvl="1" indent="-514350"/>
            <a:r>
              <a:rPr lang="en-US" sz="2000" dirty="0"/>
              <a:t>BE itself or BE tuning parameters?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Obs</a:t>
            </a:r>
            <a:r>
              <a:rPr lang="en-US" sz="2400" dirty="0"/>
              <a:t> themselves are bad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/>
              <a:t>Seems unlikely because they are read directly from prepbufr 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Obs</a:t>
            </a:r>
            <a:r>
              <a:rPr lang="en-US" sz="2400" dirty="0"/>
              <a:t> Error is bad</a:t>
            </a:r>
          </a:p>
          <a:p>
            <a:pPr marL="914400" lvl="1" indent="-514350"/>
            <a:r>
              <a:rPr lang="en-US" sz="2000" dirty="0"/>
              <a:t>Seems unlikely because it should also be read directly from prepbufr file (BUFR format)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First Guess is bad</a:t>
            </a:r>
          </a:p>
          <a:p>
            <a:pPr marL="914400" lvl="1" indent="-514350"/>
            <a:r>
              <a:rPr lang="en-US" sz="2000" dirty="0"/>
              <a:t>Definitely using the right file (time, experiment, etc.).  Perhaps WRF is giving us a bad forecast for some reason?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56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F819-F414-BE43-865E-3E5925A2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43A7E-1FBE-0641-936B-9CA2E4CF4F3B}"/>
              </a:ext>
            </a:extLst>
          </p:cNvPr>
          <p:cNvSpPr txBox="1"/>
          <p:nvPr/>
        </p:nvSpPr>
        <p:spPr>
          <a:xfrm>
            <a:off x="415835" y="4553307"/>
            <a:ext cx="861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important is to compare DROP+GPSRO to DROP+GPSRO+ARO</a:t>
            </a:r>
          </a:p>
          <a:p>
            <a:r>
              <a:rPr lang="en-US" dirty="0"/>
              <a:t>Long term we want to do both of these experiments with excess phase nonlocal operator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2775B-BAB2-B54C-8908-4AA4F9D3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09" y="938122"/>
            <a:ext cx="6283234" cy="35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114300"/>
            <a:ext cx="8229600" cy="857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/>
              <a:t>DA Experiments &amp; Configuration  </a:t>
            </a:r>
            <a:br>
              <a:rPr lang="en-US" dirty="0"/>
            </a:b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7691" y="662285"/>
            <a:ext cx="293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Configuration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7691" y="3955754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Conventional GTS observations include:</a:t>
            </a:r>
          </a:p>
          <a:p>
            <a:r>
              <a:rPr lang="en-US" sz="1200" dirty="0"/>
              <a:t>	Aircraft, Ship, &amp; buoy reports</a:t>
            </a:r>
            <a:br>
              <a:rPr lang="en-US" sz="1200" dirty="0"/>
            </a:br>
            <a:r>
              <a:rPr lang="en-US" sz="1200" dirty="0"/>
              <a:t>	Land-based surface stations</a:t>
            </a:r>
          </a:p>
          <a:p>
            <a:r>
              <a:rPr lang="en-US" sz="1200" dirty="0"/>
              <a:t>	Ground based GPS PW</a:t>
            </a:r>
          </a:p>
          <a:p>
            <a:r>
              <a:rPr lang="en-US" sz="1200" dirty="0"/>
              <a:t>	Satellite Atmospheric Motion Vectors (AMV)</a:t>
            </a:r>
          </a:p>
          <a:p>
            <a:r>
              <a:rPr lang="en-US" sz="1200" dirty="0"/>
              <a:t>	Satellite </a:t>
            </a:r>
            <a:r>
              <a:rPr lang="en-US" sz="1200" dirty="0" err="1"/>
              <a:t>Scatterometer</a:t>
            </a:r>
            <a:r>
              <a:rPr lang="en-US" sz="1200" dirty="0"/>
              <a:t> Winds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692" y="1036754"/>
            <a:ext cx="3074126" cy="2853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F97886-21C1-2846-925B-C8B8D0A864D5}"/>
              </a:ext>
            </a:extLst>
          </p:cNvPr>
          <p:cNvSpPr txBox="1"/>
          <p:nvPr/>
        </p:nvSpPr>
        <p:spPr>
          <a:xfrm>
            <a:off x="283029" y="1254034"/>
            <a:ext cx="4288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Experiments: </a:t>
            </a:r>
          </a:p>
          <a:p>
            <a:r>
              <a:rPr lang="en-US" dirty="0"/>
              <a:t>For one individual type of data, where does it put the increment and how big is the increment and what fields have a significant increment (only do the analysis and do only a 6 hour forecast, no cycle, use all ARO)</a:t>
            </a:r>
          </a:p>
          <a:p>
            <a:endParaRPr lang="en-US" dirty="0"/>
          </a:p>
          <a:p>
            <a:r>
              <a:rPr lang="en-US" dirty="0"/>
              <a:t>Experiments :</a:t>
            </a:r>
          </a:p>
          <a:p>
            <a:r>
              <a:rPr lang="en-US" dirty="0"/>
              <a:t>Most important is to compare GTS+DROP+GPSRO to GTS+DROP+GPSRO+ARO (only in window)</a:t>
            </a:r>
          </a:p>
          <a:p>
            <a:r>
              <a:rPr lang="en-US" dirty="0"/>
              <a:t>(run forecast for 84 hours, no cycling?)</a:t>
            </a:r>
          </a:p>
        </p:txBody>
      </p:sp>
    </p:spTree>
    <p:extLst>
      <p:ext uri="{BB962C8B-B14F-4D97-AF65-F5344CB8AC3E}">
        <p14:creationId xmlns:p14="http://schemas.microsoft.com/office/powerpoint/2010/main" val="335905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59D8-B2D7-DF44-9AFC-E16B2796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80A8A-04CA-6C4E-B528-0E7DF144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645"/>
            <a:ext cx="9144000" cy="29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16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Problem:</a:t>
            </a:r>
            <a:br>
              <a:rPr lang="en-US" sz="3600" dirty="0"/>
            </a:br>
            <a:r>
              <a:rPr lang="en-US" sz="3600" dirty="0"/>
              <a:t>Temperature Increments are Too Big</a:t>
            </a:r>
          </a:p>
        </p:txBody>
      </p:sp>
      <p:pic>
        <p:nvPicPr>
          <p:cNvPr id="3" name="Picture 2" descr="inc_combo-temp-wind-vectors-500mb_wrf-d01_series1302_ens00_date20180127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4" y="1415071"/>
            <a:ext cx="4098188" cy="3492774"/>
          </a:xfrm>
          <a:prstGeom prst="rect">
            <a:avLst/>
          </a:prstGeom>
        </p:spPr>
      </p:pic>
      <p:pic>
        <p:nvPicPr>
          <p:cNvPr id="4" name="Picture 3" descr="inc_combo-temp-wind-vectors-850mb_wrf-d01_series1302_ens00_date2018012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30" y="1415072"/>
            <a:ext cx="4098187" cy="34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My WRF Setup for Cycling </a:t>
            </a:r>
          </a:p>
        </p:txBody>
      </p:sp>
      <p:pic>
        <p:nvPicPr>
          <p:cNvPr id="4" name="Content Placeholder 3" descr="setup_wrf-cycling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13820" b="11018"/>
          <a:stretch/>
        </p:blipFill>
        <p:spPr>
          <a:xfrm>
            <a:off x="3004916" y="1070169"/>
            <a:ext cx="5898796" cy="3811729"/>
          </a:xfrm>
        </p:spPr>
      </p:pic>
      <p:sp>
        <p:nvSpPr>
          <p:cNvPr id="5" name="TextBox 4"/>
          <p:cNvSpPr txBox="1"/>
          <p:nvPr/>
        </p:nvSpPr>
        <p:spPr>
          <a:xfrm>
            <a:off x="72100" y="1132734"/>
            <a:ext cx="29328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One domain for cycling with nests </a:t>
            </a:r>
            <a:r>
              <a:rPr lang="en-US" sz="1600" dirty="0" err="1"/>
              <a:t>init</a:t>
            </a:r>
            <a:r>
              <a:rPr lang="en-US" sz="1600" dirty="0"/>
              <a:t> during free </a:t>
            </a:r>
            <a:r>
              <a:rPr lang="en-US" sz="1600" dirty="0" err="1"/>
              <a:t>fcst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IC/BC from GEFS control member (</a:t>
            </a:r>
            <a:r>
              <a:rPr lang="en-US" sz="1600" dirty="0" err="1"/>
              <a:t>ens</a:t>
            </a:r>
            <a:r>
              <a:rPr lang="en-US" sz="1600" dirty="0"/>
              <a:t> 00) </a:t>
            </a:r>
            <a:r>
              <a:rPr lang="en-US" sz="1600" dirty="0" err="1"/>
              <a:t>fcst</a:t>
            </a:r>
            <a:r>
              <a:rPr lang="en-US" sz="1600" dirty="0"/>
              <a:t> available every 6 hours.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“Truth” is GFS Analysis (FNL).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Note:  GFS Analysis ≠ GEFS </a:t>
            </a:r>
            <a:r>
              <a:rPr lang="en-US" sz="1600" dirty="0" err="1"/>
              <a:t>fcst</a:t>
            </a:r>
            <a:r>
              <a:rPr lang="en-US" sz="1600" dirty="0"/>
              <a:t> initial conditions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923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0DE62-8341-E044-8676-D0C0426D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-8165"/>
            <a:ext cx="6868886" cy="51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EADD3-6FC8-0745-A31C-64D4D1F21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62" y="1"/>
            <a:ext cx="3526601" cy="2646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642AB-FBD1-D34C-BAB3-730E6717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47" y="2539346"/>
            <a:ext cx="3422429" cy="2568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74543-B63F-A540-9A35-54D77ED3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939" y="2503869"/>
            <a:ext cx="3516965" cy="26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1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767</Words>
  <Application>Microsoft Macintosh PowerPoint</Application>
  <PresentationFormat>On-screen Show (16:9)</PresentationFormat>
  <Paragraphs>145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Office Theme</vt:lpstr>
      <vt:lpstr>Debugging Problem with Increments in WRF Setup for AR Recon 2018</vt:lpstr>
      <vt:lpstr>PowerPoint Presentation</vt:lpstr>
      <vt:lpstr>Experiments</vt:lpstr>
      <vt:lpstr>DA Experiments &amp; Configuration   </vt:lpstr>
      <vt:lpstr>PowerPoint Presentation</vt:lpstr>
      <vt:lpstr>Problem: Temperature Increments are Too Big</vt:lpstr>
      <vt:lpstr>My WRF Setup for Cycling </vt:lpstr>
      <vt:lpstr>PowerPoint Presentation</vt:lpstr>
      <vt:lpstr>PowerPoint Presentation</vt:lpstr>
      <vt:lpstr>PowerPoint Presentation</vt:lpstr>
      <vt:lpstr>Potential Reasons for Problem</vt:lpstr>
      <vt:lpstr>PowerPoint Presentation</vt:lpstr>
      <vt:lpstr>Single Observation Response to Temperature Innovation (1 K @ ~ 700 mb)</vt:lpstr>
      <vt:lpstr>Obs used for DA (Lihue Radiosonde launch)</vt:lpstr>
      <vt:lpstr>Obs used for DA (Lihue Radiosonde launch)</vt:lpstr>
      <vt:lpstr>Mimicking MH’s WRF Setup for Cycling </vt:lpstr>
      <vt:lpstr>Dropsonde data assimilation experiments (Zheng)</vt:lpstr>
      <vt:lpstr>Increments in Temperature</vt:lpstr>
      <vt:lpstr>Increments in Moisture</vt:lpstr>
      <vt:lpstr>RMS (Experiment – ECMWF Anl) in Temp</vt:lpstr>
      <vt:lpstr>RMS (Experiment – ECMWF Anl) in q</vt:lpstr>
      <vt:lpstr>End</vt:lpstr>
      <vt:lpstr>Investigate BE itself</vt:lpstr>
      <vt:lpstr>Single Observation Response to Mixing Ratio Innovation (1 g/kg @ ~ 700 mb)</vt:lpstr>
      <vt:lpstr>IWV Increments look Reasonable?</vt:lpstr>
      <vt:lpstr>Potential Reasons for Problem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Murphy</dc:creator>
  <cp:lastModifiedBy>J. Haase</cp:lastModifiedBy>
  <cp:revision>39</cp:revision>
  <dcterms:created xsi:type="dcterms:W3CDTF">2018-08-22T21:51:57Z</dcterms:created>
  <dcterms:modified xsi:type="dcterms:W3CDTF">2019-05-24T03:11:48Z</dcterms:modified>
</cp:coreProperties>
</file>