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32404050" cy="43205400"/>
  <p:notesSz cx="6858000" cy="9144000"/>
  <p:defaultTextStyle>
    <a:defPPr>
      <a:defRPr lang="zh-TW"/>
    </a:defPPr>
    <a:lvl1pPr marL="0" algn="l" defTabSz="4320540" rtl="0" eaLnBrk="1" latinLnBrk="0" hangingPunct="1">
      <a:defRPr sz="8500" kern="1200">
        <a:solidFill>
          <a:schemeClr val="tx1"/>
        </a:solidFill>
        <a:latin typeface="+mn-lt"/>
        <a:ea typeface="+mn-ea"/>
        <a:cs typeface="+mn-cs"/>
      </a:defRPr>
    </a:lvl1pPr>
    <a:lvl2pPr marL="2160270" algn="l" defTabSz="4320540" rtl="0" eaLnBrk="1" latinLnBrk="0" hangingPunct="1">
      <a:defRPr sz="8500" kern="1200">
        <a:solidFill>
          <a:schemeClr val="tx1"/>
        </a:solidFill>
        <a:latin typeface="+mn-lt"/>
        <a:ea typeface="+mn-ea"/>
        <a:cs typeface="+mn-cs"/>
      </a:defRPr>
    </a:lvl2pPr>
    <a:lvl3pPr marL="4320540" algn="l" defTabSz="4320540" rtl="0" eaLnBrk="1" latinLnBrk="0" hangingPunct="1">
      <a:defRPr sz="8500" kern="1200">
        <a:solidFill>
          <a:schemeClr val="tx1"/>
        </a:solidFill>
        <a:latin typeface="+mn-lt"/>
        <a:ea typeface="+mn-ea"/>
        <a:cs typeface="+mn-cs"/>
      </a:defRPr>
    </a:lvl3pPr>
    <a:lvl4pPr marL="6480810" algn="l" defTabSz="4320540" rtl="0" eaLnBrk="1" latinLnBrk="0" hangingPunct="1">
      <a:defRPr sz="8500" kern="1200">
        <a:solidFill>
          <a:schemeClr val="tx1"/>
        </a:solidFill>
        <a:latin typeface="+mn-lt"/>
        <a:ea typeface="+mn-ea"/>
        <a:cs typeface="+mn-cs"/>
      </a:defRPr>
    </a:lvl4pPr>
    <a:lvl5pPr marL="8641080" algn="l" defTabSz="4320540" rtl="0" eaLnBrk="1" latinLnBrk="0" hangingPunct="1">
      <a:defRPr sz="8500" kern="1200">
        <a:solidFill>
          <a:schemeClr val="tx1"/>
        </a:solidFill>
        <a:latin typeface="+mn-lt"/>
        <a:ea typeface="+mn-ea"/>
        <a:cs typeface="+mn-cs"/>
      </a:defRPr>
    </a:lvl5pPr>
    <a:lvl6pPr marL="10801350" algn="l" defTabSz="4320540" rtl="0" eaLnBrk="1" latinLnBrk="0" hangingPunct="1">
      <a:defRPr sz="8500" kern="1200">
        <a:solidFill>
          <a:schemeClr val="tx1"/>
        </a:solidFill>
        <a:latin typeface="+mn-lt"/>
        <a:ea typeface="+mn-ea"/>
        <a:cs typeface="+mn-cs"/>
      </a:defRPr>
    </a:lvl6pPr>
    <a:lvl7pPr marL="12961620" algn="l" defTabSz="4320540" rtl="0" eaLnBrk="1" latinLnBrk="0" hangingPunct="1">
      <a:defRPr sz="8500" kern="1200">
        <a:solidFill>
          <a:schemeClr val="tx1"/>
        </a:solidFill>
        <a:latin typeface="+mn-lt"/>
        <a:ea typeface="+mn-ea"/>
        <a:cs typeface="+mn-cs"/>
      </a:defRPr>
    </a:lvl7pPr>
    <a:lvl8pPr marL="15121890" algn="l" defTabSz="4320540" rtl="0" eaLnBrk="1" latinLnBrk="0" hangingPunct="1">
      <a:defRPr sz="8500" kern="1200">
        <a:solidFill>
          <a:schemeClr val="tx1"/>
        </a:solidFill>
        <a:latin typeface="+mn-lt"/>
        <a:ea typeface="+mn-ea"/>
        <a:cs typeface="+mn-cs"/>
      </a:defRPr>
    </a:lvl8pPr>
    <a:lvl9pPr marL="17282160" algn="l" defTabSz="4320540"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08">
          <p15:clr>
            <a:srgbClr val="A4A3A4"/>
          </p15:clr>
        </p15:guide>
        <p15:guide id="2" pos="1020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065"/>
    <p:restoredTop sz="94785"/>
  </p:normalViewPr>
  <p:slideViewPr>
    <p:cSldViewPr>
      <p:cViewPr>
        <p:scale>
          <a:sx n="27" d="100"/>
          <a:sy n="27" d="100"/>
        </p:scale>
        <p:origin x="848" y="-1024"/>
      </p:cViewPr>
      <p:guideLst>
        <p:guide orient="horz" pos="13608"/>
        <p:guide pos="1020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6C5743-C92A-404B-AB28-44283B3DC01F}" type="datetimeFigureOut">
              <a:rPr lang="en-US" smtClean="0"/>
              <a:t>10/9/20</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FEDD5-8AA8-7B48-8B6D-C535836E64B2}" type="slidenum">
              <a:rPr lang="en-US" smtClean="0"/>
              <a:t>‹#›</a:t>
            </a:fld>
            <a:endParaRPr lang="en-US"/>
          </a:p>
        </p:txBody>
      </p:sp>
    </p:spTree>
    <p:extLst>
      <p:ext uri="{BB962C8B-B14F-4D97-AF65-F5344CB8AC3E}">
        <p14:creationId xmlns:p14="http://schemas.microsoft.com/office/powerpoint/2010/main" val="964141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2FEDD5-8AA8-7B48-8B6D-C535836E64B2}" type="slidenum">
              <a:rPr lang="en-US" smtClean="0"/>
              <a:t>1</a:t>
            </a:fld>
            <a:endParaRPr lang="en-US"/>
          </a:p>
        </p:txBody>
      </p:sp>
    </p:spTree>
    <p:extLst>
      <p:ext uri="{BB962C8B-B14F-4D97-AF65-F5344CB8AC3E}">
        <p14:creationId xmlns:p14="http://schemas.microsoft.com/office/powerpoint/2010/main" val="3354379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2430304" y="13421680"/>
            <a:ext cx="27543443" cy="9261158"/>
          </a:xfrm>
        </p:spPr>
        <p:txBody>
          <a:bodyPr/>
          <a:lstStyle/>
          <a:p>
            <a:r>
              <a:rPr lang="zh-TW" altLang="en-US" dirty="0"/>
              <a:t>按一下以編輯母片標題樣式</a:t>
            </a:r>
          </a:p>
        </p:txBody>
      </p:sp>
      <p:sp>
        <p:nvSpPr>
          <p:cNvPr id="3" name="副標題 2"/>
          <p:cNvSpPr>
            <a:spLocks noGrp="1"/>
          </p:cNvSpPr>
          <p:nvPr>
            <p:ph type="subTitle" idx="1"/>
          </p:nvPr>
        </p:nvSpPr>
        <p:spPr>
          <a:xfrm>
            <a:off x="4860608" y="24483060"/>
            <a:ext cx="22682835" cy="11041380"/>
          </a:xfrm>
        </p:spPr>
        <p:txBody>
          <a:bodyPr/>
          <a:lstStyle>
            <a:lvl1pPr marL="0" indent="0" algn="ctr">
              <a:buNone/>
              <a:defRPr>
                <a:solidFill>
                  <a:schemeClr val="tx1">
                    <a:tint val="75000"/>
                  </a:schemeClr>
                </a:solidFill>
              </a:defRPr>
            </a:lvl1pPr>
            <a:lvl2pPr marL="2160270" indent="0" algn="ctr">
              <a:buNone/>
              <a:defRPr>
                <a:solidFill>
                  <a:schemeClr val="tx1">
                    <a:tint val="75000"/>
                  </a:schemeClr>
                </a:solidFill>
              </a:defRPr>
            </a:lvl2pPr>
            <a:lvl3pPr marL="4320540" indent="0" algn="ctr">
              <a:buNone/>
              <a:defRPr>
                <a:solidFill>
                  <a:schemeClr val="tx1">
                    <a:tint val="75000"/>
                  </a:schemeClr>
                </a:solidFill>
              </a:defRPr>
            </a:lvl3pPr>
            <a:lvl4pPr marL="6480810" indent="0" algn="ctr">
              <a:buNone/>
              <a:defRPr>
                <a:solidFill>
                  <a:schemeClr val="tx1">
                    <a:tint val="75000"/>
                  </a:schemeClr>
                </a:solidFill>
              </a:defRPr>
            </a:lvl4pPr>
            <a:lvl5pPr marL="8641080" indent="0" algn="ctr">
              <a:buNone/>
              <a:defRPr>
                <a:solidFill>
                  <a:schemeClr val="tx1">
                    <a:tint val="75000"/>
                  </a:schemeClr>
                </a:solidFill>
              </a:defRPr>
            </a:lvl5pPr>
            <a:lvl6pPr marL="10801350" indent="0" algn="ctr">
              <a:buNone/>
              <a:defRPr>
                <a:solidFill>
                  <a:schemeClr val="tx1">
                    <a:tint val="75000"/>
                  </a:schemeClr>
                </a:solidFill>
              </a:defRPr>
            </a:lvl6pPr>
            <a:lvl7pPr marL="12961620" indent="0" algn="ctr">
              <a:buNone/>
              <a:defRPr>
                <a:solidFill>
                  <a:schemeClr val="tx1">
                    <a:tint val="75000"/>
                  </a:schemeClr>
                </a:solidFill>
              </a:defRPr>
            </a:lvl7pPr>
            <a:lvl8pPr marL="15121890" indent="0" algn="ctr">
              <a:buNone/>
              <a:defRPr>
                <a:solidFill>
                  <a:schemeClr val="tx1">
                    <a:tint val="75000"/>
                  </a:schemeClr>
                </a:solidFill>
              </a:defRPr>
            </a:lvl8pPr>
            <a:lvl9pPr marL="1728216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1581826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1424798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3254782" y="10901365"/>
            <a:ext cx="25833229" cy="23224902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5743847" y="10901365"/>
            <a:ext cx="76970870" cy="23224902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3224873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372665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2559696" y="27763473"/>
            <a:ext cx="27543443" cy="8581073"/>
          </a:xfrm>
        </p:spPr>
        <p:txBody>
          <a:bodyPr anchor="t"/>
          <a:lstStyle>
            <a:lvl1pPr algn="l">
              <a:defRPr sz="18900" b="1" cap="all"/>
            </a:lvl1pPr>
          </a:lstStyle>
          <a:p>
            <a:r>
              <a:rPr lang="zh-TW" altLang="en-US"/>
              <a:t>按一下以編輯母片標題樣式</a:t>
            </a:r>
          </a:p>
        </p:txBody>
      </p:sp>
      <p:sp>
        <p:nvSpPr>
          <p:cNvPr id="3" name="文字版面配置區 2"/>
          <p:cNvSpPr>
            <a:spLocks noGrp="1"/>
          </p:cNvSpPr>
          <p:nvPr>
            <p:ph type="body" idx="1"/>
          </p:nvPr>
        </p:nvSpPr>
        <p:spPr>
          <a:xfrm>
            <a:off x="2559696" y="18312295"/>
            <a:ext cx="27543443" cy="9451178"/>
          </a:xfrm>
        </p:spPr>
        <p:txBody>
          <a:bodyPr anchor="b"/>
          <a:lstStyle>
            <a:lvl1pPr marL="0" indent="0">
              <a:buNone/>
              <a:defRPr sz="9500">
                <a:solidFill>
                  <a:schemeClr val="tx1">
                    <a:tint val="75000"/>
                  </a:schemeClr>
                </a:solidFill>
              </a:defRPr>
            </a:lvl1pPr>
            <a:lvl2pPr marL="2160270" indent="0">
              <a:buNone/>
              <a:defRPr sz="8500">
                <a:solidFill>
                  <a:schemeClr val="tx1">
                    <a:tint val="75000"/>
                  </a:schemeClr>
                </a:solidFill>
              </a:defRPr>
            </a:lvl2pPr>
            <a:lvl3pPr marL="4320540" indent="0">
              <a:buNone/>
              <a:defRPr sz="7600">
                <a:solidFill>
                  <a:schemeClr val="tx1">
                    <a:tint val="75000"/>
                  </a:schemeClr>
                </a:solidFill>
              </a:defRPr>
            </a:lvl3pPr>
            <a:lvl4pPr marL="6480810" indent="0">
              <a:buNone/>
              <a:defRPr sz="6600">
                <a:solidFill>
                  <a:schemeClr val="tx1">
                    <a:tint val="75000"/>
                  </a:schemeClr>
                </a:solidFill>
              </a:defRPr>
            </a:lvl4pPr>
            <a:lvl5pPr marL="8641080" indent="0">
              <a:buNone/>
              <a:defRPr sz="6600">
                <a:solidFill>
                  <a:schemeClr val="tx1">
                    <a:tint val="75000"/>
                  </a:schemeClr>
                </a:solidFill>
              </a:defRPr>
            </a:lvl5pPr>
            <a:lvl6pPr marL="10801350" indent="0">
              <a:buNone/>
              <a:defRPr sz="6600">
                <a:solidFill>
                  <a:schemeClr val="tx1">
                    <a:tint val="75000"/>
                  </a:schemeClr>
                </a:solidFill>
              </a:defRPr>
            </a:lvl6pPr>
            <a:lvl7pPr marL="12961620" indent="0">
              <a:buNone/>
              <a:defRPr sz="6600">
                <a:solidFill>
                  <a:schemeClr val="tx1">
                    <a:tint val="75000"/>
                  </a:schemeClr>
                </a:solidFill>
              </a:defRPr>
            </a:lvl7pPr>
            <a:lvl8pPr marL="15121890" indent="0">
              <a:buNone/>
              <a:defRPr sz="6600">
                <a:solidFill>
                  <a:schemeClr val="tx1">
                    <a:tint val="75000"/>
                  </a:schemeClr>
                </a:solidFill>
              </a:defRPr>
            </a:lvl8pPr>
            <a:lvl9pPr marL="17282160" indent="0">
              <a:buNone/>
              <a:defRPr sz="6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4024728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5743846" y="63507940"/>
            <a:ext cx="51402048" cy="179642453"/>
          </a:xfr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7685960" y="63507940"/>
            <a:ext cx="51402051" cy="179642453"/>
          </a:xfrm>
        </p:spPr>
        <p:txBody>
          <a:bodyPr/>
          <a:lstStyle>
            <a:lvl1pPr>
              <a:defRPr sz="13200"/>
            </a:lvl1pPr>
            <a:lvl2pPr>
              <a:defRPr sz="11300"/>
            </a:lvl2pPr>
            <a:lvl3pPr>
              <a:defRPr sz="9500"/>
            </a:lvl3pPr>
            <a:lvl4pPr>
              <a:defRPr sz="8500"/>
            </a:lvl4pPr>
            <a:lvl5pPr>
              <a:defRPr sz="8500"/>
            </a:lvl5pPr>
            <a:lvl6pPr>
              <a:defRPr sz="8500"/>
            </a:lvl6pPr>
            <a:lvl7pPr>
              <a:defRPr sz="8500"/>
            </a:lvl7pPr>
            <a:lvl8pPr>
              <a:defRPr sz="8500"/>
            </a:lvl8pPr>
            <a:lvl9pPr>
              <a:defRPr sz="8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132518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1620203" y="1730219"/>
            <a:ext cx="29163645" cy="72009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1620203" y="9671212"/>
            <a:ext cx="14317416" cy="4030501"/>
          </a:xfr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lang="zh-TW" altLang="en-US"/>
              <a:t>按一下以編輯母片文字樣式</a:t>
            </a:r>
          </a:p>
        </p:txBody>
      </p:sp>
      <p:sp>
        <p:nvSpPr>
          <p:cNvPr id="4" name="內容版面配置區 3"/>
          <p:cNvSpPr>
            <a:spLocks noGrp="1"/>
          </p:cNvSpPr>
          <p:nvPr>
            <p:ph sz="half" idx="2"/>
          </p:nvPr>
        </p:nvSpPr>
        <p:spPr>
          <a:xfrm>
            <a:off x="1620203" y="13701713"/>
            <a:ext cx="14317416" cy="24893114"/>
          </a:xfr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16460809" y="9671212"/>
            <a:ext cx="14323040" cy="4030501"/>
          </a:xfrm>
        </p:spPr>
        <p:txBody>
          <a:bodyPr anchor="b"/>
          <a:lstStyle>
            <a:lvl1pPr marL="0" indent="0">
              <a:buNone/>
              <a:defRPr sz="11300" b="1"/>
            </a:lvl1pPr>
            <a:lvl2pPr marL="2160270" indent="0">
              <a:buNone/>
              <a:defRPr sz="9500" b="1"/>
            </a:lvl2pPr>
            <a:lvl3pPr marL="4320540" indent="0">
              <a:buNone/>
              <a:defRPr sz="8500" b="1"/>
            </a:lvl3pPr>
            <a:lvl4pPr marL="6480810" indent="0">
              <a:buNone/>
              <a:defRPr sz="7600" b="1"/>
            </a:lvl4pPr>
            <a:lvl5pPr marL="8641080" indent="0">
              <a:buNone/>
              <a:defRPr sz="7600" b="1"/>
            </a:lvl5pPr>
            <a:lvl6pPr marL="10801350" indent="0">
              <a:buNone/>
              <a:defRPr sz="7600" b="1"/>
            </a:lvl6pPr>
            <a:lvl7pPr marL="12961620" indent="0">
              <a:buNone/>
              <a:defRPr sz="7600" b="1"/>
            </a:lvl7pPr>
            <a:lvl8pPr marL="15121890" indent="0">
              <a:buNone/>
              <a:defRPr sz="7600" b="1"/>
            </a:lvl8pPr>
            <a:lvl9pPr marL="17282160" indent="0">
              <a:buNone/>
              <a:defRPr sz="7600" b="1"/>
            </a:lvl9pPr>
          </a:lstStyle>
          <a:p>
            <a:pPr lvl="0"/>
            <a:r>
              <a:rPr lang="zh-TW" altLang="en-US"/>
              <a:t>按一下以編輯母片文字樣式</a:t>
            </a:r>
          </a:p>
        </p:txBody>
      </p:sp>
      <p:sp>
        <p:nvSpPr>
          <p:cNvPr id="6" name="內容版面配置區 5"/>
          <p:cNvSpPr>
            <a:spLocks noGrp="1"/>
          </p:cNvSpPr>
          <p:nvPr>
            <p:ph sz="quarter" idx="4"/>
          </p:nvPr>
        </p:nvSpPr>
        <p:spPr>
          <a:xfrm>
            <a:off x="16460809" y="13701713"/>
            <a:ext cx="14323040" cy="24893114"/>
          </a:xfrm>
        </p:spPr>
        <p:txBody>
          <a:bodyPr/>
          <a:lstStyle>
            <a:lvl1pPr>
              <a:defRPr sz="11300"/>
            </a:lvl1pPr>
            <a:lvl2pPr>
              <a:defRPr sz="9500"/>
            </a:lvl2pPr>
            <a:lvl3pPr>
              <a:defRPr sz="8500"/>
            </a:lvl3pPr>
            <a:lvl4pPr>
              <a:defRPr sz="7600"/>
            </a:lvl4pPr>
            <a:lvl5pPr>
              <a:defRPr sz="7600"/>
            </a:lvl5pPr>
            <a:lvl6pPr>
              <a:defRPr sz="7600"/>
            </a:lvl6pPr>
            <a:lvl7pPr>
              <a:defRPr sz="7600"/>
            </a:lvl7pPr>
            <a:lvl8pPr>
              <a:defRPr sz="7600"/>
            </a:lvl8pPr>
            <a:lvl9pPr>
              <a:defRPr sz="7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18480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1041210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227903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1620204" y="1720215"/>
            <a:ext cx="10660709" cy="7320915"/>
          </a:xfrm>
        </p:spPr>
        <p:txBody>
          <a:bodyPr anchor="b"/>
          <a:lstStyle>
            <a:lvl1pPr algn="l">
              <a:defRPr sz="9500" b="1"/>
            </a:lvl1pPr>
          </a:lstStyle>
          <a:p>
            <a:r>
              <a:rPr lang="zh-TW" altLang="en-US"/>
              <a:t>按一下以編輯母片標題樣式</a:t>
            </a:r>
          </a:p>
        </p:txBody>
      </p:sp>
      <p:sp>
        <p:nvSpPr>
          <p:cNvPr id="3" name="內容版面配置區 2"/>
          <p:cNvSpPr>
            <a:spLocks noGrp="1"/>
          </p:cNvSpPr>
          <p:nvPr>
            <p:ph idx="1"/>
          </p:nvPr>
        </p:nvSpPr>
        <p:spPr>
          <a:xfrm>
            <a:off x="12669083" y="1720218"/>
            <a:ext cx="18114764" cy="36874612"/>
          </a:xfrm>
        </p:spPr>
        <p:txBody>
          <a:bodyPr/>
          <a:lstStyle>
            <a:lvl1pPr>
              <a:defRPr sz="15100"/>
            </a:lvl1pPr>
            <a:lvl2pPr>
              <a:defRPr sz="13200"/>
            </a:lvl2pPr>
            <a:lvl3pPr>
              <a:defRPr sz="11300"/>
            </a:lvl3pPr>
            <a:lvl4pPr>
              <a:defRPr sz="9500"/>
            </a:lvl4pPr>
            <a:lvl5pPr>
              <a:defRPr sz="9500"/>
            </a:lvl5pPr>
            <a:lvl6pPr>
              <a:defRPr sz="9500"/>
            </a:lvl6pPr>
            <a:lvl7pPr>
              <a:defRPr sz="9500"/>
            </a:lvl7pPr>
            <a:lvl8pPr>
              <a:defRPr sz="9500"/>
            </a:lvl8pPr>
            <a:lvl9pPr>
              <a:defRPr sz="9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1620204" y="9041133"/>
            <a:ext cx="10660709" cy="29553697"/>
          </a:xfr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2205649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51421" y="30243780"/>
            <a:ext cx="19442430" cy="3570449"/>
          </a:xfrm>
        </p:spPr>
        <p:txBody>
          <a:bodyPr anchor="b"/>
          <a:lstStyle>
            <a:lvl1pPr algn="l">
              <a:defRPr sz="9500" b="1"/>
            </a:lvl1pPr>
          </a:lstStyle>
          <a:p>
            <a:r>
              <a:rPr lang="zh-TW" altLang="en-US"/>
              <a:t>按一下以編輯母片標題樣式</a:t>
            </a:r>
          </a:p>
        </p:txBody>
      </p:sp>
      <p:sp>
        <p:nvSpPr>
          <p:cNvPr id="3" name="圖片版面配置區 2"/>
          <p:cNvSpPr>
            <a:spLocks noGrp="1"/>
          </p:cNvSpPr>
          <p:nvPr>
            <p:ph type="pic" idx="1"/>
          </p:nvPr>
        </p:nvSpPr>
        <p:spPr>
          <a:xfrm>
            <a:off x="6351421" y="3860483"/>
            <a:ext cx="19442430" cy="25923240"/>
          </a:xfrm>
        </p:spPr>
        <p:txBody>
          <a:bodyPr/>
          <a:lstStyle>
            <a:lvl1pPr marL="0" indent="0">
              <a:buNone/>
              <a:defRPr sz="15100"/>
            </a:lvl1pPr>
            <a:lvl2pPr marL="2160270" indent="0">
              <a:buNone/>
              <a:defRPr sz="13200"/>
            </a:lvl2pPr>
            <a:lvl3pPr marL="4320540" indent="0">
              <a:buNone/>
              <a:defRPr sz="11300"/>
            </a:lvl3pPr>
            <a:lvl4pPr marL="6480810" indent="0">
              <a:buNone/>
              <a:defRPr sz="9500"/>
            </a:lvl4pPr>
            <a:lvl5pPr marL="8641080" indent="0">
              <a:buNone/>
              <a:defRPr sz="9500"/>
            </a:lvl5pPr>
            <a:lvl6pPr marL="10801350" indent="0">
              <a:buNone/>
              <a:defRPr sz="9500"/>
            </a:lvl6pPr>
            <a:lvl7pPr marL="12961620" indent="0">
              <a:buNone/>
              <a:defRPr sz="9500"/>
            </a:lvl7pPr>
            <a:lvl8pPr marL="15121890" indent="0">
              <a:buNone/>
              <a:defRPr sz="9500"/>
            </a:lvl8pPr>
            <a:lvl9pPr marL="17282160" indent="0">
              <a:buNone/>
              <a:defRPr sz="9500"/>
            </a:lvl9pPr>
          </a:lstStyle>
          <a:p>
            <a:endParaRPr lang="zh-TW" altLang="en-US"/>
          </a:p>
        </p:txBody>
      </p:sp>
      <p:sp>
        <p:nvSpPr>
          <p:cNvPr id="4" name="文字版面配置區 3"/>
          <p:cNvSpPr>
            <a:spLocks noGrp="1"/>
          </p:cNvSpPr>
          <p:nvPr>
            <p:ph type="body" sz="half" idx="2"/>
          </p:nvPr>
        </p:nvSpPr>
        <p:spPr>
          <a:xfrm>
            <a:off x="6351421" y="33814229"/>
            <a:ext cx="19442430" cy="5070631"/>
          </a:xfrm>
        </p:spPr>
        <p:txBody>
          <a:bodyPr/>
          <a:lstStyle>
            <a:lvl1pPr marL="0" indent="0">
              <a:buNone/>
              <a:defRPr sz="6600"/>
            </a:lvl1pPr>
            <a:lvl2pPr marL="2160270" indent="0">
              <a:buNone/>
              <a:defRPr sz="5700"/>
            </a:lvl2pPr>
            <a:lvl3pPr marL="4320540" indent="0">
              <a:buNone/>
              <a:defRPr sz="4700"/>
            </a:lvl3pPr>
            <a:lvl4pPr marL="6480810" indent="0">
              <a:buNone/>
              <a:defRPr sz="4300"/>
            </a:lvl4pPr>
            <a:lvl5pPr marL="8641080" indent="0">
              <a:buNone/>
              <a:defRPr sz="4300"/>
            </a:lvl5pPr>
            <a:lvl6pPr marL="10801350" indent="0">
              <a:buNone/>
              <a:defRPr sz="4300"/>
            </a:lvl6pPr>
            <a:lvl7pPr marL="12961620" indent="0">
              <a:buNone/>
              <a:defRPr sz="4300"/>
            </a:lvl7pPr>
            <a:lvl8pPr marL="15121890" indent="0">
              <a:buNone/>
              <a:defRPr sz="4300"/>
            </a:lvl8pPr>
            <a:lvl9pPr marL="17282160" indent="0">
              <a:buNone/>
              <a:defRPr sz="43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6A2E8C8-E729-40B7-8E35-B9CEA682F41A}" type="datetimeFigureOut">
              <a:rPr lang="zh-TW" altLang="en-US" smtClean="0"/>
              <a:t>2020/10/9</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450697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1620203" y="1730219"/>
            <a:ext cx="29163645" cy="7200900"/>
          </a:xfrm>
          <a:prstGeom prst="rect">
            <a:avLst/>
          </a:prstGeom>
        </p:spPr>
        <p:txBody>
          <a:bodyPr vert="horz" lIns="432054" tIns="216027" rIns="432054" bIns="216027"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1620203" y="10081263"/>
            <a:ext cx="29163645" cy="28513567"/>
          </a:xfrm>
          <a:prstGeom prst="rect">
            <a:avLst/>
          </a:prstGeom>
        </p:spPr>
        <p:txBody>
          <a:bodyPr vert="horz" lIns="432054" tIns="216027" rIns="432054" bIns="216027"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1620203" y="40045008"/>
            <a:ext cx="7560945" cy="2300288"/>
          </a:xfrm>
          <a:prstGeom prst="rect">
            <a:avLst/>
          </a:prstGeom>
        </p:spPr>
        <p:txBody>
          <a:bodyPr vert="horz" lIns="432054" tIns="216027" rIns="432054" bIns="216027" rtlCol="0" anchor="ctr"/>
          <a:lstStyle>
            <a:lvl1pPr algn="l">
              <a:defRPr sz="5700">
                <a:solidFill>
                  <a:schemeClr val="tx1">
                    <a:tint val="75000"/>
                  </a:schemeClr>
                </a:solidFill>
              </a:defRPr>
            </a:lvl1pPr>
          </a:lstStyle>
          <a:p>
            <a:fld id="{B6A2E8C8-E729-40B7-8E35-B9CEA682F41A}" type="datetimeFigureOut">
              <a:rPr lang="zh-TW" altLang="en-US" smtClean="0"/>
              <a:t>2020/10/9</a:t>
            </a:fld>
            <a:endParaRPr lang="zh-TW" altLang="en-US"/>
          </a:p>
        </p:txBody>
      </p:sp>
      <p:sp>
        <p:nvSpPr>
          <p:cNvPr id="5" name="頁尾版面配置區 4"/>
          <p:cNvSpPr>
            <a:spLocks noGrp="1"/>
          </p:cNvSpPr>
          <p:nvPr>
            <p:ph type="ftr" sz="quarter" idx="3"/>
          </p:nvPr>
        </p:nvSpPr>
        <p:spPr>
          <a:xfrm>
            <a:off x="11071384" y="40045008"/>
            <a:ext cx="10261283" cy="2300288"/>
          </a:xfrm>
          <a:prstGeom prst="rect">
            <a:avLst/>
          </a:prstGeom>
        </p:spPr>
        <p:txBody>
          <a:bodyPr vert="horz" lIns="432054" tIns="216027" rIns="432054" bIns="216027" rtlCol="0" anchor="ctr"/>
          <a:lstStyle>
            <a:lvl1pPr algn="ctr">
              <a:defRPr sz="57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23222903" y="40045008"/>
            <a:ext cx="7560945" cy="2300288"/>
          </a:xfrm>
          <a:prstGeom prst="rect">
            <a:avLst/>
          </a:prstGeom>
        </p:spPr>
        <p:txBody>
          <a:bodyPr vert="horz" lIns="432054" tIns="216027" rIns="432054" bIns="216027" rtlCol="0" anchor="ctr"/>
          <a:lstStyle>
            <a:lvl1pPr algn="r">
              <a:defRPr sz="5700">
                <a:solidFill>
                  <a:schemeClr val="tx1">
                    <a:tint val="75000"/>
                  </a:schemeClr>
                </a:solidFill>
              </a:defRPr>
            </a:lvl1pPr>
          </a:lstStyle>
          <a:p>
            <a:fld id="{C97FA58C-BE33-4CC8-AC5F-E62F574C98D4}" type="slidenum">
              <a:rPr lang="zh-TW" altLang="en-US" smtClean="0"/>
              <a:t>‹#›</a:t>
            </a:fld>
            <a:endParaRPr lang="zh-TW" altLang="en-US"/>
          </a:p>
        </p:txBody>
      </p:sp>
    </p:spTree>
    <p:extLst>
      <p:ext uri="{BB962C8B-B14F-4D97-AF65-F5344CB8AC3E}">
        <p14:creationId xmlns:p14="http://schemas.microsoft.com/office/powerpoint/2010/main" val="1914897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20540" rtl="0" eaLnBrk="1" latinLnBrk="0" hangingPunct="1">
        <a:spcBef>
          <a:spcPct val="0"/>
        </a:spcBef>
        <a:buNone/>
        <a:defRPr sz="20800" kern="1200">
          <a:solidFill>
            <a:schemeClr val="tx1"/>
          </a:solidFill>
          <a:latin typeface="+mj-lt"/>
          <a:ea typeface="+mj-ea"/>
          <a:cs typeface="+mj-cs"/>
        </a:defRPr>
      </a:lvl1pPr>
    </p:titleStyle>
    <p:bodyStyle>
      <a:lvl1pPr marL="1620203" indent="-1620203" algn="l" defTabSz="4320540" rtl="0" eaLnBrk="1" latinLnBrk="0" hangingPunct="1">
        <a:spcBef>
          <a:spcPct val="20000"/>
        </a:spcBef>
        <a:buFont typeface="Arial" panose="020B0604020202020204" pitchFamily="34" charset="0"/>
        <a:buChar char="•"/>
        <a:defRPr sz="15100" kern="1200">
          <a:solidFill>
            <a:schemeClr val="tx1"/>
          </a:solidFill>
          <a:latin typeface="+mn-lt"/>
          <a:ea typeface="+mn-ea"/>
          <a:cs typeface="+mn-cs"/>
        </a:defRPr>
      </a:lvl1pPr>
      <a:lvl2pPr marL="3510439" indent="-1350169" algn="l" defTabSz="4320540" rtl="0" eaLnBrk="1" latinLnBrk="0" hangingPunct="1">
        <a:spcBef>
          <a:spcPct val="20000"/>
        </a:spcBef>
        <a:buFont typeface="Arial" panose="020B0604020202020204" pitchFamily="34" charset="0"/>
        <a:buChar char="–"/>
        <a:defRPr sz="13200" kern="1200">
          <a:solidFill>
            <a:schemeClr val="tx1"/>
          </a:solidFill>
          <a:latin typeface="+mn-lt"/>
          <a:ea typeface="+mn-ea"/>
          <a:cs typeface="+mn-cs"/>
        </a:defRPr>
      </a:lvl2pPr>
      <a:lvl3pPr marL="5400675" indent="-1080135" algn="l" defTabSz="4320540" rtl="0" eaLnBrk="1" latinLnBrk="0" hangingPunct="1">
        <a:spcBef>
          <a:spcPct val="20000"/>
        </a:spcBef>
        <a:buFont typeface="Arial" panose="020B0604020202020204" pitchFamily="34" charset="0"/>
        <a:buChar char="•"/>
        <a:defRPr sz="11300" kern="1200">
          <a:solidFill>
            <a:schemeClr val="tx1"/>
          </a:solidFill>
          <a:latin typeface="+mn-lt"/>
          <a:ea typeface="+mn-ea"/>
          <a:cs typeface="+mn-cs"/>
        </a:defRPr>
      </a:lvl3pPr>
      <a:lvl4pPr marL="7560945" indent="-1080135" algn="l" defTabSz="4320540" rtl="0" eaLnBrk="1" latinLnBrk="0" hangingPunct="1">
        <a:spcBef>
          <a:spcPct val="20000"/>
        </a:spcBef>
        <a:buFont typeface="Arial" panose="020B0604020202020204" pitchFamily="34" charset="0"/>
        <a:buChar char="–"/>
        <a:defRPr sz="9500" kern="1200">
          <a:solidFill>
            <a:schemeClr val="tx1"/>
          </a:solidFill>
          <a:latin typeface="+mn-lt"/>
          <a:ea typeface="+mn-ea"/>
          <a:cs typeface="+mn-cs"/>
        </a:defRPr>
      </a:lvl4pPr>
      <a:lvl5pPr marL="9721215" indent="-1080135" algn="l" defTabSz="4320540" rtl="0" eaLnBrk="1" latinLnBrk="0" hangingPunct="1">
        <a:spcBef>
          <a:spcPct val="20000"/>
        </a:spcBef>
        <a:buFont typeface="Arial" panose="020B0604020202020204" pitchFamily="34" charset="0"/>
        <a:buChar char="»"/>
        <a:defRPr sz="9500" kern="1200">
          <a:solidFill>
            <a:schemeClr val="tx1"/>
          </a:solidFill>
          <a:latin typeface="+mn-lt"/>
          <a:ea typeface="+mn-ea"/>
          <a:cs typeface="+mn-cs"/>
        </a:defRPr>
      </a:lvl5pPr>
      <a:lvl6pPr marL="11881485" indent="-1080135" algn="l" defTabSz="4320540" rtl="0" eaLnBrk="1" latinLnBrk="0" hangingPunct="1">
        <a:spcBef>
          <a:spcPct val="20000"/>
        </a:spcBef>
        <a:buFont typeface="Arial" panose="020B0604020202020204" pitchFamily="34" charset="0"/>
        <a:buChar char="•"/>
        <a:defRPr sz="9500" kern="1200">
          <a:solidFill>
            <a:schemeClr val="tx1"/>
          </a:solidFill>
          <a:latin typeface="+mn-lt"/>
          <a:ea typeface="+mn-ea"/>
          <a:cs typeface="+mn-cs"/>
        </a:defRPr>
      </a:lvl6pPr>
      <a:lvl7pPr marL="14041755" indent="-1080135" algn="l" defTabSz="4320540" rtl="0" eaLnBrk="1" latinLnBrk="0" hangingPunct="1">
        <a:spcBef>
          <a:spcPct val="20000"/>
        </a:spcBef>
        <a:buFont typeface="Arial" panose="020B0604020202020204" pitchFamily="34" charset="0"/>
        <a:buChar char="•"/>
        <a:defRPr sz="9500" kern="1200">
          <a:solidFill>
            <a:schemeClr val="tx1"/>
          </a:solidFill>
          <a:latin typeface="+mn-lt"/>
          <a:ea typeface="+mn-ea"/>
          <a:cs typeface="+mn-cs"/>
        </a:defRPr>
      </a:lvl7pPr>
      <a:lvl8pPr marL="16202025" indent="-1080135" algn="l" defTabSz="4320540" rtl="0" eaLnBrk="1" latinLnBrk="0" hangingPunct="1">
        <a:spcBef>
          <a:spcPct val="20000"/>
        </a:spcBef>
        <a:buFont typeface="Arial" panose="020B0604020202020204" pitchFamily="34" charset="0"/>
        <a:buChar char="•"/>
        <a:defRPr sz="9500" kern="1200">
          <a:solidFill>
            <a:schemeClr val="tx1"/>
          </a:solidFill>
          <a:latin typeface="+mn-lt"/>
          <a:ea typeface="+mn-ea"/>
          <a:cs typeface="+mn-cs"/>
        </a:defRPr>
      </a:lvl8pPr>
      <a:lvl9pPr marL="18362295" indent="-1080135" algn="l" defTabSz="4320540" rtl="0" eaLnBrk="1" latinLnBrk="0" hangingPunct="1">
        <a:spcBef>
          <a:spcPct val="20000"/>
        </a:spcBef>
        <a:buFont typeface="Arial" panose="020B0604020202020204" pitchFamily="34" charset="0"/>
        <a:buChar char="•"/>
        <a:defRPr sz="9500" kern="1200">
          <a:solidFill>
            <a:schemeClr val="tx1"/>
          </a:solidFill>
          <a:latin typeface="+mn-lt"/>
          <a:ea typeface="+mn-ea"/>
          <a:cs typeface="+mn-cs"/>
        </a:defRPr>
      </a:lvl9pPr>
    </p:bodyStyle>
    <p:otherStyle>
      <a:defPPr>
        <a:defRPr lang="zh-TW"/>
      </a:defPPr>
      <a:lvl1pPr marL="0" algn="l" defTabSz="4320540" rtl="0" eaLnBrk="1" latinLnBrk="0" hangingPunct="1">
        <a:defRPr sz="8500" kern="1200">
          <a:solidFill>
            <a:schemeClr val="tx1"/>
          </a:solidFill>
          <a:latin typeface="+mn-lt"/>
          <a:ea typeface="+mn-ea"/>
          <a:cs typeface="+mn-cs"/>
        </a:defRPr>
      </a:lvl1pPr>
      <a:lvl2pPr marL="2160270" algn="l" defTabSz="4320540" rtl="0" eaLnBrk="1" latinLnBrk="0" hangingPunct="1">
        <a:defRPr sz="8500" kern="1200">
          <a:solidFill>
            <a:schemeClr val="tx1"/>
          </a:solidFill>
          <a:latin typeface="+mn-lt"/>
          <a:ea typeface="+mn-ea"/>
          <a:cs typeface="+mn-cs"/>
        </a:defRPr>
      </a:lvl2pPr>
      <a:lvl3pPr marL="4320540" algn="l" defTabSz="4320540" rtl="0" eaLnBrk="1" latinLnBrk="0" hangingPunct="1">
        <a:defRPr sz="8500" kern="1200">
          <a:solidFill>
            <a:schemeClr val="tx1"/>
          </a:solidFill>
          <a:latin typeface="+mn-lt"/>
          <a:ea typeface="+mn-ea"/>
          <a:cs typeface="+mn-cs"/>
        </a:defRPr>
      </a:lvl3pPr>
      <a:lvl4pPr marL="6480810" algn="l" defTabSz="4320540" rtl="0" eaLnBrk="1" latinLnBrk="0" hangingPunct="1">
        <a:defRPr sz="8500" kern="1200">
          <a:solidFill>
            <a:schemeClr val="tx1"/>
          </a:solidFill>
          <a:latin typeface="+mn-lt"/>
          <a:ea typeface="+mn-ea"/>
          <a:cs typeface="+mn-cs"/>
        </a:defRPr>
      </a:lvl4pPr>
      <a:lvl5pPr marL="8641080" algn="l" defTabSz="4320540" rtl="0" eaLnBrk="1" latinLnBrk="0" hangingPunct="1">
        <a:defRPr sz="8500" kern="1200">
          <a:solidFill>
            <a:schemeClr val="tx1"/>
          </a:solidFill>
          <a:latin typeface="+mn-lt"/>
          <a:ea typeface="+mn-ea"/>
          <a:cs typeface="+mn-cs"/>
        </a:defRPr>
      </a:lvl5pPr>
      <a:lvl6pPr marL="10801350" algn="l" defTabSz="4320540" rtl="0" eaLnBrk="1" latinLnBrk="0" hangingPunct="1">
        <a:defRPr sz="8500" kern="1200">
          <a:solidFill>
            <a:schemeClr val="tx1"/>
          </a:solidFill>
          <a:latin typeface="+mn-lt"/>
          <a:ea typeface="+mn-ea"/>
          <a:cs typeface="+mn-cs"/>
        </a:defRPr>
      </a:lvl6pPr>
      <a:lvl7pPr marL="12961620" algn="l" defTabSz="4320540" rtl="0" eaLnBrk="1" latinLnBrk="0" hangingPunct="1">
        <a:defRPr sz="8500" kern="1200">
          <a:solidFill>
            <a:schemeClr val="tx1"/>
          </a:solidFill>
          <a:latin typeface="+mn-lt"/>
          <a:ea typeface="+mn-ea"/>
          <a:cs typeface="+mn-cs"/>
        </a:defRPr>
      </a:lvl7pPr>
      <a:lvl8pPr marL="15121890" algn="l" defTabSz="4320540" rtl="0" eaLnBrk="1" latinLnBrk="0" hangingPunct="1">
        <a:defRPr sz="8500" kern="1200">
          <a:solidFill>
            <a:schemeClr val="tx1"/>
          </a:solidFill>
          <a:latin typeface="+mn-lt"/>
          <a:ea typeface="+mn-ea"/>
          <a:cs typeface="+mn-cs"/>
        </a:defRPr>
      </a:lvl8pPr>
      <a:lvl9pPr marL="17282160" algn="l" defTabSz="4320540" rtl="0" eaLnBrk="1" latinLnBrk="0" hangingPunct="1">
        <a:defRPr sz="8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2.emf"/><Relationship Id="rId26" Type="http://schemas.openxmlformats.org/officeDocument/2006/relationships/image" Target="../media/image20.emf"/><Relationship Id="rId39" Type="http://schemas.openxmlformats.org/officeDocument/2006/relationships/image" Target="../media/image33.png"/><Relationship Id="rId21" Type="http://schemas.openxmlformats.org/officeDocument/2006/relationships/image" Target="../media/image15.jpg"/><Relationship Id="rId34" Type="http://schemas.openxmlformats.org/officeDocument/2006/relationships/image" Target="../media/image28.png"/><Relationship Id="rId42" Type="http://schemas.openxmlformats.org/officeDocument/2006/relationships/image" Target="../media/image36.png"/><Relationship Id="rId47" Type="http://schemas.openxmlformats.org/officeDocument/2006/relationships/image" Target="../media/image41.png"/><Relationship Id="rId7" Type="http://schemas.openxmlformats.org/officeDocument/2006/relationships/image" Target="../media/image3.jpg"/><Relationship Id="rId2" Type="http://schemas.microsoft.com/office/2007/relationships/media" Target="../media/media1.m4a"/><Relationship Id="rId16" Type="http://schemas.openxmlformats.org/officeDocument/2006/relationships/image" Target="../media/image2.emf"/><Relationship Id="rId29" Type="http://schemas.openxmlformats.org/officeDocument/2006/relationships/image" Target="../media/image23.jpg"/><Relationship Id="rId1" Type="http://schemas.openxmlformats.org/officeDocument/2006/relationships/vmlDrawing" Target="../drawings/vmlDrawing1.vml"/><Relationship Id="rId6" Type="http://schemas.openxmlformats.org/officeDocument/2006/relationships/hyperlink" Target="mailto:jhaase@ucsd.edu" TargetMode="External"/><Relationship Id="rId11" Type="http://schemas.openxmlformats.org/officeDocument/2006/relationships/image" Target="../media/image7.png"/><Relationship Id="rId24" Type="http://schemas.openxmlformats.org/officeDocument/2006/relationships/image" Target="../media/image18.png"/><Relationship Id="rId32" Type="http://schemas.openxmlformats.org/officeDocument/2006/relationships/image" Target="../media/image26.png"/><Relationship Id="rId37" Type="http://schemas.openxmlformats.org/officeDocument/2006/relationships/image" Target="../media/image31.png"/><Relationship Id="rId40" Type="http://schemas.openxmlformats.org/officeDocument/2006/relationships/image" Target="../media/image34.png"/><Relationship Id="rId45" Type="http://schemas.openxmlformats.org/officeDocument/2006/relationships/image" Target="../media/image39.png"/><Relationship Id="rId5" Type="http://schemas.openxmlformats.org/officeDocument/2006/relationships/notesSlide" Target="../notesSlides/notesSlide1.xml"/><Relationship Id="rId15" Type="http://schemas.openxmlformats.org/officeDocument/2006/relationships/oleObject" Target="../embeddings/oleObject1.bin"/><Relationship Id="rId23" Type="http://schemas.openxmlformats.org/officeDocument/2006/relationships/image" Target="../media/image17.png"/><Relationship Id="rId28" Type="http://schemas.openxmlformats.org/officeDocument/2006/relationships/image" Target="../media/image22.png"/><Relationship Id="rId36" Type="http://schemas.openxmlformats.org/officeDocument/2006/relationships/image" Target="../media/image30.emf"/><Relationship Id="rId10" Type="http://schemas.openxmlformats.org/officeDocument/2006/relationships/image" Target="../media/image6.png"/><Relationship Id="rId19" Type="http://schemas.openxmlformats.org/officeDocument/2006/relationships/image" Target="../media/image13.png"/><Relationship Id="rId31" Type="http://schemas.openxmlformats.org/officeDocument/2006/relationships/image" Target="../media/image25.png"/><Relationship Id="rId44" Type="http://schemas.openxmlformats.org/officeDocument/2006/relationships/image" Target="../media/image38.png"/><Relationship Id="rId4" Type="http://schemas.openxmlformats.org/officeDocument/2006/relationships/slideLayout" Target="../slideLayouts/slideLayout1.xml"/><Relationship Id="rId9" Type="http://schemas.openxmlformats.org/officeDocument/2006/relationships/image" Target="../media/image5.jpeg"/><Relationship Id="rId14" Type="http://schemas.openxmlformats.org/officeDocument/2006/relationships/image" Target="../media/image10.png"/><Relationship Id="rId22" Type="http://schemas.openxmlformats.org/officeDocument/2006/relationships/image" Target="../media/image16.png"/><Relationship Id="rId27" Type="http://schemas.openxmlformats.org/officeDocument/2006/relationships/image" Target="../media/image21.emf"/><Relationship Id="rId30" Type="http://schemas.openxmlformats.org/officeDocument/2006/relationships/image" Target="../media/image24.jpeg"/><Relationship Id="rId35" Type="http://schemas.openxmlformats.org/officeDocument/2006/relationships/image" Target="../media/image29.png"/><Relationship Id="rId43" Type="http://schemas.openxmlformats.org/officeDocument/2006/relationships/image" Target="../media/image37.png"/><Relationship Id="rId8" Type="http://schemas.openxmlformats.org/officeDocument/2006/relationships/image" Target="../media/image4.png"/><Relationship Id="rId3" Type="http://schemas.openxmlformats.org/officeDocument/2006/relationships/audio" Target="../media/media1.m4a"/><Relationship Id="rId12" Type="http://schemas.openxmlformats.org/officeDocument/2006/relationships/image" Target="../media/image8.png"/><Relationship Id="rId17" Type="http://schemas.openxmlformats.org/officeDocument/2006/relationships/image" Target="../media/image11.emf"/><Relationship Id="rId25" Type="http://schemas.openxmlformats.org/officeDocument/2006/relationships/image" Target="../media/image19.emf"/><Relationship Id="rId33" Type="http://schemas.openxmlformats.org/officeDocument/2006/relationships/image" Target="../media/image27.png"/><Relationship Id="rId38" Type="http://schemas.openxmlformats.org/officeDocument/2006/relationships/image" Target="../media/image32.png"/><Relationship Id="rId46" Type="http://schemas.openxmlformats.org/officeDocument/2006/relationships/image" Target="../media/image40.png"/><Relationship Id="rId20" Type="http://schemas.openxmlformats.org/officeDocument/2006/relationships/image" Target="../media/image14.png"/><Relationship Id="rId41"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extBox 148">
            <a:extLst>
              <a:ext uri="{FF2B5EF4-FFF2-40B4-BE49-F238E27FC236}">
                <a16:creationId xmlns:a16="http://schemas.microsoft.com/office/drawing/2014/main" id="{FC575BFF-5879-134A-A4DA-FB2AE44B0D91}"/>
              </a:ext>
            </a:extLst>
          </p:cNvPr>
          <p:cNvSpPr txBox="1"/>
          <p:nvPr/>
        </p:nvSpPr>
        <p:spPr>
          <a:xfrm>
            <a:off x="20751152" y="23092872"/>
            <a:ext cx="4465838" cy="584775"/>
          </a:xfrm>
          <a:prstGeom prst="rect">
            <a:avLst/>
          </a:prstGeom>
          <a:noFill/>
        </p:spPr>
        <p:txBody>
          <a:bodyPr wrap="square" rtlCol="0">
            <a:spAutoFit/>
          </a:bodyPr>
          <a:lstStyle/>
          <a:p>
            <a:r>
              <a:rPr lang="en-US" sz="1600" dirty="0"/>
              <a:t>Relative to ERA5, </a:t>
            </a:r>
            <a:r>
              <a:rPr lang="en-US" sz="1600" dirty="0" err="1"/>
              <a:t>SmallSat</a:t>
            </a:r>
            <a:r>
              <a:rPr lang="en-US" sz="1600" dirty="0"/>
              <a:t> have smallest </a:t>
            </a:r>
            <a:r>
              <a:rPr lang="en-US" sz="1600" dirty="0" err="1"/>
              <a:t>μ</a:t>
            </a:r>
            <a:r>
              <a:rPr lang="en-US" sz="1600" dirty="0"/>
              <a:t> &amp; </a:t>
            </a:r>
            <a:r>
              <a:rPr lang="en-US" sz="1600" dirty="0" err="1"/>
              <a:t>σ</a:t>
            </a:r>
            <a:r>
              <a:rPr lang="en-US" sz="1600" dirty="0"/>
              <a:t>, presumably because they are artificially smooth. </a:t>
            </a:r>
          </a:p>
        </p:txBody>
      </p:sp>
      <p:sp>
        <p:nvSpPr>
          <p:cNvPr id="121" name="Rectangle 120">
            <a:extLst>
              <a:ext uri="{FF2B5EF4-FFF2-40B4-BE49-F238E27FC236}">
                <a16:creationId xmlns:a16="http://schemas.microsoft.com/office/drawing/2014/main" id="{637CB90F-E857-8F46-95AD-D6A592F11ABD}"/>
              </a:ext>
            </a:extLst>
          </p:cNvPr>
          <p:cNvSpPr/>
          <p:nvPr/>
        </p:nvSpPr>
        <p:spPr>
          <a:xfrm>
            <a:off x="484493" y="37957833"/>
            <a:ext cx="14277372" cy="1718875"/>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References</a:t>
            </a:r>
          </a:p>
          <a:p>
            <a:r>
              <a:rPr lang="en-US" sz="1200" dirty="0">
                <a:solidFill>
                  <a:schemeClr val="tx1"/>
                </a:solidFill>
              </a:rPr>
              <a:t>Berman, J. D., and R. D. Torn, 2019: The Impact of Initial Condition and Warm Conveyor Belt Forecast Uncertainty on Variability in the Downstream Waveguide in an ECWMF Case Study., </a:t>
            </a:r>
            <a:r>
              <a:rPr lang="en-US" sz="1200" i="1" dirty="0">
                <a:solidFill>
                  <a:schemeClr val="tx1"/>
                </a:solidFill>
              </a:rPr>
              <a:t>Mon. Wea. Rev.</a:t>
            </a:r>
            <a:r>
              <a:rPr lang="en-US" sz="1200" dirty="0">
                <a:solidFill>
                  <a:schemeClr val="tx1"/>
                </a:solidFill>
              </a:rPr>
              <a:t>, </a:t>
            </a:r>
            <a:r>
              <a:rPr lang="en-US" sz="1200" b="1" dirty="0">
                <a:solidFill>
                  <a:schemeClr val="tx1"/>
                </a:solidFill>
              </a:rPr>
              <a:t>147</a:t>
            </a:r>
            <a:r>
              <a:rPr lang="en-US" sz="1200" dirty="0">
                <a:solidFill>
                  <a:schemeClr val="tx1"/>
                </a:solidFill>
              </a:rPr>
              <a:t>, 4071–4089.</a:t>
            </a:r>
          </a:p>
          <a:p>
            <a:r>
              <a:rPr lang="en-US" sz="1200" dirty="0">
                <a:solidFill>
                  <a:schemeClr val="tx1"/>
                </a:solidFill>
              </a:rPr>
              <a:t>Haase, J. S., et al., (2018), Around the world in 84 days - Strateole-2 investigates the tropical atmosphere with long duration </a:t>
            </a:r>
            <a:r>
              <a:rPr lang="en-US" sz="1200" dirty="0" err="1">
                <a:solidFill>
                  <a:schemeClr val="tx1"/>
                </a:solidFill>
              </a:rPr>
              <a:t>superpressure</a:t>
            </a:r>
            <a:r>
              <a:rPr lang="en-US" sz="1200" dirty="0">
                <a:solidFill>
                  <a:schemeClr val="tx1"/>
                </a:solidFill>
              </a:rPr>
              <a:t> balloons, </a:t>
            </a:r>
            <a:r>
              <a:rPr lang="en-US" sz="1200" i="1" dirty="0">
                <a:solidFill>
                  <a:schemeClr val="tx1"/>
                </a:solidFill>
              </a:rPr>
              <a:t>EOS</a:t>
            </a:r>
            <a:r>
              <a:rPr lang="en-US" sz="1200" dirty="0">
                <a:solidFill>
                  <a:schemeClr val="tx1"/>
                </a:solidFill>
              </a:rPr>
              <a:t>, </a:t>
            </a:r>
            <a:r>
              <a:rPr lang="en-US" sz="1200" i="1" dirty="0">
                <a:solidFill>
                  <a:schemeClr val="tx1"/>
                </a:solidFill>
              </a:rPr>
              <a:t>99</a:t>
            </a:r>
            <a:r>
              <a:rPr lang="en-US" sz="1200" dirty="0">
                <a:solidFill>
                  <a:schemeClr val="tx1"/>
                </a:solidFill>
              </a:rPr>
              <a:t>.</a:t>
            </a:r>
          </a:p>
          <a:p>
            <a:r>
              <a:rPr lang="en-US" sz="1200" dirty="0">
                <a:solidFill>
                  <a:schemeClr val="tx1"/>
                </a:solidFill>
              </a:rPr>
              <a:t>Haase, J. S., B. J. Murphy, P. </a:t>
            </a:r>
            <a:r>
              <a:rPr lang="en-US" sz="1200" dirty="0" err="1">
                <a:solidFill>
                  <a:schemeClr val="tx1"/>
                </a:solidFill>
              </a:rPr>
              <a:t>Muradyan</a:t>
            </a:r>
            <a:r>
              <a:rPr lang="en-US" sz="1200" dirty="0">
                <a:solidFill>
                  <a:schemeClr val="tx1"/>
                </a:solidFill>
              </a:rPr>
              <a:t>, F. </a:t>
            </a:r>
            <a:r>
              <a:rPr lang="en-US" sz="1200" dirty="0" err="1">
                <a:solidFill>
                  <a:schemeClr val="tx1"/>
                </a:solidFill>
              </a:rPr>
              <a:t>Nievinski</a:t>
            </a:r>
            <a:r>
              <a:rPr lang="en-US" sz="1200" dirty="0">
                <a:solidFill>
                  <a:schemeClr val="tx1"/>
                </a:solidFill>
              </a:rPr>
              <a:t>, K. M. Larson, J. L. Garrison, and K.-N. Wang (2014), First Results from an Airborne GPS Radio Occultation System for Atmospheric Profiling, </a:t>
            </a:r>
            <a:r>
              <a:rPr lang="en-US" sz="1200" i="1" dirty="0" err="1">
                <a:solidFill>
                  <a:schemeClr val="tx1"/>
                </a:solidFill>
              </a:rPr>
              <a:t>GeoRL</a:t>
            </a:r>
            <a:r>
              <a:rPr lang="en-US" sz="1200" dirty="0">
                <a:solidFill>
                  <a:schemeClr val="tx1"/>
                </a:solidFill>
              </a:rPr>
              <a:t>, </a:t>
            </a:r>
            <a:r>
              <a:rPr lang="en-US" sz="1200" i="1" dirty="0">
                <a:solidFill>
                  <a:schemeClr val="tx1"/>
                </a:solidFill>
              </a:rPr>
              <a:t>40</a:t>
            </a:r>
            <a:r>
              <a:rPr lang="en-US" sz="1200" dirty="0">
                <a:solidFill>
                  <a:schemeClr val="tx1"/>
                </a:solidFill>
              </a:rPr>
              <a:t>.</a:t>
            </a:r>
          </a:p>
          <a:p>
            <a:r>
              <a:rPr lang="en-US" sz="1200" dirty="0">
                <a:solidFill>
                  <a:schemeClr val="tx1"/>
                </a:solidFill>
              </a:rPr>
              <a:t>Chen, X. M., S. H. Chen, J. S. Haase, et al. (2018), The Impact of Airborne Radio Occultation Observations on the Simulation of Hurricane Karl (2010), </a:t>
            </a:r>
            <a:r>
              <a:rPr lang="en-US" sz="1200" i="1" dirty="0" err="1">
                <a:solidFill>
                  <a:schemeClr val="tx1"/>
                </a:solidFill>
              </a:rPr>
              <a:t>MWRv</a:t>
            </a:r>
            <a:r>
              <a:rPr lang="en-US" sz="1200" dirty="0">
                <a:solidFill>
                  <a:schemeClr val="tx1"/>
                </a:solidFill>
              </a:rPr>
              <a:t>, </a:t>
            </a:r>
            <a:r>
              <a:rPr lang="en-US" sz="1200" i="1" dirty="0">
                <a:solidFill>
                  <a:schemeClr val="tx1"/>
                </a:solidFill>
              </a:rPr>
              <a:t>146</a:t>
            </a:r>
            <a:r>
              <a:rPr lang="en-US" sz="1200" dirty="0">
                <a:solidFill>
                  <a:schemeClr val="tx1"/>
                </a:solidFill>
              </a:rPr>
              <a:t>, 329-350.</a:t>
            </a:r>
          </a:p>
          <a:p>
            <a:r>
              <a:rPr lang="en-US" sz="1200" dirty="0" err="1">
                <a:solidFill>
                  <a:schemeClr val="tx1"/>
                </a:solidFill>
              </a:rPr>
              <a:t>Lesne</a:t>
            </a:r>
            <a:r>
              <a:rPr lang="en-US" sz="1200" dirty="0">
                <a:solidFill>
                  <a:schemeClr val="tx1"/>
                </a:solidFill>
              </a:rPr>
              <a:t>, O., J. Haase, G. </a:t>
            </a:r>
            <a:r>
              <a:rPr lang="en-US" sz="1200" dirty="0" err="1">
                <a:solidFill>
                  <a:schemeClr val="tx1"/>
                </a:solidFill>
              </a:rPr>
              <a:t>Kirchengast</a:t>
            </a:r>
            <a:r>
              <a:rPr lang="en-US" sz="1200" dirty="0">
                <a:solidFill>
                  <a:schemeClr val="tx1"/>
                </a:solidFill>
              </a:rPr>
              <a:t>, J. </a:t>
            </a:r>
            <a:r>
              <a:rPr lang="en-US" sz="1200" dirty="0" err="1">
                <a:solidFill>
                  <a:schemeClr val="tx1"/>
                </a:solidFill>
              </a:rPr>
              <a:t>Ramsauer</a:t>
            </a:r>
            <a:r>
              <a:rPr lang="en-US" sz="1200" dirty="0">
                <a:solidFill>
                  <a:schemeClr val="tx1"/>
                </a:solidFill>
              </a:rPr>
              <a:t>, and W. </a:t>
            </a:r>
            <a:r>
              <a:rPr lang="en-US" sz="1200" dirty="0" err="1">
                <a:solidFill>
                  <a:schemeClr val="tx1"/>
                </a:solidFill>
              </a:rPr>
              <a:t>Poetzi</a:t>
            </a:r>
            <a:r>
              <a:rPr lang="en-US" sz="1200" dirty="0">
                <a:solidFill>
                  <a:schemeClr val="tx1"/>
                </a:solidFill>
              </a:rPr>
              <a:t> (2002), Sensitivity analysis of GNSS radio occultation for airborne sounding of the troposphere, </a:t>
            </a:r>
            <a:r>
              <a:rPr lang="en-US" sz="1200" i="1" dirty="0">
                <a:solidFill>
                  <a:schemeClr val="tx1"/>
                </a:solidFill>
              </a:rPr>
              <a:t>Phys. and Chem. of the Earth</a:t>
            </a:r>
            <a:r>
              <a:rPr lang="en-US" sz="1200" dirty="0">
                <a:solidFill>
                  <a:schemeClr val="tx1"/>
                </a:solidFill>
              </a:rPr>
              <a:t>, </a:t>
            </a:r>
            <a:r>
              <a:rPr lang="en-US" sz="1200" i="1" dirty="0">
                <a:solidFill>
                  <a:schemeClr val="tx1"/>
                </a:solidFill>
              </a:rPr>
              <a:t>27</a:t>
            </a:r>
            <a:r>
              <a:rPr lang="en-US" sz="1200" dirty="0">
                <a:solidFill>
                  <a:schemeClr val="tx1"/>
                </a:solidFill>
              </a:rPr>
              <a:t>, 291-299.</a:t>
            </a:r>
          </a:p>
          <a:p>
            <a:r>
              <a:rPr lang="en-US" sz="1200" dirty="0">
                <a:solidFill>
                  <a:schemeClr val="tx1"/>
                </a:solidFill>
              </a:rPr>
              <a:t>Wang, K. N., J. L. Garrison, J. S. Haase, and B. J. Murphy (2017), Improvements to GPS Airborne Radio Occultation in the Lower Troposphere Through Implementation of the Phase Matching Method, </a:t>
            </a:r>
            <a:r>
              <a:rPr lang="en-US" sz="1200" i="1" dirty="0">
                <a:solidFill>
                  <a:schemeClr val="tx1"/>
                </a:solidFill>
              </a:rPr>
              <a:t>JGR: Atmospheres</a:t>
            </a:r>
            <a:r>
              <a:rPr lang="en-US" sz="1200" dirty="0">
                <a:solidFill>
                  <a:schemeClr val="tx1"/>
                </a:solidFill>
              </a:rPr>
              <a:t>, </a:t>
            </a:r>
            <a:r>
              <a:rPr lang="en-US" sz="1200" i="1" dirty="0">
                <a:solidFill>
                  <a:schemeClr val="tx1"/>
                </a:solidFill>
              </a:rPr>
              <a:t>122</a:t>
            </a:r>
            <a:r>
              <a:rPr lang="en-US" sz="1200" dirty="0">
                <a:solidFill>
                  <a:schemeClr val="tx1"/>
                </a:solidFill>
              </a:rPr>
              <a:t>,.</a:t>
            </a:r>
          </a:p>
        </p:txBody>
      </p:sp>
      <p:sp>
        <p:nvSpPr>
          <p:cNvPr id="47" name="Rectangle 46">
            <a:extLst>
              <a:ext uri="{FF2B5EF4-FFF2-40B4-BE49-F238E27FC236}">
                <a16:creationId xmlns:a16="http://schemas.microsoft.com/office/drawing/2014/main" id="{52E1CFF6-A61E-CC40-96FA-F03609A08EBE}"/>
              </a:ext>
            </a:extLst>
          </p:cNvPr>
          <p:cNvSpPr/>
          <p:nvPr/>
        </p:nvSpPr>
        <p:spPr>
          <a:xfrm>
            <a:off x="9201604" y="27477953"/>
            <a:ext cx="22962177" cy="1060841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標題 1"/>
          <p:cNvSpPr>
            <a:spLocks noGrp="1"/>
          </p:cNvSpPr>
          <p:nvPr>
            <p:ph type="ctrTitle"/>
          </p:nvPr>
        </p:nvSpPr>
        <p:spPr>
          <a:xfrm>
            <a:off x="55187" y="3364141"/>
            <a:ext cx="19394110" cy="2592288"/>
          </a:xfrm>
          <a:solidFill>
            <a:schemeClr val="bg1"/>
          </a:solidFill>
          <a:ln>
            <a:solidFill>
              <a:schemeClr val="tx1"/>
            </a:solidFill>
          </a:ln>
        </p:spPr>
        <p:txBody>
          <a:bodyPr>
            <a:noAutofit/>
          </a:bodyPr>
          <a:lstStyle/>
          <a:p>
            <a:r>
              <a:rPr lang="en-US" sz="7200" dirty="0"/>
              <a:t>COSMIC-2 – providing a new framework for </a:t>
            </a:r>
            <a:br>
              <a:rPr lang="en-US" sz="7200" dirty="0"/>
            </a:br>
            <a:r>
              <a:rPr lang="en-US" sz="7200" dirty="0"/>
              <a:t>multi-scale analysis for airborne radio occultation</a:t>
            </a:r>
            <a:endParaRPr lang="zh-TW" altLang="en-US" sz="7200" dirty="0"/>
          </a:p>
        </p:txBody>
      </p:sp>
      <p:sp>
        <p:nvSpPr>
          <p:cNvPr id="3" name="副標題 2"/>
          <p:cNvSpPr>
            <a:spLocks noGrp="1"/>
          </p:cNvSpPr>
          <p:nvPr>
            <p:ph type="subTitle" idx="1"/>
          </p:nvPr>
        </p:nvSpPr>
        <p:spPr>
          <a:xfrm>
            <a:off x="470625" y="5873629"/>
            <a:ext cx="11617561" cy="1901604"/>
          </a:xfrm>
        </p:spPr>
        <p:txBody>
          <a:bodyPr>
            <a:normAutofit lnSpcReduction="10000"/>
          </a:bodyPr>
          <a:lstStyle/>
          <a:p>
            <a:r>
              <a:rPr lang="en-US" sz="4800" i="1" dirty="0">
                <a:solidFill>
                  <a:schemeClr val="tx1"/>
                </a:solidFill>
              </a:rPr>
              <a:t>Jennifer S. Haase (</a:t>
            </a:r>
            <a:r>
              <a:rPr lang="en-US" sz="4800" i="1" dirty="0">
                <a:solidFill>
                  <a:schemeClr val="tx1"/>
                </a:solidFill>
                <a:hlinkClick r:id="rId6"/>
              </a:rPr>
              <a:t>jhaase@ucsd.edu</a:t>
            </a:r>
            <a:r>
              <a:rPr lang="en-US" sz="4800" i="1" dirty="0">
                <a:solidFill>
                  <a:schemeClr val="tx1"/>
                </a:solidFill>
              </a:rPr>
              <a:t>)</a:t>
            </a:r>
          </a:p>
          <a:p>
            <a:r>
              <a:rPr lang="en-US" sz="4800" i="1" dirty="0">
                <a:solidFill>
                  <a:schemeClr val="tx1"/>
                </a:solidFill>
              </a:rPr>
              <a:t>Michael J. Murphy, Bing Cao</a:t>
            </a:r>
          </a:p>
        </p:txBody>
      </p:sp>
      <p:pic>
        <p:nvPicPr>
          <p:cNvPr id="7" name="Picture 6" descr="Diagram&#10;&#10;Description automatically generated">
            <a:extLst>
              <a:ext uri="{FF2B5EF4-FFF2-40B4-BE49-F238E27FC236}">
                <a16:creationId xmlns:a16="http://schemas.microsoft.com/office/drawing/2014/main" id="{179E8D3E-E574-D740-9F6E-5A9526217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05821" y="32928852"/>
            <a:ext cx="5226607" cy="4986114"/>
          </a:xfrm>
          <a:prstGeom prst="rect">
            <a:avLst/>
          </a:prstGeom>
          <a:ln>
            <a:solidFill>
              <a:schemeClr val="tx1"/>
            </a:solidFill>
          </a:ln>
        </p:spPr>
      </p:pic>
      <p:pic>
        <p:nvPicPr>
          <p:cNvPr id="16" name="Picture 15" descr="Diagram&#10;&#10;Description automatically generated">
            <a:extLst>
              <a:ext uri="{FF2B5EF4-FFF2-40B4-BE49-F238E27FC236}">
                <a16:creationId xmlns:a16="http://schemas.microsoft.com/office/drawing/2014/main" id="{2D448B0B-CC20-CA48-BB0F-BD945AF965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73011" y="32960450"/>
            <a:ext cx="7366564" cy="5046042"/>
          </a:xfrm>
          <a:prstGeom prst="rect">
            <a:avLst/>
          </a:prstGeom>
          <a:ln>
            <a:solidFill>
              <a:schemeClr val="accent1">
                <a:shade val="50000"/>
              </a:schemeClr>
            </a:solidFill>
          </a:ln>
        </p:spPr>
      </p:pic>
      <p:sp>
        <p:nvSpPr>
          <p:cNvPr id="18" name="TextBox 17">
            <a:extLst>
              <a:ext uri="{FF2B5EF4-FFF2-40B4-BE49-F238E27FC236}">
                <a16:creationId xmlns:a16="http://schemas.microsoft.com/office/drawing/2014/main" id="{6700BBC8-594A-ED40-816E-B27302E81F37}"/>
              </a:ext>
            </a:extLst>
          </p:cNvPr>
          <p:cNvSpPr txBox="1"/>
          <p:nvPr/>
        </p:nvSpPr>
        <p:spPr>
          <a:xfrm>
            <a:off x="207503" y="9462677"/>
            <a:ext cx="24770752" cy="707886"/>
          </a:xfrm>
          <a:prstGeom prst="rect">
            <a:avLst/>
          </a:prstGeom>
          <a:solidFill>
            <a:schemeClr val="accent6">
              <a:lumMod val="40000"/>
              <a:lumOff val="60000"/>
            </a:schemeClr>
          </a:solidFill>
          <a:ln>
            <a:solidFill>
              <a:schemeClr val="tx1"/>
            </a:solidFill>
          </a:ln>
        </p:spPr>
        <p:txBody>
          <a:bodyPr wrap="square" rtlCol="0">
            <a:spAutoFit/>
          </a:bodyPr>
          <a:lstStyle/>
          <a:p>
            <a:r>
              <a:rPr lang="en-US" sz="4000" b="1" dirty="0"/>
              <a:t>COSMIC-2 Provides large scale lower troposphere environment for investigations of Atmospheric River events</a:t>
            </a:r>
          </a:p>
        </p:txBody>
      </p:sp>
      <p:sp>
        <p:nvSpPr>
          <p:cNvPr id="19" name="TextBox 18">
            <a:extLst>
              <a:ext uri="{FF2B5EF4-FFF2-40B4-BE49-F238E27FC236}">
                <a16:creationId xmlns:a16="http://schemas.microsoft.com/office/drawing/2014/main" id="{737B4706-2B51-5744-A3DC-521301F225DA}"/>
              </a:ext>
            </a:extLst>
          </p:cNvPr>
          <p:cNvSpPr txBox="1"/>
          <p:nvPr/>
        </p:nvSpPr>
        <p:spPr>
          <a:xfrm>
            <a:off x="9430623" y="27664864"/>
            <a:ext cx="22430516" cy="707886"/>
          </a:xfrm>
          <a:prstGeom prst="rect">
            <a:avLst/>
          </a:prstGeom>
          <a:solidFill>
            <a:schemeClr val="accent6">
              <a:lumMod val="40000"/>
              <a:lumOff val="60000"/>
            </a:schemeClr>
          </a:solidFill>
          <a:ln>
            <a:solidFill>
              <a:schemeClr val="tx1"/>
            </a:solidFill>
          </a:ln>
        </p:spPr>
        <p:txBody>
          <a:bodyPr wrap="square" rtlCol="0">
            <a:spAutoFit/>
          </a:bodyPr>
          <a:lstStyle/>
          <a:p>
            <a:r>
              <a:rPr lang="en-US" sz="4000" b="1" dirty="0"/>
              <a:t>COSMIC-2 Provides large scale UT/LS background for balloon investigations of equatorial waves</a:t>
            </a:r>
          </a:p>
        </p:txBody>
      </p:sp>
      <p:sp>
        <p:nvSpPr>
          <p:cNvPr id="20" name="TextBox 19">
            <a:extLst>
              <a:ext uri="{FF2B5EF4-FFF2-40B4-BE49-F238E27FC236}">
                <a16:creationId xmlns:a16="http://schemas.microsoft.com/office/drawing/2014/main" id="{DE6B0468-D013-9E43-948B-B762ABE359C8}"/>
              </a:ext>
            </a:extLst>
          </p:cNvPr>
          <p:cNvSpPr txBox="1"/>
          <p:nvPr/>
        </p:nvSpPr>
        <p:spPr>
          <a:xfrm>
            <a:off x="4892315" y="10440794"/>
            <a:ext cx="11302999" cy="646331"/>
          </a:xfrm>
          <a:prstGeom prst="rect">
            <a:avLst/>
          </a:prstGeom>
          <a:noFill/>
        </p:spPr>
        <p:txBody>
          <a:bodyPr wrap="square" rtlCol="0">
            <a:spAutoFit/>
          </a:bodyPr>
          <a:lstStyle/>
          <a:p>
            <a:r>
              <a:rPr lang="en-US" sz="3600" b="1" i="1" dirty="0"/>
              <a:t>High impact flooding event in the  US Pacific Northwest </a:t>
            </a:r>
          </a:p>
        </p:txBody>
      </p:sp>
      <p:pic>
        <p:nvPicPr>
          <p:cNvPr id="21" name="Picture 20">
            <a:extLst>
              <a:ext uri="{FF2B5EF4-FFF2-40B4-BE49-F238E27FC236}">
                <a16:creationId xmlns:a16="http://schemas.microsoft.com/office/drawing/2014/main" id="{1A77EA69-A576-E244-A2FE-89675F7ABE00}"/>
              </a:ext>
            </a:extLst>
          </p:cNvPr>
          <p:cNvPicPr>
            <a:picLocks noChangeAspect="1"/>
          </p:cNvPicPr>
          <p:nvPr/>
        </p:nvPicPr>
        <p:blipFill>
          <a:blip r:embed="rId9"/>
          <a:stretch>
            <a:fillRect/>
          </a:stretch>
        </p:blipFill>
        <p:spPr>
          <a:xfrm>
            <a:off x="372794" y="10543673"/>
            <a:ext cx="3882874" cy="2912155"/>
          </a:xfrm>
          <a:prstGeom prst="rect">
            <a:avLst/>
          </a:prstGeom>
        </p:spPr>
      </p:pic>
      <p:pic>
        <p:nvPicPr>
          <p:cNvPr id="22" name="Picture 21">
            <a:extLst>
              <a:ext uri="{FF2B5EF4-FFF2-40B4-BE49-F238E27FC236}">
                <a16:creationId xmlns:a16="http://schemas.microsoft.com/office/drawing/2014/main" id="{A913BD33-8991-534C-B609-61112301652E}"/>
              </a:ext>
            </a:extLst>
          </p:cNvPr>
          <p:cNvPicPr>
            <a:picLocks noChangeAspect="1"/>
          </p:cNvPicPr>
          <p:nvPr/>
        </p:nvPicPr>
        <p:blipFill>
          <a:blip r:embed="rId10"/>
          <a:stretch>
            <a:fillRect/>
          </a:stretch>
        </p:blipFill>
        <p:spPr>
          <a:xfrm>
            <a:off x="289892" y="13619329"/>
            <a:ext cx="4317515" cy="3158835"/>
          </a:xfrm>
          <a:prstGeom prst="rect">
            <a:avLst/>
          </a:prstGeom>
        </p:spPr>
      </p:pic>
      <p:pic>
        <p:nvPicPr>
          <p:cNvPr id="23" name="Picture 22">
            <a:extLst>
              <a:ext uri="{FF2B5EF4-FFF2-40B4-BE49-F238E27FC236}">
                <a16:creationId xmlns:a16="http://schemas.microsoft.com/office/drawing/2014/main" id="{58100C8A-03EF-E544-99A7-805C8CCE93ED}"/>
              </a:ext>
            </a:extLst>
          </p:cNvPr>
          <p:cNvPicPr>
            <a:picLocks noChangeAspect="1"/>
          </p:cNvPicPr>
          <p:nvPr/>
        </p:nvPicPr>
        <p:blipFill>
          <a:blip r:embed="rId11"/>
          <a:stretch>
            <a:fillRect/>
          </a:stretch>
        </p:blipFill>
        <p:spPr>
          <a:xfrm>
            <a:off x="3998969" y="13619328"/>
            <a:ext cx="4317515" cy="3158835"/>
          </a:xfrm>
          <a:prstGeom prst="rect">
            <a:avLst/>
          </a:prstGeom>
        </p:spPr>
      </p:pic>
      <p:pic>
        <p:nvPicPr>
          <p:cNvPr id="24" name="Picture 23">
            <a:extLst>
              <a:ext uri="{FF2B5EF4-FFF2-40B4-BE49-F238E27FC236}">
                <a16:creationId xmlns:a16="http://schemas.microsoft.com/office/drawing/2014/main" id="{FB2755E8-0714-2147-92DB-9F27411D2503}"/>
              </a:ext>
            </a:extLst>
          </p:cNvPr>
          <p:cNvPicPr>
            <a:picLocks noChangeAspect="1"/>
          </p:cNvPicPr>
          <p:nvPr/>
        </p:nvPicPr>
        <p:blipFill>
          <a:blip r:embed="rId12"/>
          <a:stretch>
            <a:fillRect/>
          </a:stretch>
        </p:blipFill>
        <p:spPr>
          <a:xfrm>
            <a:off x="7708046" y="13619327"/>
            <a:ext cx="4317515" cy="3158835"/>
          </a:xfrm>
          <a:prstGeom prst="rect">
            <a:avLst/>
          </a:prstGeom>
        </p:spPr>
      </p:pic>
      <p:pic>
        <p:nvPicPr>
          <p:cNvPr id="25" name="Google Shape;198;p25">
            <a:extLst>
              <a:ext uri="{FF2B5EF4-FFF2-40B4-BE49-F238E27FC236}">
                <a16:creationId xmlns:a16="http://schemas.microsoft.com/office/drawing/2014/main" id="{E4EC454A-2325-4F43-A29E-3E0FFB2C2183}"/>
              </a:ext>
            </a:extLst>
          </p:cNvPr>
          <p:cNvPicPr preferRelativeResize="0"/>
          <p:nvPr/>
        </p:nvPicPr>
        <p:blipFill rotWithShape="1">
          <a:blip r:embed="rId13">
            <a:alphaModFix/>
          </a:blip>
          <a:srcRect r="48070" b="4525"/>
          <a:stretch/>
        </p:blipFill>
        <p:spPr>
          <a:xfrm>
            <a:off x="12656012" y="12356476"/>
            <a:ext cx="2980970" cy="4117834"/>
          </a:xfrm>
          <a:prstGeom prst="rect">
            <a:avLst/>
          </a:prstGeom>
          <a:noFill/>
          <a:ln>
            <a:solidFill>
              <a:schemeClr val="tx1"/>
            </a:solidFill>
          </a:ln>
        </p:spPr>
      </p:pic>
      <p:sp>
        <p:nvSpPr>
          <p:cNvPr id="26" name="Google Shape;199;p25">
            <a:extLst>
              <a:ext uri="{FF2B5EF4-FFF2-40B4-BE49-F238E27FC236}">
                <a16:creationId xmlns:a16="http://schemas.microsoft.com/office/drawing/2014/main" id="{791D133C-8806-3741-B66A-DA6B60047B91}"/>
              </a:ext>
            </a:extLst>
          </p:cNvPr>
          <p:cNvSpPr txBox="1"/>
          <p:nvPr/>
        </p:nvSpPr>
        <p:spPr>
          <a:xfrm>
            <a:off x="9133529" y="12698216"/>
            <a:ext cx="3387443" cy="722270"/>
          </a:xfrm>
          <a:prstGeom prst="rect">
            <a:avLst/>
          </a:prstGeom>
          <a:solidFill>
            <a:schemeClr val="bg1"/>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2000" dirty="0">
                <a:solidFill>
                  <a:schemeClr val="dk1"/>
                </a:solidFill>
                <a:latin typeface="Calibri"/>
                <a:ea typeface="Calibri"/>
                <a:cs typeface="Calibri"/>
                <a:sym typeface="Calibri"/>
              </a:rPr>
              <a:t>Precipitation valid: </a:t>
            </a:r>
          </a:p>
          <a:p>
            <a:pPr marL="0" marR="0" lvl="0" indent="0" algn="r" rtl="0">
              <a:spcBef>
                <a:spcPts val="0"/>
              </a:spcBef>
              <a:spcAft>
                <a:spcPts val="0"/>
              </a:spcAft>
              <a:buNone/>
            </a:pPr>
            <a:r>
              <a:rPr lang="en" sz="2000" dirty="0">
                <a:solidFill>
                  <a:schemeClr val="dk1"/>
                </a:solidFill>
                <a:latin typeface="Calibri"/>
                <a:ea typeface="Calibri"/>
                <a:cs typeface="Calibri"/>
                <a:sym typeface="Calibri"/>
              </a:rPr>
              <a:t>12Z 02 Feb to 12Z 07 Feb</a:t>
            </a:r>
            <a:endParaRPr sz="2000" dirty="0"/>
          </a:p>
        </p:txBody>
      </p:sp>
      <p:sp>
        <p:nvSpPr>
          <p:cNvPr id="28" name="Content Placeholder 10">
            <a:extLst>
              <a:ext uri="{FF2B5EF4-FFF2-40B4-BE49-F238E27FC236}">
                <a16:creationId xmlns:a16="http://schemas.microsoft.com/office/drawing/2014/main" id="{F54B04A3-E006-8642-90DB-E3A00399F698}"/>
              </a:ext>
            </a:extLst>
          </p:cNvPr>
          <p:cNvSpPr txBox="1">
            <a:spLocks/>
          </p:cNvSpPr>
          <p:nvPr/>
        </p:nvSpPr>
        <p:spPr>
          <a:xfrm>
            <a:off x="8690161" y="11025796"/>
            <a:ext cx="7407805" cy="2842497"/>
          </a:xfrm>
          <a:prstGeom prst="rect">
            <a:avLst/>
          </a:prstGeom>
        </p:spPr>
        <p:txBody>
          <a:bodyPr vert="horz" lIns="432054" tIns="216027" rIns="432054" bIns="216027" rtlCol="0">
            <a:noAutofit/>
          </a:bodyPr>
          <a:lstStyle>
            <a:lvl1pPr marL="0" indent="0" algn="ctr" defTabSz="4320540" rtl="0" eaLnBrk="1" latinLnBrk="0" hangingPunct="1">
              <a:spcBef>
                <a:spcPct val="20000"/>
              </a:spcBef>
              <a:buFont typeface="Arial" panose="020B0604020202020204" pitchFamily="34" charset="0"/>
              <a:buNone/>
              <a:defRPr sz="15100" kern="1200">
                <a:solidFill>
                  <a:schemeClr val="tx1">
                    <a:tint val="75000"/>
                  </a:schemeClr>
                </a:solidFill>
                <a:latin typeface="+mn-lt"/>
                <a:ea typeface="+mn-ea"/>
                <a:cs typeface="+mn-cs"/>
              </a:defRPr>
            </a:lvl1pPr>
            <a:lvl2pPr marL="2160270" indent="0" algn="ctr" defTabSz="4320540" rtl="0" eaLnBrk="1" latinLnBrk="0" hangingPunct="1">
              <a:spcBef>
                <a:spcPct val="20000"/>
              </a:spcBef>
              <a:buFont typeface="Arial" panose="020B0604020202020204" pitchFamily="34" charset="0"/>
              <a:buNone/>
              <a:defRPr sz="13200" kern="1200">
                <a:solidFill>
                  <a:schemeClr val="tx1">
                    <a:tint val="75000"/>
                  </a:schemeClr>
                </a:solidFill>
                <a:latin typeface="+mn-lt"/>
                <a:ea typeface="+mn-ea"/>
                <a:cs typeface="+mn-cs"/>
              </a:defRPr>
            </a:lvl2pPr>
            <a:lvl3pPr marL="4320540" indent="0" algn="ctr" defTabSz="4320540" rtl="0" eaLnBrk="1" latinLnBrk="0" hangingPunct="1">
              <a:spcBef>
                <a:spcPct val="20000"/>
              </a:spcBef>
              <a:buFont typeface="Arial" panose="020B0604020202020204" pitchFamily="34" charset="0"/>
              <a:buNone/>
              <a:defRPr sz="11300" kern="1200">
                <a:solidFill>
                  <a:schemeClr val="tx1">
                    <a:tint val="75000"/>
                  </a:schemeClr>
                </a:solidFill>
                <a:latin typeface="+mn-lt"/>
                <a:ea typeface="+mn-ea"/>
                <a:cs typeface="+mn-cs"/>
              </a:defRPr>
            </a:lvl3pPr>
            <a:lvl4pPr marL="648081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4pPr>
            <a:lvl5pPr marL="864108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5pPr>
            <a:lvl6pPr marL="1080135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6pPr>
            <a:lvl7pPr marL="1296162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7pPr>
            <a:lvl8pPr marL="1512189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8pPr>
            <a:lvl9pPr marL="1728216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9pPr>
          </a:lstStyle>
          <a:p>
            <a:pPr algn="just"/>
            <a:r>
              <a:rPr lang="en-US" sz="2800" dirty="0">
                <a:solidFill>
                  <a:schemeClr val="tx1"/>
                </a:solidFill>
              </a:rPr>
              <a:t>The 5-day accumulated precipitation was expected to be severe and long duration in the Pacific northwest.</a:t>
            </a:r>
          </a:p>
        </p:txBody>
      </p:sp>
      <p:pic>
        <p:nvPicPr>
          <p:cNvPr id="29" name="Picture 28">
            <a:extLst>
              <a:ext uri="{FF2B5EF4-FFF2-40B4-BE49-F238E27FC236}">
                <a16:creationId xmlns:a16="http://schemas.microsoft.com/office/drawing/2014/main" id="{55E82132-4006-F141-AC7D-362B8703FF0F}"/>
              </a:ext>
            </a:extLst>
          </p:cNvPr>
          <p:cNvPicPr>
            <a:picLocks noChangeAspect="1"/>
          </p:cNvPicPr>
          <p:nvPr/>
        </p:nvPicPr>
        <p:blipFill>
          <a:blip r:embed="rId14"/>
          <a:stretch>
            <a:fillRect/>
          </a:stretch>
        </p:blipFill>
        <p:spPr>
          <a:xfrm>
            <a:off x="21357385" y="11634354"/>
            <a:ext cx="10562172" cy="5221748"/>
          </a:xfrm>
          <a:prstGeom prst="rect">
            <a:avLst/>
          </a:prstGeom>
        </p:spPr>
      </p:pic>
      <p:graphicFrame>
        <p:nvGraphicFramePr>
          <p:cNvPr id="31" name="Object 2">
            <a:extLst>
              <a:ext uri="{FF2B5EF4-FFF2-40B4-BE49-F238E27FC236}">
                <a16:creationId xmlns:a16="http://schemas.microsoft.com/office/drawing/2014/main" id="{7376BD49-6611-A646-94EF-6366ABD0097C}"/>
              </a:ext>
            </a:extLst>
          </p:cNvPr>
          <p:cNvGraphicFramePr>
            <a:graphicFrameLocks noChangeAspect="1"/>
          </p:cNvGraphicFramePr>
          <p:nvPr>
            <p:extLst>
              <p:ext uri="{D42A27DB-BD31-4B8C-83A1-F6EECF244321}">
                <p14:modId xmlns:p14="http://schemas.microsoft.com/office/powerpoint/2010/main" val="4071223088"/>
              </p:ext>
            </p:extLst>
          </p:nvPr>
        </p:nvGraphicFramePr>
        <p:xfrm>
          <a:off x="22322705" y="15516871"/>
          <a:ext cx="3565525" cy="757237"/>
        </p:xfrm>
        <a:graphic>
          <a:graphicData uri="http://schemas.openxmlformats.org/presentationml/2006/ole">
            <mc:AlternateContent xmlns:mc="http://schemas.openxmlformats.org/markup-compatibility/2006">
              <mc:Choice xmlns:v="urn:schemas-microsoft-com:vml" Requires="v">
                <p:oleObj spid="_x0000_s1091" name="Equation" r:id="rId15" imgW="1854200" imgH="393700" progId="Equation.DSMT4">
                  <p:embed/>
                </p:oleObj>
              </mc:Choice>
              <mc:Fallback>
                <p:oleObj name="Equation" r:id="rId15" imgW="1854200" imgH="393700" progId="Equation.DSMT4">
                  <p:embed/>
                  <p:pic>
                    <p:nvPicPr>
                      <p:cNvPr id="13" name="Object 2">
                        <a:extLst>
                          <a:ext uri="{FF2B5EF4-FFF2-40B4-BE49-F238E27FC236}">
                            <a16:creationId xmlns:a16="http://schemas.microsoft.com/office/drawing/2014/main" id="{44D01B4F-35EF-8443-AF16-F66ABDF0264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322705" y="15516871"/>
                        <a:ext cx="3565525" cy="7572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2" name="TextBox 31">
            <a:extLst>
              <a:ext uri="{FF2B5EF4-FFF2-40B4-BE49-F238E27FC236}">
                <a16:creationId xmlns:a16="http://schemas.microsoft.com/office/drawing/2014/main" id="{97FC191E-8CE0-934C-93AE-8C2576F2F67C}"/>
              </a:ext>
            </a:extLst>
          </p:cNvPr>
          <p:cNvSpPr txBox="1"/>
          <p:nvPr/>
        </p:nvSpPr>
        <p:spPr>
          <a:xfrm>
            <a:off x="28277153" y="12077180"/>
            <a:ext cx="9064448" cy="646331"/>
          </a:xfrm>
          <a:prstGeom prst="rect">
            <a:avLst/>
          </a:prstGeom>
          <a:noFill/>
        </p:spPr>
        <p:txBody>
          <a:bodyPr wrap="square" rtlCol="0">
            <a:spAutoFit/>
          </a:bodyPr>
          <a:lstStyle/>
          <a:p>
            <a:r>
              <a:rPr lang="en-US" sz="3600" b="1" i="1" dirty="0"/>
              <a:t>ARO Concept</a:t>
            </a:r>
          </a:p>
        </p:txBody>
      </p:sp>
      <p:pic>
        <p:nvPicPr>
          <p:cNvPr id="33" name="Picture 32">
            <a:extLst>
              <a:ext uri="{FF2B5EF4-FFF2-40B4-BE49-F238E27FC236}">
                <a16:creationId xmlns:a16="http://schemas.microsoft.com/office/drawing/2014/main" id="{0351E52F-5D00-1A44-BAD6-98C419F7DEF6}"/>
              </a:ext>
            </a:extLst>
          </p:cNvPr>
          <p:cNvPicPr>
            <a:picLocks noChangeAspect="1"/>
          </p:cNvPicPr>
          <p:nvPr/>
        </p:nvPicPr>
        <p:blipFill rotWithShape="1">
          <a:blip r:embed="rId17"/>
          <a:srcRect t="7691" b="12168"/>
          <a:stretch/>
        </p:blipFill>
        <p:spPr>
          <a:xfrm>
            <a:off x="16701097" y="12813574"/>
            <a:ext cx="5086029" cy="5274833"/>
          </a:xfrm>
          <a:prstGeom prst="rect">
            <a:avLst/>
          </a:prstGeom>
        </p:spPr>
      </p:pic>
      <p:sp>
        <p:nvSpPr>
          <p:cNvPr id="34" name="TextBox 33">
            <a:extLst>
              <a:ext uri="{FF2B5EF4-FFF2-40B4-BE49-F238E27FC236}">
                <a16:creationId xmlns:a16="http://schemas.microsoft.com/office/drawing/2014/main" id="{912D1BA2-00FE-5541-A1BB-B5EF4D48A6F8}"/>
              </a:ext>
            </a:extLst>
          </p:cNvPr>
          <p:cNvSpPr txBox="1"/>
          <p:nvPr/>
        </p:nvSpPr>
        <p:spPr>
          <a:xfrm>
            <a:off x="16630024" y="10211896"/>
            <a:ext cx="15420960" cy="646331"/>
          </a:xfrm>
          <a:prstGeom prst="rect">
            <a:avLst/>
          </a:prstGeom>
          <a:noFill/>
        </p:spPr>
        <p:txBody>
          <a:bodyPr wrap="square" rtlCol="0">
            <a:spAutoFit/>
          </a:bodyPr>
          <a:lstStyle/>
          <a:p>
            <a:r>
              <a:rPr lang="en-US" sz="3600" b="1" i="1" dirty="0"/>
              <a:t>Targeted observations with dropsondes and  Airborne Radio Occultation  (ARO)</a:t>
            </a:r>
          </a:p>
        </p:txBody>
      </p:sp>
      <p:sp>
        <p:nvSpPr>
          <p:cNvPr id="44" name="TextBox 43">
            <a:extLst>
              <a:ext uri="{FF2B5EF4-FFF2-40B4-BE49-F238E27FC236}">
                <a16:creationId xmlns:a16="http://schemas.microsoft.com/office/drawing/2014/main" id="{C8EFF41B-8B71-4A43-B4DF-C04AB184E50E}"/>
              </a:ext>
            </a:extLst>
          </p:cNvPr>
          <p:cNvSpPr txBox="1"/>
          <p:nvPr/>
        </p:nvSpPr>
        <p:spPr>
          <a:xfrm>
            <a:off x="18457234" y="18241689"/>
            <a:ext cx="13462323" cy="646331"/>
          </a:xfrm>
          <a:prstGeom prst="rect">
            <a:avLst/>
          </a:prstGeom>
          <a:noFill/>
        </p:spPr>
        <p:txBody>
          <a:bodyPr wrap="square" rtlCol="0">
            <a:spAutoFit/>
          </a:bodyPr>
          <a:lstStyle/>
          <a:p>
            <a:r>
              <a:rPr lang="en-US" sz="3600" b="1" i="1" dirty="0"/>
              <a:t>Quality of RO data inside Atmospheric Rivers in the lower troposphere</a:t>
            </a:r>
          </a:p>
        </p:txBody>
      </p:sp>
      <p:sp>
        <p:nvSpPr>
          <p:cNvPr id="45" name="TextBox 44">
            <a:extLst>
              <a:ext uri="{FF2B5EF4-FFF2-40B4-BE49-F238E27FC236}">
                <a16:creationId xmlns:a16="http://schemas.microsoft.com/office/drawing/2014/main" id="{C16D9951-19F1-424B-8645-90A697D1FEF4}"/>
              </a:ext>
            </a:extLst>
          </p:cNvPr>
          <p:cNvSpPr txBox="1"/>
          <p:nvPr/>
        </p:nvSpPr>
        <p:spPr>
          <a:xfrm>
            <a:off x="216022" y="18074308"/>
            <a:ext cx="15420960" cy="646331"/>
          </a:xfrm>
          <a:prstGeom prst="rect">
            <a:avLst/>
          </a:prstGeom>
          <a:noFill/>
        </p:spPr>
        <p:txBody>
          <a:bodyPr wrap="square" rtlCol="0">
            <a:spAutoFit/>
          </a:bodyPr>
          <a:lstStyle/>
          <a:p>
            <a:r>
              <a:rPr lang="en-US" sz="3600" b="1" i="1" dirty="0"/>
              <a:t>Numerical data assimilation experiments</a:t>
            </a:r>
          </a:p>
        </p:txBody>
      </p:sp>
      <p:pic>
        <p:nvPicPr>
          <p:cNvPr id="46" name="Picture 45">
            <a:extLst>
              <a:ext uri="{FF2B5EF4-FFF2-40B4-BE49-F238E27FC236}">
                <a16:creationId xmlns:a16="http://schemas.microsoft.com/office/drawing/2014/main" id="{B7ED7555-7D5A-B743-B0AE-1497349C3EA2}"/>
              </a:ext>
            </a:extLst>
          </p:cNvPr>
          <p:cNvPicPr>
            <a:picLocks noChangeAspect="1"/>
          </p:cNvPicPr>
          <p:nvPr/>
        </p:nvPicPr>
        <p:blipFill>
          <a:blip r:embed="rId18"/>
          <a:stretch>
            <a:fillRect/>
          </a:stretch>
        </p:blipFill>
        <p:spPr>
          <a:xfrm>
            <a:off x="237161" y="18885074"/>
            <a:ext cx="8653823" cy="1310839"/>
          </a:xfrm>
          <a:prstGeom prst="rect">
            <a:avLst/>
          </a:prstGeom>
        </p:spPr>
      </p:pic>
      <p:sp>
        <p:nvSpPr>
          <p:cNvPr id="48" name="TextBox 47">
            <a:extLst>
              <a:ext uri="{FF2B5EF4-FFF2-40B4-BE49-F238E27FC236}">
                <a16:creationId xmlns:a16="http://schemas.microsoft.com/office/drawing/2014/main" id="{62476557-4645-4A43-B8AF-8A1C1D26E246}"/>
              </a:ext>
            </a:extLst>
          </p:cNvPr>
          <p:cNvSpPr txBox="1"/>
          <p:nvPr/>
        </p:nvSpPr>
        <p:spPr>
          <a:xfrm>
            <a:off x="19022114" y="32182142"/>
            <a:ext cx="8467359" cy="646331"/>
          </a:xfrm>
          <a:prstGeom prst="rect">
            <a:avLst/>
          </a:prstGeom>
          <a:noFill/>
        </p:spPr>
        <p:txBody>
          <a:bodyPr wrap="square" rtlCol="0">
            <a:spAutoFit/>
          </a:bodyPr>
          <a:lstStyle/>
          <a:p>
            <a:r>
              <a:rPr lang="en-US" sz="3600" b="1" i="1" dirty="0"/>
              <a:t>Tropical coverage of combined RO</a:t>
            </a:r>
          </a:p>
        </p:txBody>
      </p:sp>
      <p:pic>
        <p:nvPicPr>
          <p:cNvPr id="49" name="Picture 48">
            <a:extLst>
              <a:ext uri="{FF2B5EF4-FFF2-40B4-BE49-F238E27FC236}">
                <a16:creationId xmlns:a16="http://schemas.microsoft.com/office/drawing/2014/main" id="{C1717A1E-D4A3-5C4E-8B02-A0B1AEC28277}"/>
              </a:ext>
            </a:extLst>
          </p:cNvPr>
          <p:cNvPicPr>
            <a:picLocks noChangeAspect="1"/>
          </p:cNvPicPr>
          <p:nvPr/>
        </p:nvPicPr>
        <p:blipFill>
          <a:blip r:embed="rId19"/>
          <a:stretch>
            <a:fillRect/>
          </a:stretch>
        </p:blipFill>
        <p:spPr>
          <a:xfrm>
            <a:off x="13229856" y="34843738"/>
            <a:ext cx="5456677" cy="2608390"/>
          </a:xfrm>
          <a:prstGeom prst="rect">
            <a:avLst/>
          </a:prstGeom>
          <a:ln>
            <a:solidFill>
              <a:schemeClr val="tx1"/>
            </a:solidFill>
          </a:ln>
        </p:spPr>
      </p:pic>
      <p:pic>
        <p:nvPicPr>
          <p:cNvPr id="51" name="Picture 50" descr="Map&#10;&#10;Description automatically generated">
            <a:extLst>
              <a:ext uri="{FF2B5EF4-FFF2-40B4-BE49-F238E27FC236}">
                <a16:creationId xmlns:a16="http://schemas.microsoft.com/office/drawing/2014/main" id="{DBB53020-8D7C-E04D-8DED-0F6B38C1513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301112" y="29114437"/>
            <a:ext cx="9802876" cy="2863547"/>
          </a:xfrm>
          <a:prstGeom prst="rect">
            <a:avLst/>
          </a:prstGeom>
          <a:ln>
            <a:solidFill>
              <a:schemeClr val="tx1"/>
            </a:solidFill>
          </a:ln>
        </p:spPr>
      </p:pic>
      <p:pic>
        <p:nvPicPr>
          <p:cNvPr id="54" name="Picture 53" descr="A person standing in front of a computer&#10;&#10;Description automatically generated">
            <a:extLst>
              <a:ext uri="{FF2B5EF4-FFF2-40B4-BE49-F238E27FC236}">
                <a16:creationId xmlns:a16="http://schemas.microsoft.com/office/drawing/2014/main" id="{DEA66F2D-B0B1-0A4D-A764-E257350C468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469464" y="34837730"/>
            <a:ext cx="3477852" cy="2608390"/>
          </a:xfrm>
          <a:prstGeom prst="rect">
            <a:avLst/>
          </a:prstGeom>
          <a:ln>
            <a:solidFill>
              <a:schemeClr val="tx1"/>
            </a:solidFill>
          </a:ln>
        </p:spPr>
      </p:pic>
      <p:pic>
        <p:nvPicPr>
          <p:cNvPr id="56" name="Picture 55" descr="A picture containing logo&#10;&#10;Description automatically generated">
            <a:extLst>
              <a:ext uri="{FF2B5EF4-FFF2-40B4-BE49-F238E27FC236}">
                <a16:creationId xmlns:a16="http://schemas.microsoft.com/office/drawing/2014/main" id="{BCBC2970-ABB4-9444-96D6-0885CEFD137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329374" y="29163540"/>
            <a:ext cx="2890609" cy="2890609"/>
          </a:xfrm>
          <a:prstGeom prst="rect">
            <a:avLst/>
          </a:prstGeom>
        </p:spPr>
      </p:pic>
      <p:sp>
        <p:nvSpPr>
          <p:cNvPr id="57" name="TextBox 56">
            <a:extLst>
              <a:ext uri="{FF2B5EF4-FFF2-40B4-BE49-F238E27FC236}">
                <a16:creationId xmlns:a16="http://schemas.microsoft.com/office/drawing/2014/main" id="{244CB85E-2550-B843-BDD7-1DBBB9CBFD4E}"/>
              </a:ext>
            </a:extLst>
          </p:cNvPr>
          <p:cNvSpPr txBox="1"/>
          <p:nvPr/>
        </p:nvSpPr>
        <p:spPr>
          <a:xfrm>
            <a:off x="9442935" y="29229153"/>
            <a:ext cx="9558134" cy="5262979"/>
          </a:xfrm>
          <a:prstGeom prst="rect">
            <a:avLst/>
          </a:prstGeom>
          <a:noFill/>
        </p:spPr>
        <p:txBody>
          <a:bodyPr wrap="square" rtlCol="0">
            <a:spAutoFit/>
          </a:bodyPr>
          <a:lstStyle/>
          <a:p>
            <a:r>
              <a:rPr lang="en-US" sz="2800" dirty="0"/>
              <a:t>The ROC2 instrument densely sampled the equatorial region over Indonesia using the ARO technique from stratospheric balloons in the Strateole-2 campaign. </a:t>
            </a:r>
          </a:p>
          <a:p>
            <a:endParaRPr lang="en-US" sz="2800" dirty="0"/>
          </a:p>
          <a:p>
            <a:r>
              <a:rPr lang="en-US" sz="2800" dirty="0"/>
              <a:t>We used gridded averaged COSMIC-2 profiles to remove the background tropopause structure from synoptic scale temperature variations in order to investigate smaller scale vertical variations due to equatorial waves.</a:t>
            </a:r>
          </a:p>
          <a:p>
            <a:endParaRPr lang="en-US" sz="2800" dirty="0"/>
          </a:p>
          <a:p>
            <a:r>
              <a:rPr lang="en-US" sz="2800" dirty="0"/>
              <a:t>The balloons recorded more than 48 ARO profiles in the course of the day and provided a detailed continuous view over 900 km of wave structures with 2-4 km vertical wavelength</a:t>
            </a:r>
          </a:p>
        </p:txBody>
      </p:sp>
      <p:pic>
        <p:nvPicPr>
          <p:cNvPr id="59" name="Picture 58" descr="A picture containing map&#10;&#10;Description automatically generated">
            <a:extLst>
              <a:ext uri="{FF2B5EF4-FFF2-40B4-BE49-F238E27FC236}">
                <a16:creationId xmlns:a16="http://schemas.microsoft.com/office/drawing/2014/main" id="{7C50823B-D0A4-6345-86CC-A40A1933842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787" y="28140108"/>
            <a:ext cx="4554980" cy="4653225"/>
          </a:xfrm>
          <a:prstGeom prst="rect">
            <a:avLst/>
          </a:prstGeom>
        </p:spPr>
      </p:pic>
      <p:pic>
        <p:nvPicPr>
          <p:cNvPr id="61" name="Picture 60" descr="A picture containing chart&#10;&#10;Description automatically generated">
            <a:extLst>
              <a:ext uri="{FF2B5EF4-FFF2-40B4-BE49-F238E27FC236}">
                <a16:creationId xmlns:a16="http://schemas.microsoft.com/office/drawing/2014/main" id="{4D26BBB8-6C87-8B47-B7BC-EEAE786CDCD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787" y="33228971"/>
            <a:ext cx="4554980" cy="4653225"/>
          </a:xfrm>
          <a:prstGeom prst="rect">
            <a:avLst/>
          </a:prstGeom>
        </p:spPr>
      </p:pic>
      <p:sp>
        <p:nvSpPr>
          <p:cNvPr id="66" name="TextBox 65">
            <a:extLst>
              <a:ext uri="{FF2B5EF4-FFF2-40B4-BE49-F238E27FC236}">
                <a16:creationId xmlns:a16="http://schemas.microsoft.com/office/drawing/2014/main" id="{FF7CA774-23D4-2149-B376-90E8E4219C1E}"/>
              </a:ext>
            </a:extLst>
          </p:cNvPr>
          <p:cNvSpPr txBox="1"/>
          <p:nvPr/>
        </p:nvSpPr>
        <p:spPr>
          <a:xfrm>
            <a:off x="606354" y="24300369"/>
            <a:ext cx="7746799" cy="646331"/>
          </a:xfrm>
          <a:prstGeom prst="rect">
            <a:avLst/>
          </a:prstGeom>
          <a:noFill/>
        </p:spPr>
        <p:txBody>
          <a:bodyPr wrap="square" rtlCol="0">
            <a:spAutoFit/>
          </a:bodyPr>
          <a:lstStyle/>
          <a:p>
            <a:r>
              <a:rPr lang="en-US" sz="3600" b="1" i="1" dirty="0"/>
              <a:t>Analysis increment for each dataset</a:t>
            </a:r>
          </a:p>
        </p:txBody>
      </p:sp>
      <p:pic>
        <p:nvPicPr>
          <p:cNvPr id="67" name="Picture 66">
            <a:extLst>
              <a:ext uri="{FF2B5EF4-FFF2-40B4-BE49-F238E27FC236}">
                <a16:creationId xmlns:a16="http://schemas.microsoft.com/office/drawing/2014/main" id="{1D750459-FCA2-4942-9754-80AD6F5A711D}"/>
              </a:ext>
            </a:extLst>
          </p:cNvPr>
          <p:cNvPicPr>
            <a:picLocks noChangeAspect="1"/>
          </p:cNvPicPr>
          <p:nvPr/>
        </p:nvPicPr>
        <p:blipFill>
          <a:blip r:embed="rId25"/>
          <a:stretch>
            <a:fillRect/>
          </a:stretch>
        </p:blipFill>
        <p:spPr>
          <a:xfrm>
            <a:off x="8785201" y="21457893"/>
            <a:ext cx="4589067" cy="5938793"/>
          </a:xfrm>
          <a:prstGeom prst="rect">
            <a:avLst/>
          </a:prstGeom>
        </p:spPr>
      </p:pic>
      <p:pic>
        <p:nvPicPr>
          <p:cNvPr id="68" name="Picture 67">
            <a:extLst>
              <a:ext uri="{FF2B5EF4-FFF2-40B4-BE49-F238E27FC236}">
                <a16:creationId xmlns:a16="http://schemas.microsoft.com/office/drawing/2014/main" id="{7081C04D-3C82-E04F-AA1B-2C2DFFFB5361}"/>
              </a:ext>
            </a:extLst>
          </p:cNvPr>
          <p:cNvPicPr>
            <a:picLocks noChangeAspect="1"/>
          </p:cNvPicPr>
          <p:nvPr/>
        </p:nvPicPr>
        <p:blipFill>
          <a:blip r:embed="rId26"/>
          <a:stretch>
            <a:fillRect/>
          </a:stretch>
        </p:blipFill>
        <p:spPr>
          <a:xfrm>
            <a:off x="13511461" y="21457893"/>
            <a:ext cx="4589067" cy="5938793"/>
          </a:xfrm>
          <a:prstGeom prst="rect">
            <a:avLst/>
          </a:prstGeom>
        </p:spPr>
      </p:pic>
      <p:sp>
        <p:nvSpPr>
          <p:cNvPr id="69" name="TextBox 68">
            <a:extLst>
              <a:ext uri="{FF2B5EF4-FFF2-40B4-BE49-F238E27FC236}">
                <a16:creationId xmlns:a16="http://schemas.microsoft.com/office/drawing/2014/main" id="{6A1159A3-B0B9-E743-90C6-1436AF715554}"/>
              </a:ext>
            </a:extLst>
          </p:cNvPr>
          <p:cNvSpPr txBox="1"/>
          <p:nvPr/>
        </p:nvSpPr>
        <p:spPr>
          <a:xfrm>
            <a:off x="9711992" y="25646404"/>
            <a:ext cx="3099709" cy="523220"/>
          </a:xfrm>
          <a:prstGeom prst="rect">
            <a:avLst/>
          </a:prstGeom>
          <a:solidFill>
            <a:schemeClr val="accent4">
              <a:lumMod val="20000"/>
              <a:lumOff val="80000"/>
            </a:schemeClr>
          </a:solidFill>
          <a:ln>
            <a:solidFill>
              <a:schemeClr val="tx1"/>
            </a:solidFill>
          </a:ln>
        </p:spPr>
        <p:txBody>
          <a:bodyPr wrap="square" rtlCol="0">
            <a:spAutoFit/>
          </a:bodyPr>
          <a:lstStyle/>
          <a:p>
            <a:r>
              <a:rPr lang="en-US" sz="2800" dirty="0"/>
              <a:t>Dropsonde – no DA</a:t>
            </a:r>
          </a:p>
        </p:txBody>
      </p:sp>
      <p:sp>
        <p:nvSpPr>
          <p:cNvPr id="70" name="TextBox 69">
            <a:extLst>
              <a:ext uri="{FF2B5EF4-FFF2-40B4-BE49-F238E27FC236}">
                <a16:creationId xmlns:a16="http://schemas.microsoft.com/office/drawing/2014/main" id="{BBDD7FA3-E889-9543-A845-2A958ECC0C43}"/>
              </a:ext>
            </a:extLst>
          </p:cNvPr>
          <p:cNvSpPr txBox="1"/>
          <p:nvPr/>
        </p:nvSpPr>
        <p:spPr>
          <a:xfrm>
            <a:off x="14558774" y="25651997"/>
            <a:ext cx="2501900" cy="523220"/>
          </a:xfrm>
          <a:prstGeom prst="rect">
            <a:avLst/>
          </a:prstGeom>
          <a:solidFill>
            <a:schemeClr val="accent4">
              <a:lumMod val="20000"/>
              <a:lumOff val="80000"/>
            </a:schemeClr>
          </a:solidFill>
          <a:ln>
            <a:solidFill>
              <a:schemeClr val="tx1"/>
            </a:solidFill>
          </a:ln>
        </p:spPr>
        <p:txBody>
          <a:bodyPr wrap="square" rtlCol="0">
            <a:spAutoFit/>
          </a:bodyPr>
          <a:lstStyle/>
          <a:p>
            <a:r>
              <a:rPr lang="en-US" sz="2800" dirty="0"/>
              <a:t>ARO – no DA</a:t>
            </a:r>
          </a:p>
        </p:txBody>
      </p:sp>
      <p:sp>
        <p:nvSpPr>
          <p:cNvPr id="71" name="TextBox 70">
            <a:extLst>
              <a:ext uri="{FF2B5EF4-FFF2-40B4-BE49-F238E27FC236}">
                <a16:creationId xmlns:a16="http://schemas.microsoft.com/office/drawing/2014/main" id="{292BC992-E8E9-EC4A-B82C-CAC190B2B0DD}"/>
              </a:ext>
            </a:extLst>
          </p:cNvPr>
          <p:cNvSpPr txBox="1"/>
          <p:nvPr/>
        </p:nvSpPr>
        <p:spPr>
          <a:xfrm>
            <a:off x="9292612" y="18578364"/>
            <a:ext cx="8435434" cy="646331"/>
          </a:xfrm>
          <a:prstGeom prst="rect">
            <a:avLst/>
          </a:prstGeom>
          <a:noFill/>
        </p:spPr>
        <p:txBody>
          <a:bodyPr wrap="square" rtlCol="0">
            <a:spAutoFit/>
          </a:bodyPr>
          <a:lstStyle/>
          <a:p>
            <a:r>
              <a:rPr lang="en-US" sz="3600" b="1" i="1" dirty="0"/>
              <a:t>Impact of ARO observations on the forecast</a:t>
            </a:r>
          </a:p>
        </p:txBody>
      </p:sp>
      <p:sp>
        <p:nvSpPr>
          <p:cNvPr id="72" name="Rectangle 71">
            <a:extLst>
              <a:ext uri="{FF2B5EF4-FFF2-40B4-BE49-F238E27FC236}">
                <a16:creationId xmlns:a16="http://schemas.microsoft.com/office/drawing/2014/main" id="{80C5CEE8-01A9-2240-9C97-0C040A95FB0C}"/>
              </a:ext>
            </a:extLst>
          </p:cNvPr>
          <p:cNvSpPr/>
          <p:nvPr/>
        </p:nvSpPr>
        <p:spPr>
          <a:xfrm>
            <a:off x="1362482" y="41780152"/>
            <a:ext cx="30380390" cy="157427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 Acknowledgements</a:t>
            </a:r>
          </a:p>
          <a:p>
            <a:r>
              <a:rPr lang="en-US" sz="2400" b="1" dirty="0">
                <a:solidFill>
                  <a:schemeClr val="tx1"/>
                </a:solidFill>
              </a:rPr>
              <a:t>This work was  supported by NSF GRANT 1642650, and NASA GRANT NNX15AU19G . We thank the CW3E AR Program and its sponsors, including the California Department of Water Resources, and the Army Corps of Engineers FIRO program. Flights on the NOAA G-IV aircraft was provided by the National Oceanic and Atmospheric Administration. We would like to acknowledge the assistance of the NOAA Aircraft Operations Center staff. </a:t>
            </a:r>
          </a:p>
        </p:txBody>
      </p:sp>
      <p:pic>
        <p:nvPicPr>
          <p:cNvPr id="73" name="Picture 72">
            <a:extLst>
              <a:ext uri="{FF2B5EF4-FFF2-40B4-BE49-F238E27FC236}">
                <a16:creationId xmlns:a16="http://schemas.microsoft.com/office/drawing/2014/main" id="{5305D36B-0B75-7548-B8D1-0D2CBE8A127A}"/>
              </a:ext>
            </a:extLst>
          </p:cNvPr>
          <p:cNvPicPr>
            <a:picLocks noChangeAspect="1"/>
          </p:cNvPicPr>
          <p:nvPr/>
        </p:nvPicPr>
        <p:blipFill>
          <a:blip r:embed="rId27"/>
          <a:stretch>
            <a:fillRect/>
          </a:stretch>
        </p:blipFill>
        <p:spPr>
          <a:xfrm>
            <a:off x="10403209" y="5491092"/>
            <a:ext cx="7927788" cy="3076699"/>
          </a:xfrm>
          <a:prstGeom prst="rect">
            <a:avLst/>
          </a:prstGeom>
        </p:spPr>
      </p:pic>
      <p:pic>
        <p:nvPicPr>
          <p:cNvPr id="74" name="Picture 3">
            <a:extLst>
              <a:ext uri="{FF2B5EF4-FFF2-40B4-BE49-F238E27FC236}">
                <a16:creationId xmlns:a16="http://schemas.microsoft.com/office/drawing/2014/main" id="{32042C7B-8B48-EF4F-9310-AF593DE89247}"/>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8003247" y="6146187"/>
            <a:ext cx="1446050" cy="144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a:extLst>
              <a:ext uri="{FF2B5EF4-FFF2-40B4-BE49-F238E27FC236}">
                <a16:creationId xmlns:a16="http://schemas.microsoft.com/office/drawing/2014/main" id="{ADC70238-4C91-534D-B79A-EF6C841537A4}"/>
              </a:ext>
            </a:extLst>
          </p:cNvPr>
          <p:cNvPicPr>
            <a:picLocks noChangeAspect="1"/>
          </p:cNvPicPr>
          <p:nvPr/>
        </p:nvPicPr>
        <p:blipFill>
          <a:blip r:embed="rId29"/>
          <a:stretch>
            <a:fillRect/>
          </a:stretch>
        </p:blipFill>
        <p:spPr>
          <a:xfrm>
            <a:off x="19687735" y="5977890"/>
            <a:ext cx="1285310" cy="966826"/>
          </a:xfrm>
          <a:prstGeom prst="rect">
            <a:avLst/>
          </a:prstGeom>
        </p:spPr>
      </p:pic>
      <p:sp>
        <p:nvSpPr>
          <p:cNvPr id="76" name="TextBox 75">
            <a:extLst>
              <a:ext uri="{FF2B5EF4-FFF2-40B4-BE49-F238E27FC236}">
                <a16:creationId xmlns:a16="http://schemas.microsoft.com/office/drawing/2014/main" id="{37987185-1E2A-CF42-82A3-7CF15BB2DB8F}"/>
              </a:ext>
            </a:extLst>
          </p:cNvPr>
          <p:cNvSpPr txBox="1"/>
          <p:nvPr/>
        </p:nvSpPr>
        <p:spPr>
          <a:xfrm>
            <a:off x="22053809" y="16391842"/>
            <a:ext cx="9654496" cy="2031325"/>
          </a:xfrm>
          <a:prstGeom prst="rect">
            <a:avLst/>
          </a:prstGeom>
          <a:noFill/>
        </p:spPr>
        <p:txBody>
          <a:bodyPr wrap="square" rtlCol="0">
            <a:spAutoFit/>
          </a:bodyPr>
          <a:lstStyle/>
          <a:p>
            <a:pPr marL="285750" indent="-285750">
              <a:buFont typeface="Arial" panose="020B0604020202020204" pitchFamily="34" charset="0"/>
              <a:buChar char="•"/>
            </a:pPr>
            <a:r>
              <a:rPr lang="en-US" sz="1800" dirty="0"/>
              <a:t>Measures GNSS signal propagation delay from satellites below the horizon</a:t>
            </a:r>
          </a:p>
          <a:p>
            <a:pPr marL="285750" indent="-285750">
              <a:buFont typeface="Arial" panose="020B0604020202020204" pitchFamily="34" charset="0"/>
              <a:buChar char="•"/>
            </a:pPr>
            <a:r>
              <a:rPr lang="en-US" sz="1800" dirty="0"/>
              <a:t>Refractivity at tangent point is a function of pressure, temperature, water vapor pressure</a:t>
            </a:r>
          </a:p>
          <a:p>
            <a:pPr marL="285750" indent="-285750">
              <a:buFont typeface="Arial" panose="020B0604020202020204" pitchFamily="34" charset="0"/>
              <a:buChar char="•"/>
            </a:pPr>
            <a:r>
              <a:rPr lang="en-US" sz="1800" dirty="0"/>
              <a:t>Vertical resolution of ~400m</a:t>
            </a:r>
          </a:p>
          <a:p>
            <a:pPr marL="285750" indent="-285750">
              <a:buFont typeface="Arial" panose="020B0604020202020204" pitchFamily="34" charset="0"/>
              <a:buChar char="•"/>
            </a:pPr>
            <a:r>
              <a:rPr lang="en-US" sz="1800" dirty="0"/>
              <a:t>Provides ~ 7 profiles per flight hour using all constellations: GPS, Galileo, GLONASS</a:t>
            </a:r>
          </a:p>
          <a:p>
            <a:pPr marL="285750" indent="-285750">
              <a:buFont typeface="Arial" panose="020B0604020202020204" pitchFamily="34" charset="0"/>
              <a:buChar char="•"/>
            </a:pPr>
            <a:r>
              <a:rPr lang="en-US" sz="1800" dirty="0"/>
              <a:t>Leverages the same aircraft used for dropsondes to expand the sampled regions to the sides of the flight path</a:t>
            </a:r>
          </a:p>
          <a:p>
            <a:pPr marL="285750" indent="-285750">
              <a:buFont typeface="Arial" panose="020B0604020202020204" pitchFamily="34" charset="0"/>
              <a:buChar char="•"/>
            </a:pPr>
            <a:endParaRPr lang="en-US" sz="1800" dirty="0"/>
          </a:p>
        </p:txBody>
      </p:sp>
      <p:pic>
        <p:nvPicPr>
          <p:cNvPr id="77" name="Picture 6" descr="CW3E.jpg">
            <a:extLst>
              <a:ext uri="{FF2B5EF4-FFF2-40B4-BE49-F238E27FC236}">
                <a16:creationId xmlns:a16="http://schemas.microsoft.com/office/drawing/2014/main" id="{8B79998B-8A5E-F44F-8F9B-E6AAFA5C317F}"/>
              </a:ext>
            </a:extLst>
          </p:cNvPr>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21017914" y="6303483"/>
            <a:ext cx="1065574" cy="133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Box 100">
            <a:extLst>
              <a:ext uri="{FF2B5EF4-FFF2-40B4-BE49-F238E27FC236}">
                <a16:creationId xmlns:a16="http://schemas.microsoft.com/office/drawing/2014/main" id="{668CA01C-9496-BE46-BC3A-E202CFACCB66}"/>
              </a:ext>
            </a:extLst>
          </p:cNvPr>
          <p:cNvSpPr txBox="1"/>
          <p:nvPr/>
        </p:nvSpPr>
        <p:spPr>
          <a:xfrm>
            <a:off x="18463041" y="18730089"/>
            <a:ext cx="13890783" cy="707886"/>
          </a:xfrm>
          <a:prstGeom prst="rect">
            <a:avLst/>
          </a:prstGeom>
          <a:noFill/>
        </p:spPr>
        <p:txBody>
          <a:bodyPr wrap="square" rtlCol="0">
            <a:spAutoFit/>
          </a:bodyPr>
          <a:lstStyle/>
          <a:p>
            <a:r>
              <a:rPr lang="en-US" sz="2000" dirty="0"/>
              <a:t>Pairs of nearby AR Recon dropsondes &amp; Radio Occultation (RO) profiles (within 2 h &amp; 300 km) are used to determine that </a:t>
            </a:r>
            <a:r>
              <a:rPr lang="en-US" sz="2000" b="1" i="1" dirty="0"/>
              <a:t>steep gradients, but non necessarily high moisture</a:t>
            </a:r>
            <a:r>
              <a:rPr lang="en-US" sz="2000" dirty="0"/>
              <a:t>, are affecting the penetration depth and quality in the lowest troposphere.</a:t>
            </a:r>
          </a:p>
        </p:txBody>
      </p:sp>
      <p:pic>
        <p:nvPicPr>
          <p:cNvPr id="105" name="Picture 104" descr="Diagram&#10;&#10;Description automatically generated">
            <a:extLst>
              <a:ext uri="{FF2B5EF4-FFF2-40B4-BE49-F238E27FC236}">
                <a16:creationId xmlns:a16="http://schemas.microsoft.com/office/drawing/2014/main" id="{20F307B3-89A3-1840-8BE3-1D06EDF75E4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87315" y="28235171"/>
            <a:ext cx="4557556" cy="4655856"/>
          </a:xfrm>
          <a:prstGeom prst="rect">
            <a:avLst/>
          </a:prstGeom>
        </p:spPr>
      </p:pic>
      <p:pic>
        <p:nvPicPr>
          <p:cNvPr id="107" name="Picture 106" descr="Diagram&#10;&#10;Description automatically generated">
            <a:extLst>
              <a:ext uri="{FF2B5EF4-FFF2-40B4-BE49-F238E27FC236}">
                <a16:creationId xmlns:a16="http://schemas.microsoft.com/office/drawing/2014/main" id="{740952CC-5C86-0249-8FA3-831D5ABCB18E}"/>
              </a:ext>
            </a:extLst>
          </p:cNvPr>
          <p:cNvPicPr>
            <a:picLocks noChangeAspect="1"/>
          </p:cNvPicPr>
          <p:nvPr/>
        </p:nvPicPr>
        <p:blipFill rotWithShape="1">
          <a:blip r:embed="rId32">
            <a:extLst>
              <a:ext uri="{28A0092B-C50C-407E-A947-70E740481C1C}">
                <a14:useLocalDpi xmlns:a14="http://schemas.microsoft.com/office/drawing/2010/main" val="0"/>
              </a:ext>
            </a:extLst>
          </a:blip>
          <a:srcRect t="9649" b="10799"/>
          <a:stretch/>
        </p:blipFill>
        <p:spPr>
          <a:xfrm>
            <a:off x="4516137" y="33257110"/>
            <a:ext cx="4557096" cy="4691406"/>
          </a:xfrm>
          <a:prstGeom prst="rect">
            <a:avLst/>
          </a:prstGeom>
        </p:spPr>
      </p:pic>
      <p:pic>
        <p:nvPicPr>
          <p:cNvPr id="78" name="Picture 77" descr="Chart, line chart&#10;&#10;Description automatically generated">
            <a:extLst>
              <a:ext uri="{FF2B5EF4-FFF2-40B4-BE49-F238E27FC236}">
                <a16:creationId xmlns:a16="http://schemas.microsoft.com/office/drawing/2014/main" id="{588CB5E5-ACEA-1A4B-86A2-5EAAEE20F5F1}"/>
              </a:ext>
            </a:extLst>
          </p:cNvPr>
          <p:cNvPicPr>
            <a:picLocks noChangeAspect="1"/>
          </p:cNvPicPr>
          <p:nvPr/>
        </p:nvPicPr>
        <p:blipFill rotWithShape="1">
          <a:blip r:embed="rId33"/>
          <a:srcRect l="68050" t="9908" r="-1938"/>
          <a:stretch/>
        </p:blipFill>
        <p:spPr>
          <a:xfrm>
            <a:off x="19824567" y="19826968"/>
            <a:ext cx="1436136" cy="2779612"/>
          </a:xfrm>
          <a:prstGeom prst="rect">
            <a:avLst/>
          </a:prstGeom>
        </p:spPr>
      </p:pic>
      <p:pic>
        <p:nvPicPr>
          <p:cNvPr id="79" name="Picture 78" descr="Chart, diagram&#10;&#10;Description automatically generated">
            <a:extLst>
              <a:ext uri="{FF2B5EF4-FFF2-40B4-BE49-F238E27FC236}">
                <a16:creationId xmlns:a16="http://schemas.microsoft.com/office/drawing/2014/main" id="{13EDB51F-EEB9-514B-B240-F81BD7B5028A}"/>
              </a:ext>
            </a:extLst>
          </p:cNvPr>
          <p:cNvPicPr>
            <a:picLocks noChangeAspect="1"/>
          </p:cNvPicPr>
          <p:nvPr/>
        </p:nvPicPr>
        <p:blipFill rotWithShape="1">
          <a:blip r:embed="rId34"/>
          <a:srcRect l="68050" t="9908"/>
          <a:stretch/>
        </p:blipFill>
        <p:spPr>
          <a:xfrm>
            <a:off x="18567102" y="19826968"/>
            <a:ext cx="1354021" cy="2779612"/>
          </a:xfrm>
          <a:prstGeom prst="rect">
            <a:avLst/>
          </a:prstGeom>
        </p:spPr>
      </p:pic>
      <p:sp>
        <p:nvSpPr>
          <p:cNvPr id="80" name="TextBox 79">
            <a:extLst>
              <a:ext uri="{FF2B5EF4-FFF2-40B4-BE49-F238E27FC236}">
                <a16:creationId xmlns:a16="http://schemas.microsoft.com/office/drawing/2014/main" id="{5B27BE06-C7EC-ED4D-B724-7FFE970CBA73}"/>
              </a:ext>
            </a:extLst>
          </p:cNvPr>
          <p:cNvSpPr txBox="1"/>
          <p:nvPr/>
        </p:nvSpPr>
        <p:spPr>
          <a:xfrm>
            <a:off x="19472069" y="19424522"/>
            <a:ext cx="3855956" cy="430887"/>
          </a:xfrm>
          <a:prstGeom prst="rect">
            <a:avLst/>
          </a:prstGeom>
          <a:noFill/>
        </p:spPr>
        <p:txBody>
          <a:bodyPr wrap="square" rtlCol="0">
            <a:spAutoFit/>
          </a:bodyPr>
          <a:lstStyle/>
          <a:p>
            <a:r>
              <a:rPr lang="en-US" sz="2200" dirty="0"/>
              <a:t>Profiles Inside AR</a:t>
            </a:r>
          </a:p>
        </p:txBody>
      </p:sp>
      <p:sp>
        <p:nvSpPr>
          <p:cNvPr id="81" name="TextBox 80">
            <a:extLst>
              <a:ext uri="{FF2B5EF4-FFF2-40B4-BE49-F238E27FC236}">
                <a16:creationId xmlns:a16="http://schemas.microsoft.com/office/drawing/2014/main" id="{71263FD9-4DE7-5B4A-A455-C64D31112002}"/>
              </a:ext>
            </a:extLst>
          </p:cNvPr>
          <p:cNvSpPr txBox="1"/>
          <p:nvPr/>
        </p:nvSpPr>
        <p:spPr>
          <a:xfrm>
            <a:off x="19207558" y="19928015"/>
            <a:ext cx="865943" cy="523220"/>
          </a:xfrm>
          <a:prstGeom prst="rect">
            <a:avLst/>
          </a:prstGeom>
          <a:noFill/>
        </p:spPr>
        <p:txBody>
          <a:bodyPr wrap="square" rtlCol="0">
            <a:spAutoFit/>
          </a:bodyPr>
          <a:lstStyle/>
          <a:p>
            <a:r>
              <a:rPr lang="en-US" sz="1400" dirty="0"/>
              <a:t>Cosmic2</a:t>
            </a:r>
          </a:p>
          <a:p>
            <a:r>
              <a:rPr lang="en-US" sz="1400" dirty="0"/>
              <a:t>Occ</a:t>
            </a:r>
          </a:p>
        </p:txBody>
      </p:sp>
      <p:sp>
        <p:nvSpPr>
          <p:cNvPr id="82" name="TextBox 81">
            <a:extLst>
              <a:ext uri="{FF2B5EF4-FFF2-40B4-BE49-F238E27FC236}">
                <a16:creationId xmlns:a16="http://schemas.microsoft.com/office/drawing/2014/main" id="{7940A5BC-F780-0A49-8F30-AAA94638F18D}"/>
              </a:ext>
            </a:extLst>
          </p:cNvPr>
          <p:cNvSpPr txBox="1"/>
          <p:nvPr/>
        </p:nvSpPr>
        <p:spPr>
          <a:xfrm>
            <a:off x="19997488" y="19920975"/>
            <a:ext cx="576953" cy="523220"/>
          </a:xfrm>
          <a:prstGeom prst="rect">
            <a:avLst/>
          </a:prstGeom>
          <a:noFill/>
        </p:spPr>
        <p:txBody>
          <a:bodyPr wrap="square" rtlCol="0">
            <a:spAutoFit/>
          </a:bodyPr>
          <a:lstStyle/>
          <a:p>
            <a:r>
              <a:rPr lang="en-US" sz="1400" dirty="0" err="1"/>
              <a:t>Oper</a:t>
            </a:r>
            <a:r>
              <a:rPr lang="en-US" sz="1400" dirty="0"/>
              <a:t>.</a:t>
            </a:r>
          </a:p>
          <a:p>
            <a:r>
              <a:rPr lang="en-US" sz="1400" dirty="0"/>
              <a:t>Occ</a:t>
            </a:r>
          </a:p>
        </p:txBody>
      </p:sp>
      <p:pic>
        <p:nvPicPr>
          <p:cNvPr id="83" name="Picture 82" descr="Chart, line chart&#10;&#10;Description automatically generated">
            <a:extLst>
              <a:ext uri="{FF2B5EF4-FFF2-40B4-BE49-F238E27FC236}">
                <a16:creationId xmlns:a16="http://schemas.microsoft.com/office/drawing/2014/main" id="{067E5AE2-8E7E-C942-B221-3BB391BDBD33}"/>
              </a:ext>
            </a:extLst>
          </p:cNvPr>
          <p:cNvPicPr>
            <a:picLocks noChangeAspect="1"/>
          </p:cNvPicPr>
          <p:nvPr/>
        </p:nvPicPr>
        <p:blipFill rotWithShape="1">
          <a:blip r:embed="rId35"/>
          <a:srcRect t="10598" r="94425"/>
          <a:stretch/>
        </p:blipFill>
        <p:spPr>
          <a:xfrm>
            <a:off x="18446855" y="19872250"/>
            <a:ext cx="234700" cy="2740231"/>
          </a:xfrm>
          <a:prstGeom prst="rect">
            <a:avLst/>
          </a:prstGeom>
        </p:spPr>
      </p:pic>
      <p:pic>
        <p:nvPicPr>
          <p:cNvPr id="84" name="Picture 83">
            <a:extLst>
              <a:ext uri="{FF2B5EF4-FFF2-40B4-BE49-F238E27FC236}">
                <a16:creationId xmlns:a16="http://schemas.microsoft.com/office/drawing/2014/main" id="{C85292CF-06FE-E646-A66D-AACBD2B18CAA}"/>
              </a:ext>
            </a:extLst>
          </p:cNvPr>
          <p:cNvPicPr>
            <a:picLocks noChangeAspect="1"/>
          </p:cNvPicPr>
          <p:nvPr/>
        </p:nvPicPr>
        <p:blipFill rotWithShape="1">
          <a:blip r:embed="rId36"/>
          <a:srcRect l="69355" t="12058" b="3803"/>
          <a:stretch/>
        </p:blipFill>
        <p:spPr>
          <a:xfrm>
            <a:off x="21242371" y="19851490"/>
            <a:ext cx="1368366" cy="2819809"/>
          </a:xfrm>
          <a:prstGeom prst="rect">
            <a:avLst/>
          </a:prstGeom>
        </p:spPr>
      </p:pic>
      <p:sp>
        <p:nvSpPr>
          <p:cNvPr id="85" name="TextBox 84">
            <a:extLst>
              <a:ext uri="{FF2B5EF4-FFF2-40B4-BE49-F238E27FC236}">
                <a16:creationId xmlns:a16="http://schemas.microsoft.com/office/drawing/2014/main" id="{C7C5AF4E-66F8-AD47-BDA9-A71308520CDE}"/>
              </a:ext>
            </a:extLst>
          </p:cNvPr>
          <p:cNvSpPr txBox="1"/>
          <p:nvPr/>
        </p:nvSpPr>
        <p:spPr>
          <a:xfrm>
            <a:off x="21191749" y="19920975"/>
            <a:ext cx="845465" cy="523220"/>
          </a:xfrm>
          <a:prstGeom prst="rect">
            <a:avLst/>
          </a:prstGeom>
          <a:noFill/>
        </p:spPr>
        <p:txBody>
          <a:bodyPr wrap="square" rtlCol="0">
            <a:spAutoFit/>
          </a:bodyPr>
          <a:lstStyle/>
          <a:p>
            <a:r>
              <a:rPr lang="en-US" sz="1400" dirty="0"/>
              <a:t>Airborne</a:t>
            </a:r>
          </a:p>
          <a:p>
            <a:r>
              <a:rPr lang="en-US" sz="1400" dirty="0"/>
              <a:t>Occ</a:t>
            </a:r>
          </a:p>
        </p:txBody>
      </p:sp>
      <p:sp>
        <p:nvSpPr>
          <p:cNvPr id="86" name="TextBox 85">
            <a:extLst>
              <a:ext uri="{FF2B5EF4-FFF2-40B4-BE49-F238E27FC236}">
                <a16:creationId xmlns:a16="http://schemas.microsoft.com/office/drawing/2014/main" id="{B0A219EE-7C93-2E41-B967-9CD54F6338A0}"/>
              </a:ext>
            </a:extLst>
          </p:cNvPr>
          <p:cNvSpPr txBox="1"/>
          <p:nvPr/>
        </p:nvSpPr>
        <p:spPr>
          <a:xfrm>
            <a:off x="23018399" y="19424522"/>
            <a:ext cx="2664331" cy="430887"/>
          </a:xfrm>
          <a:prstGeom prst="rect">
            <a:avLst/>
          </a:prstGeom>
          <a:noFill/>
        </p:spPr>
        <p:txBody>
          <a:bodyPr wrap="square" rtlCol="0">
            <a:spAutoFit/>
          </a:bodyPr>
          <a:lstStyle/>
          <a:p>
            <a:r>
              <a:rPr lang="en-US" sz="2200" dirty="0"/>
              <a:t>Profiles Outside AR</a:t>
            </a:r>
          </a:p>
        </p:txBody>
      </p:sp>
      <p:pic>
        <p:nvPicPr>
          <p:cNvPr id="87" name="Picture 86" descr="Chart, line chart&#10;&#10;Description automatically generated">
            <a:extLst>
              <a:ext uri="{FF2B5EF4-FFF2-40B4-BE49-F238E27FC236}">
                <a16:creationId xmlns:a16="http://schemas.microsoft.com/office/drawing/2014/main" id="{01AB6A4B-96F9-2742-A23E-238A20BA4E92}"/>
              </a:ext>
            </a:extLst>
          </p:cNvPr>
          <p:cNvPicPr>
            <a:picLocks noChangeAspect="1"/>
          </p:cNvPicPr>
          <p:nvPr/>
        </p:nvPicPr>
        <p:blipFill rotWithShape="1">
          <a:blip r:embed="rId35"/>
          <a:srcRect l="68046" t="10719"/>
          <a:stretch/>
        </p:blipFill>
        <p:spPr>
          <a:xfrm>
            <a:off x="24246273" y="19844545"/>
            <a:ext cx="1354021" cy="2754263"/>
          </a:xfrm>
          <a:prstGeom prst="rect">
            <a:avLst/>
          </a:prstGeom>
        </p:spPr>
      </p:pic>
      <p:sp>
        <p:nvSpPr>
          <p:cNvPr id="88" name="TextBox 87">
            <a:extLst>
              <a:ext uri="{FF2B5EF4-FFF2-40B4-BE49-F238E27FC236}">
                <a16:creationId xmlns:a16="http://schemas.microsoft.com/office/drawing/2014/main" id="{7F6854B2-D3CC-DD49-B48A-83F2CE0C2692}"/>
              </a:ext>
            </a:extLst>
          </p:cNvPr>
          <p:cNvSpPr txBox="1"/>
          <p:nvPr/>
        </p:nvSpPr>
        <p:spPr>
          <a:xfrm>
            <a:off x="24435819" y="22591067"/>
            <a:ext cx="1251500" cy="307777"/>
          </a:xfrm>
          <a:prstGeom prst="rect">
            <a:avLst/>
          </a:prstGeom>
          <a:noFill/>
        </p:spPr>
        <p:txBody>
          <a:bodyPr wrap="square" rtlCol="0">
            <a:spAutoFit/>
          </a:bodyPr>
          <a:lstStyle/>
          <a:p>
            <a:r>
              <a:rPr lang="en-US" sz="1400" dirty="0"/>
              <a:t>2020 IOP13</a:t>
            </a:r>
          </a:p>
        </p:txBody>
      </p:sp>
      <p:pic>
        <p:nvPicPr>
          <p:cNvPr id="89" name="Picture 88" descr="Chart, line chart&#10;&#10;Description automatically generated">
            <a:extLst>
              <a:ext uri="{FF2B5EF4-FFF2-40B4-BE49-F238E27FC236}">
                <a16:creationId xmlns:a16="http://schemas.microsoft.com/office/drawing/2014/main" id="{8A1E68D5-ADA2-C243-B3E3-258ED68A52BF}"/>
              </a:ext>
            </a:extLst>
          </p:cNvPr>
          <p:cNvPicPr>
            <a:picLocks noChangeAspect="1"/>
          </p:cNvPicPr>
          <p:nvPr/>
        </p:nvPicPr>
        <p:blipFill rotWithShape="1">
          <a:blip r:embed="rId37"/>
          <a:srcRect l="70595" t="11832" r="1"/>
          <a:stretch/>
        </p:blipFill>
        <p:spPr>
          <a:xfrm>
            <a:off x="22947115" y="19908134"/>
            <a:ext cx="1240960" cy="2653216"/>
          </a:xfrm>
          <a:prstGeom prst="rect">
            <a:avLst/>
          </a:prstGeom>
        </p:spPr>
      </p:pic>
      <p:sp>
        <p:nvSpPr>
          <p:cNvPr id="90" name="TextBox 89">
            <a:extLst>
              <a:ext uri="{FF2B5EF4-FFF2-40B4-BE49-F238E27FC236}">
                <a16:creationId xmlns:a16="http://schemas.microsoft.com/office/drawing/2014/main" id="{C778CABD-5F73-8045-8E11-EDFB96DC9A17}"/>
              </a:ext>
            </a:extLst>
          </p:cNvPr>
          <p:cNvSpPr txBox="1"/>
          <p:nvPr/>
        </p:nvSpPr>
        <p:spPr>
          <a:xfrm>
            <a:off x="25055238" y="19900310"/>
            <a:ext cx="576953" cy="523220"/>
          </a:xfrm>
          <a:prstGeom prst="rect">
            <a:avLst/>
          </a:prstGeom>
          <a:noFill/>
        </p:spPr>
        <p:txBody>
          <a:bodyPr wrap="square" rtlCol="0">
            <a:spAutoFit/>
          </a:bodyPr>
          <a:lstStyle/>
          <a:p>
            <a:r>
              <a:rPr lang="en-US" sz="1400" dirty="0" err="1"/>
              <a:t>Oper</a:t>
            </a:r>
            <a:r>
              <a:rPr lang="en-US" sz="1400" dirty="0"/>
              <a:t>.</a:t>
            </a:r>
          </a:p>
          <a:p>
            <a:r>
              <a:rPr lang="en-US" sz="1400" dirty="0"/>
              <a:t>Occ</a:t>
            </a:r>
          </a:p>
        </p:txBody>
      </p:sp>
      <p:sp>
        <p:nvSpPr>
          <p:cNvPr id="91" name="TextBox 90">
            <a:extLst>
              <a:ext uri="{FF2B5EF4-FFF2-40B4-BE49-F238E27FC236}">
                <a16:creationId xmlns:a16="http://schemas.microsoft.com/office/drawing/2014/main" id="{B28B5269-20B7-5A4B-9C09-3294C17C237D}"/>
              </a:ext>
            </a:extLst>
          </p:cNvPr>
          <p:cNvSpPr txBox="1"/>
          <p:nvPr/>
        </p:nvSpPr>
        <p:spPr>
          <a:xfrm>
            <a:off x="23690857" y="19927932"/>
            <a:ext cx="602706" cy="738664"/>
          </a:xfrm>
          <a:prstGeom prst="rect">
            <a:avLst/>
          </a:prstGeom>
          <a:noFill/>
        </p:spPr>
        <p:txBody>
          <a:bodyPr wrap="square" rtlCol="0">
            <a:spAutoFit/>
          </a:bodyPr>
          <a:lstStyle/>
          <a:p>
            <a:r>
              <a:rPr lang="en-US" sz="1400" dirty="0"/>
              <a:t>Small Sat</a:t>
            </a:r>
          </a:p>
          <a:p>
            <a:r>
              <a:rPr lang="en-US" sz="1400" dirty="0"/>
              <a:t>Occ</a:t>
            </a:r>
          </a:p>
        </p:txBody>
      </p:sp>
      <p:sp>
        <p:nvSpPr>
          <p:cNvPr id="92" name="Rectangle 91">
            <a:extLst>
              <a:ext uri="{FF2B5EF4-FFF2-40B4-BE49-F238E27FC236}">
                <a16:creationId xmlns:a16="http://schemas.microsoft.com/office/drawing/2014/main" id="{6D6C97EE-CFE8-5F4C-9957-CA393CCAB204}"/>
              </a:ext>
            </a:extLst>
          </p:cNvPr>
          <p:cNvSpPr/>
          <p:nvPr/>
        </p:nvSpPr>
        <p:spPr>
          <a:xfrm>
            <a:off x="22974274" y="22591067"/>
            <a:ext cx="1268296" cy="307777"/>
          </a:xfrm>
          <a:prstGeom prst="rect">
            <a:avLst/>
          </a:prstGeom>
        </p:spPr>
        <p:txBody>
          <a:bodyPr wrap="square">
            <a:spAutoFit/>
          </a:bodyPr>
          <a:lstStyle/>
          <a:p>
            <a:r>
              <a:rPr lang="en-US" sz="1400" dirty="0"/>
              <a:t>2019 IOP04</a:t>
            </a:r>
          </a:p>
        </p:txBody>
      </p:sp>
      <p:sp>
        <p:nvSpPr>
          <p:cNvPr id="93" name="TextBox 92">
            <a:extLst>
              <a:ext uri="{FF2B5EF4-FFF2-40B4-BE49-F238E27FC236}">
                <a16:creationId xmlns:a16="http://schemas.microsoft.com/office/drawing/2014/main" id="{59C867E0-A132-9C4D-A856-8FA826C81CC1}"/>
              </a:ext>
            </a:extLst>
          </p:cNvPr>
          <p:cNvSpPr txBox="1"/>
          <p:nvPr/>
        </p:nvSpPr>
        <p:spPr>
          <a:xfrm>
            <a:off x="24940488" y="21881243"/>
            <a:ext cx="731803" cy="523220"/>
          </a:xfrm>
          <a:prstGeom prst="rect">
            <a:avLst/>
          </a:prstGeom>
          <a:noFill/>
        </p:spPr>
        <p:txBody>
          <a:bodyPr wrap="square" rtlCol="0">
            <a:spAutoFit/>
          </a:bodyPr>
          <a:lstStyle/>
          <a:p>
            <a:r>
              <a:rPr lang="en-US" sz="1400" dirty="0"/>
              <a:t>Bottom</a:t>
            </a:r>
          </a:p>
          <a:p>
            <a:r>
              <a:rPr lang="en-US" sz="1400" dirty="0"/>
              <a:t>of Occ</a:t>
            </a:r>
          </a:p>
        </p:txBody>
      </p:sp>
      <p:sp>
        <p:nvSpPr>
          <p:cNvPr id="94" name="Left Arrow 93">
            <a:extLst>
              <a:ext uri="{FF2B5EF4-FFF2-40B4-BE49-F238E27FC236}">
                <a16:creationId xmlns:a16="http://schemas.microsoft.com/office/drawing/2014/main" id="{39CFBE72-B554-A048-95DC-BD5267C20C3B}"/>
              </a:ext>
            </a:extLst>
          </p:cNvPr>
          <p:cNvSpPr/>
          <p:nvPr/>
        </p:nvSpPr>
        <p:spPr>
          <a:xfrm>
            <a:off x="24838893" y="21808621"/>
            <a:ext cx="293231" cy="1452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descr="Chart, line chart&#10;&#10;Description automatically generated">
            <a:extLst>
              <a:ext uri="{FF2B5EF4-FFF2-40B4-BE49-F238E27FC236}">
                <a16:creationId xmlns:a16="http://schemas.microsoft.com/office/drawing/2014/main" id="{7F305208-48FF-B94E-AAC2-0B95811DA9E2}"/>
              </a:ext>
            </a:extLst>
          </p:cNvPr>
          <p:cNvPicPr>
            <a:picLocks noChangeAspect="1"/>
          </p:cNvPicPr>
          <p:nvPr/>
        </p:nvPicPr>
        <p:blipFill rotWithShape="1">
          <a:blip r:embed="rId35"/>
          <a:srcRect t="10598" r="94425"/>
          <a:stretch/>
        </p:blipFill>
        <p:spPr>
          <a:xfrm>
            <a:off x="22610737" y="19870581"/>
            <a:ext cx="234700" cy="2740231"/>
          </a:xfrm>
          <a:prstGeom prst="rect">
            <a:avLst/>
          </a:prstGeom>
        </p:spPr>
      </p:pic>
      <p:sp>
        <p:nvSpPr>
          <p:cNvPr id="4" name="Rectangle 3">
            <a:extLst>
              <a:ext uri="{FF2B5EF4-FFF2-40B4-BE49-F238E27FC236}">
                <a16:creationId xmlns:a16="http://schemas.microsoft.com/office/drawing/2014/main" id="{A4E11DAA-A5A5-5141-85CF-3B888843D223}"/>
              </a:ext>
            </a:extLst>
          </p:cNvPr>
          <p:cNvSpPr/>
          <p:nvPr/>
        </p:nvSpPr>
        <p:spPr>
          <a:xfrm>
            <a:off x="20047659" y="22591067"/>
            <a:ext cx="1029449" cy="307777"/>
          </a:xfrm>
          <a:prstGeom prst="rect">
            <a:avLst/>
          </a:prstGeom>
        </p:spPr>
        <p:txBody>
          <a:bodyPr wrap="none">
            <a:spAutoFit/>
          </a:bodyPr>
          <a:lstStyle/>
          <a:p>
            <a:r>
              <a:rPr lang="en-US" sz="1400" dirty="0"/>
              <a:t>2020 IOP04</a:t>
            </a:r>
          </a:p>
        </p:txBody>
      </p:sp>
      <p:sp>
        <p:nvSpPr>
          <p:cNvPr id="104" name="TextBox 103">
            <a:extLst>
              <a:ext uri="{FF2B5EF4-FFF2-40B4-BE49-F238E27FC236}">
                <a16:creationId xmlns:a16="http://schemas.microsoft.com/office/drawing/2014/main" id="{D89F5CE1-0462-0349-A370-2746860D9881}"/>
              </a:ext>
            </a:extLst>
          </p:cNvPr>
          <p:cNvSpPr txBox="1"/>
          <p:nvPr/>
        </p:nvSpPr>
        <p:spPr>
          <a:xfrm>
            <a:off x="18468927" y="23591496"/>
            <a:ext cx="1788725" cy="584775"/>
          </a:xfrm>
          <a:prstGeom prst="rect">
            <a:avLst/>
          </a:prstGeom>
          <a:noFill/>
        </p:spPr>
        <p:txBody>
          <a:bodyPr wrap="square" rtlCol="0">
            <a:spAutoFit/>
          </a:bodyPr>
          <a:lstStyle/>
          <a:p>
            <a:pPr algn="ctr"/>
            <a:r>
              <a:rPr lang="en-US" sz="1600" dirty="0"/>
              <a:t>(</a:t>
            </a:r>
            <a:r>
              <a:rPr lang="en-US" sz="1600" dirty="0">
                <a:solidFill>
                  <a:schemeClr val="accent4"/>
                </a:solidFill>
              </a:rPr>
              <a:t>COSMIC-2</a:t>
            </a:r>
            <a:r>
              <a:rPr lang="en-US" sz="1600" dirty="0"/>
              <a:t>&amp;</a:t>
            </a:r>
            <a:r>
              <a:rPr lang="en-US" sz="1600" dirty="0">
                <a:solidFill>
                  <a:schemeClr val="accent3">
                    <a:lumMod val="75000"/>
                  </a:schemeClr>
                </a:solidFill>
              </a:rPr>
              <a:t>Other</a:t>
            </a:r>
            <a:r>
              <a:rPr lang="en-US" sz="1600" dirty="0"/>
              <a:t>) </a:t>
            </a:r>
          </a:p>
          <a:p>
            <a:pPr algn="ctr"/>
            <a:r>
              <a:rPr lang="en-US" sz="1600" dirty="0"/>
              <a:t>- Drops</a:t>
            </a:r>
          </a:p>
        </p:txBody>
      </p:sp>
      <p:sp>
        <p:nvSpPr>
          <p:cNvPr id="9" name="TextBox 8">
            <a:extLst>
              <a:ext uri="{FF2B5EF4-FFF2-40B4-BE49-F238E27FC236}">
                <a16:creationId xmlns:a16="http://schemas.microsoft.com/office/drawing/2014/main" id="{557A5460-C7F6-F747-A1C3-69F23416B3BD}"/>
              </a:ext>
            </a:extLst>
          </p:cNvPr>
          <p:cNvSpPr txBox="1"/>
          <p:nvPr/>
        </p:nvSpPr>
        <p:spPr>
          <a:xfrm>
            <a:off x="162089" y="7786914"/>
            <a:ext cx="23828801" cy="1384995"/>
          </a:xfrm>
          <a:prstGeom prst="rect">
            <a:avLst/>
          </a:prstGeom>
          <a:noFill/>
        </p:spPr>
        <p:txBody>
          <a:bodyPr wrap="square" rtlCol="0">
            <a:spAutoFit/>
          </a:bodyPr>
          <a:lstStyle/>
          <a:p>
            <a:r>
              <a:rPr lang="en-US" sz="2800" dirty="0"/>
              <a:t>COSMIC-2 provides unprecedented coverage of the tropics with high resolution vertical profiles that provides a framework for the analysis of higher resolution datasets. Airborne radio occultation (ARO), on the other hand, whether from aircraft or balloons, provides the temporal and spatial continuity to investigate smaller scale processes. We present two examples of ongoing research that takes advantage of the complementary scales of measurements from COSMIC-2 and ARO. </a:t>
            </a:r>
          </a:p>
        </p:txBody>
      </p:sp>
      <p:sp>
        <p:nvSpPr>
          <p:cNvPr id="11" name="TextBox 10">
            <a:extLst>
              <a:ext uri="{FF2B5EF4-FFF2-40B4-BE49-F238E27FC236}">
                <a16:creationId xmlns:a16="http://schemas.microsoft.com/office/drawing/2014/main" id="{80C58BD5-F6F3-B54B-B787-EF7D0C07983D}"/>
              </a:ext>
            </a:extLst>
          </p:cNvPr>
          <p:cNvSpPr txBox="1"/>
          <p:nvPr/>
        </p:nvSpPr>
        <p:spPr>
          <a:xfrm>
            <a:off x="26129480" y="32182142"/>
            <a:ext cx="6452505" cy="646331"/>
          </a:xfrm>
          <a:prstGeom prst="rect">
            <a:avLst/>
          </a:prstGeom>
          <a:noFill/>
        </p:spPr>
        <p:txBody>
          <a:bodyPr wrap="square" rtlCol="0">
            <a:spAutoFit/>
          </a:bodyPr>
          <a:lstStyle/>
          <a:p>
            <a:r>
              <a:rPr lang="en-US" sz="3600" b="1" i="1" dirty="0"/>
              <a:t>Continuous temporal sampling</a:t>
            </a:r>
            <a:endParaRPr lang="en-US" sz="3600" dirty="0"/>
          </a:p>
        </p:txBody>
      </p:sp>
      <p:sp>
        <p:nvSpPr>
          <p:cNvPr id="111" name="TextBox 110">
            <a:extLst>
              <a:ext uri="{FF2B5EF4-FFF2-40B4-BE49-F238E27FC236}">
                <a16:creationId xmlns:a16="http://schemas.microsoft.com/office/drawing/2014/main" id="{F18E88AA-AABE-5E4E-B58C-4711C9729853}"/>
              </a:ext>
            </a:extLst>
          </p:cNvPr>
          <p:cNvSpPr txBox="1"/>
          <p:nvPr/>
        </p:nvSpPr>
        <p:spPr>
          <a:xfrm>
            <a:off x="4362383" y="11213615"/>
            <a:ext cx="4620646" cy="2246769"/>
          </a:xfrm>
          <a:prstGeom prst="rect">
            <a:avLst/>
          </a:prstGeom>
          <a:noFill/>
        </p:spPr>
        <p:txBody>
          <a:bodyPr wrap="square" rtlCol="0">
            <a:spAutoFit/>
          </a:bodyPr>
          <a:lstStyle/>
          <a:p>
            <a:r>
              <a:rPr lang="en-US" sz="2800" dirty="0"/>
              <a:t>Evacuations were ordered due to releases from dams near Tacoma, WA.</a:t>
            </a:r>
          </a:p>
          <a:p>
            <a:r>
              <a:rPr lang="en-US" sz="2800" dirty="0"/>
              <a:t>Flooding closed major interstate highways in Oregon. </a:t>
            </a:r>
          </a:p>
        </p:txBody>
      </p:sp>
      <p:sp>
        <p:nvSpPr>
          <p:cNvPr id="5" name="TextBox 4">
            <a:extLst>
              <a:ext uri="{FF2B5EF4-FFF2-40B4-BE49-F238E27FC236}">
                <a16:creationId xmlns:a16="http://schemas.microsoft.com/office/drawing/2014/main" id="{C93D7484-DE52-8146-A92D-D32C7EA2B191}"/>
              </a:ext>
            </a:extLst>
          </p:cNvPr>
          <p:cNvSpPr txBox="1"/>
          <p:nvPr/>
        </p:nvSpPr>
        <p:spPr>
          <a:xfrm>
            <a:off x="616918" y="32871863"/>
            <a:ext cx="8274066" cy="523220"/>
          </a:xfrm>
          <a:prstGeom prst="rect">
            <a:avLst/>
          </a:prstGeom>
          <a:solidFill>
            <a:schemeClr val="bg1"/>
          </a:solidFill>
        </p:spPr>
        <p:txBody>
          <a:bodyPr wrap="square" rtlCol="0">
            <a:spAutoFit/>
          </a:bodyPr>
          <a:lstStyle/>
          <a:p>
            <a:r>
              <a:rPr lang="en-US" sz="2800" dirty="0"/>
              <a:t>500 </a:t>
            </a:r>
            <a:r>
              <a:rPr lang="en-US" sz="2800" dirty="0" err="1"/>
              <a:t>hPa</a:t>
            </a:r>
            <a:r>
              <a:rPr lang="en-US" sz="2800" dirty="0"/>
              <a:t> moisture increment for each experiment</a:t>
            </a:r>
          </a:p>
        </p:txBody>
      </p:sp>
      <p:sp>
        <p:nvSpPr>
          <p:cNvPr id="8" name="TextBox 7">
            <a:extLst>
              <a:ext uri="{FF2B5EF4-FFF2-40B4-BE49-F238E27FC236}">
                <a16:creationId xmlns:a16="http://schemas.microsoft.com/office/drawing/2014/main" id="{2ECB32D6-6F55-854F-8CD1-94B71A2B5AE0}"/>
              </a:ext>
            </a:extLst>
          </p:cNvPr>
          <p:cNvSpPr txBox="1"/>
          <p:nvPr/>
        </p:nvSpPr>
        <p:spPr>
          <a:xfrm>
            <a:off x="402145" y="12976309"/>
            <a:ext cx="3150158" cy="400110"/>
          </a:xfrm>
          <a:prstGeom prst="rect">
            <a:avLst/>
          </a:prstGeom>
          <a:noFill/>
        </p:spPr>
        <p:txBody>
          <a:bodyPr wrap="square" rtlCol="0">
            <a:spAutoFit/>
          </a:bodyPr>
          <a:lstStyle/>
          <a:p>
            <a:r>
              <a:rPr lang="en-US" sz="2000" i="1" dirty="0">
                <a:solidFill>
                  <a:schemeClr val="bg1"/>
                </a:solidFill>
              </a:rPr>
              <a:t>Photo: Oregon State Police</a:t>
            </a:r>
            <a:endParaRPr lang="en-US" sz="2000" dirty="0">
              <a:solidFill>
                <a:schemeClr val="bg1"/>
              </a:solidFill>
            </a:endParaRPr>
          </a:p>
        </p:txBody>
      </p:sp>
      <p:sp>
        <p:nvSpPr>
          <p:cNvPr id="112" name="Content Placeholder 10">
            <a:extLst>
              <a:ext uri="{FF2B5EF4-FFF2-40B4-BE49-F238E27FC236}">
                <a16:creationId xmlns:a16="http://schemas.microsoft.com/office/drawing/2014/main" id="{747C3943-9206-8D40-9EA3-7E6EBD876DB5}"/>
              </a:ext>
            </a:extLst>
          </p:cNvPr>
          <p:cNvSpPr txBox="1">
            <a:spLocks/>
          </p:cNvSpPr>
          <p:nvPr/>
        </p:nvSpPr>
        <p:spPr>
          <a:xfrm>
            <a:off x="-46592" y="16635517"/>
            <a:ext cx="16652014" cy="1173384"/>
          </a:xfrm>
          <a:prstGeom prst="rect">
            <a:avLst/>
          </a:prstGeom>
        </p:spPr>
        <p:txBody>
          <a:bodyPr vert="horz" lIns="432054" tIns="216027" rIns="432054" bIns="216027" rtlCol="0" anchor="t">
            <a:noAutofit/>
          </a:bodyPr>
          <a:lstStyle>
            <a:lvl1pPr marL="0" indent="0" algn="ctr" defTabSz="4320540" rtl="0" eaLnBrk="1" latinLnBrk="0" hangingPunct="1">
              <a:spcBef>
                <a:spcPct val="20000"/>
              </a:spcBef>
              <a:buFont typeface="Arial" panose="020B0604020202020204" pitchFamily="34" charset="0"/>
              <a:buNone/>
              <a:defRPr sz="15100" kern="1200">
                <a:solidFill>
                  <a:schemeClr val="tx1">
                    <a:tint val="75000"/>
                  </a:schemeClr>
                </a:solidFill>
                <a:latin typeface="+mn-lt"/>
                <a:ea typeface="+mn-ea"/>
                <a:cs typeface="+mn-cs"/>
              </a:defRPr>
            </a:lvl1pPr>
            <a:lvl2pPr marL="2160270" indent="0" algn="ctr" defTabSz="4320540" rtl="0" eaLnBrk="1" latinLnBrk="0" hangingPunct="1">
              <a:spcBef>
                <a:spcPct val="20000"/>
              </a:spcBef>
              <a:buFont typeface="Arial" panose="020B0604020202020204" pitchFamily="34" charset="0"/>
              <a:buNone/>
              <a:defRPr sz="13200" kern="1200">
                <a:solidFill>
                  <a:schemeClr val="tx1">
                    <a:tint val="75000"/>
                  </a:schemeClr>
                </a:solidFill>
                <a:latin typeface="+mn-lt"/>
                <a:ea typeface="+mn-ea"/>
                <a:cs typeface="+mn-cs"/>
              </a:defRPr>
            </a:lvl2pPr>
            <a:lvl3pPr marL="4320540" indent="0" algn="ctr" defTabSz="4320540" rtl="0" eaLnBrk="1" latinLnBrk="0" hangingPunct="1">
              <a:spcBef>
                <a:spcPct val="20000"/>
              </a:spcBef>
              <a:buFont typeface="Arial" panose="020B0604020202020204" pitchFamily="34" charset="0"/>
              <a:buNone/>
              <a:defRPr sz="11300" kern="1200">
                <a:solidFill>
                  <a:schemeClr val="tx1">
                    <a:tint val="75000"/>
                  </a:schemeClr>
                </a:solidFill>
                <a:latin typeface="+mn-lt"/>
                <a:ea typeface="+mn-ea"/>
                <a:cs typeface="+mn-cs"/>
              </a:defRPr>
            </a:lvl3pPr>
            <a:lvl4pPr marL="648081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4pPr>
            <a:lvl5pPr marL="864108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5pPr>
            <a:lvl6pPr marL="1080135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6pPr>
            <a:lvl7pPr marL="1296162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7pPr>
            <a:lvl8pPr marL="1512189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8pPr>
            <a:lvl9pPr marL="17282160" indent="0" algn="ctr" defTabSz="4320540" rtl="0" eaLnBrk="1" latinLnBrk="0" hangingPunct="1">
              <a:spcBef>
                <a:spcPct val="20000"/>
              </a:spcBef>
              <a:buFont typeface="Arial" panose="020B0604020202020204" pitchFamily="34" charset="0"/>
              <a:buNone/>
              <a:defRPr sz="9500" kern="1200">
                <a:solidFill>
                  <a:schemeClr val="tx1">
                    <a:tint val="75000"/>
                  </a:schemeClr>
                </a:solidFill>
                <a:latin typeface="+mn-lt"/>
                <a:ea typeface="+mn-ea"/>
                <a:cs typeface="+mn-cs"/>
              </a:defRPr>
            </a:lvl9pPr>
          </a:lstStyle>
          <a:p>
            <a:pPr algn="l"/>
            <a:r>
              <a:rPr lang="en-US" sz="2800" dirty="0">
                <a:solidFill>
                  <a:schemeClr val="tx1"/>
                </a:solidFill>
              </a:rPr>
              <a:t>High uncertainty in the 3-day forecast is related to whether the flow would make it around the high pressure and how steadily the integrated vapor transport would impact the coast. We examine the impact of IOP04.</a:t>
            </a:r>
          </a:p>
        </p:txBody>
      </p:sp>
      <p:sp>
        <p:nvSpPr>
          <p:cNvPr id="12" name="TextBox 11">
            <a:extLst>
              <a:ext uri="{FF2B5EF4-FFF2-40B4-BE49-F238E27FC236}">
                <a16:creationId xmlns:a16="http://schemas.microsoft.com/office/drawing/2014/main" id="{43BA9C13-B7F0-8E4F-B131-DE735AC6149F}"/>
              </a:ext>
            </a:extLst>
          </p:cNvPr>
          <p:cNvSpPr txBox="1"/>
          <p:nvPr/>
        </p:nvSpPr>
        <p:spPr>
          <a:xfrm>
            <a:off x="296994" y="24959109"/>
            <a:ext cx="8534908" cy="3539430"/>
          </a:xfrm>
          <a:prstGeom prst="rect">
            <a:avLst/>
          </a:prstGeom>
          <a:solidFill>
            <a:schemeClr val="bg1"/>
          </a:solidFill>
        </p:spPr>
        <p:txBody>
          <a:bodyPr wrap="square" rtlCol="0">
            <a:spAutoFit/>
          </a:bodyPr>
          <a:lstStyle/>
          <a:p>
            <a:pPr algn="just"/>
            <a:r>
              <a:rPr lang="en-US" sz="2800" dirty="0"/>
              <a:t>DA experiments test the hypothesis that ARO provides comparable impact to dropsondes in the mid-levels. </a:t>
            </a:r>
            <a:r>
              <a:rPr lang="en-US" sz="2800" b="1" dirty="0"/>
              <a:t>Result: </a:t>
            </a:r>
            <a:r>
              <a:rPr lang="en-US" sz="2800" dirty="0"/>
              <a:t>The increments are comparable in amplitude and fill in gaps between flight legs. The spaceborne RO constellation without COSMIC-2 does not sample the area of interest. COSMIC-2 has the potential to provide very good sampling below 40</a:t>
            </a:r>
            <a:r>
              <a:rPr lang="en-US" sz="2800" baseline="30000" dirty="0"/>
              <a:t>o</a:t>
            </a:r>
            <a:r>
              <a:rPr lang="en-US" sz="2800" dirty="0"/>
              <a:t> N, especially of the contribution from tropical moisture.</a:t>
            </a:r>
          </a:p>
        </p:txBody>
      </p:sp>
      <p:sp>
        <p:nvSpPr>
          <p:cNvPr id="13" name="TextBox 12">
            <a:extLst>
              <a:ext uri="{FF2B5EF4-FFF2-40B4-BE49-F238E27FC236}">
                <a16:creationId xmlns:a16="http://schemas.microsoft.com/office/drawing/2014/main" id="{86777D46-C45C-764E-B9E5-07B9627AA11D}"/>
              </a:ext>
            </a:extLst>
          </p:cNvPr>
          <p:cNvSpPr txBox="1"/>
          <p:nvPr/>
        </p:nvSpPr>
        <p:spPr>
          <a:xfrm>
            <a:off x="9390295" y="19349893"/>
            <a:ext cx="8024143" cy="2246769"/>
          </a:xfrm>
          <a:prstGeom prst="rect">
            <a:avLst/>
          </a:prstGeom>
          <a:solidFill>
            <a:schemeClr val="bg1"/>
          </a:solidFill>
        </p:spPr>
        <p:txBody>
          <a:bodyPr wrap="square" rtlCol="0">
            <a:spAutoFit/>
          </a:bodyPr>
          <a:lstStyle/>
          <a:p>
            <a:r>
              <a:rPr lang="en-US" sz="2800" dirty="0"/>
              <a:t>The spatial impact of ARO on precipitation at landfall  is similar to  that of dropsondes, but dropsonde increment is stronger, probably because of wind observations. This indicates the data is of quality suitable for operational use.</a:t>
            </a:r>
          </a:p>
        </p:txBody>
      </p:sp>
      <p:sp>
        <p:nvSpPr>
          <p:cNvPr id="116" name="TextBox 115">
            <a:extLst>
              <a:ext uri="{FF2B5EF4-FFF2-40B4-BE49-F238E27FC236}">
                <a16:creationId xmlns:a16="http://schemas.microsoft.com/office/drawing/2014/main" id="{854FFB0C-A238-834A-B92C-8F7D695B054C}"/>
              </a:ext>
            </a:extLst>
          </p:cNvPr>
          <p:cNvSpPr txBox="1"/>
          <p:nvPr/>
        </p:nvSpPr>
        <p:spPr>
          <a:xfrm>
            <a:off x="26278098" y="23554118"/>
            <a:ext cx="2463755" cy="461665"/>
          </a:xfrm>
          <a:prstGeom prst="rect">
            <a:avLst/>
          </a:prstGeom>
          <a:noFill/>
        </p:spPr>
        <p:txBody>
          <a:bodyPr wrap="square" rtlCol="0">
            <a:spAutoFit/>
          </a:bodyPr>
          <a:lstStyle/>
          <a:p>
            <a:r>
              <a:rPr lang="en-US" sz="2400" dirty="0">
                <a:solidFill>
                  <a:schemeClr val="accent4">
                    <a:lumMod val="75000"/>
                  </a:schemeClr>
                </a:solidFill>
              </a:rPr>
              <a:t>COSMIC-2 – ERA5</a:t>
            </a:r>
            <a:endParaRPr lang="en-US" sz="2400" dirty="0">
              <a:solidFill>
                <a:schemeClr val="accent3">
                  <a:lumMod val="75000"/>
                </a:schemeClr>
              </a:solidFill>
            </a:endParaRPr>
          </a:p>
        </p:txBody>
      </p:sp>
      <p:sp>
        <p:nvSpPr>
          <p:cNvPr id="35" name="TextBox 34">
            <a:extLst>
              <a:ext uri="{FF2B5EF4-FFF2-40B4-BE49-F238E27FC236}">
                <a16:creationId xmlns:a16="http://schemas.microsoft.com/office/drawing/2014/main" id="{369DD18E-3F2D-E94A-8A63-EA8CD64D3CE4}"/>
              </a:ext>
            </a:extLst>
          </p:cNvPr>
          <p:cNvSpPr txBox="1"/>
          <p:nvPr/>
        </p:nvSpPr>
        <p:spPr>
          <a:xfrm>
            <a:off x="16630024" y="10898924"/>
            <a:ext cx="15533758" cy="954107"/>
          </a:xfrm>
          <a:prstGeom prst="rect">
            <a:avLst/>
          </a:prstGeom>
          <a:noFill/>
        </p:spPr>
        <p:txBody>
          <a:bodyPr wrap="square" rtlCol="0">
            <a:spAutoFit/>
          </a:bodyPr>
          <a:lstStyle/>
          <a:p>
            <a:pPr algn="just"/>
            <a:r>
              <a:rPr lang="en-US" sz="2800" dirty="0"/>
              <a:t>Dynamical structure and model sensitivities are used to guide targeted observations with dropsondes and simultaneous ARO observations from the NOAA G-IV aircraft to reduce uncertainty in initial conditions.</a:t>
            </a:r>
          </a:p>
        </p:txBody>
      </p:sp>
      <p:sp>
        <p:nvSpPr>
          <p:cNvPr id="36" name="TextBox 35">
            <a:extLst>
              <a:ext uri="{FF2B5EF4-FFF2-40B4-BE49-F238E27FC236}">
                <a16:creationId xmlns:a16="http://schemas.microsoft.com/office/drawing/2014/main" id="{FE313CEB-98BE-BD4A-9DC3-9166CF49DD3B}"/>
              </a:ext>
            </a:extLst>
          </p:cNvPr>
          <p:cNvSpPr txBox="1"/>
          <p:nvPr/>
        </p:nvSpPr>
        <p:spPr>
          <a:xfrm>
            <a:off x="16807812" y="11998341"/>
            <a:ext cx="5110957" cy="1323439"/>
          </a:xfrm>
          <a:prstGeom prst="rect">
            <a:avLst/>
          </a:prstGeom>
          <a:solidFill>
            <a:schemeClr val="bg1"/>
          </a:solidFill>
        </p:spPr>
        <p:txBody>
          <a:bodyPr wrap="square" rtlCol="0">
            <a:spAutoFit/>
          </a:bodyPr>
          <a:lstStyle/>
          <a:p>
            <a:r>
              <a:rPr lang="en-US" sz="2000" dirty="0"/>
              <a:t>Below is the sensitivity of the 24-hr accumulated precipitation in WA to model integrated vapor transport (e.g. Berman and Torn, 2019) on the day of the recon flight.</a:t>
            </a:r>
          </a:p>
        </p:txBody>
      </p:sp>
      <p:sp>
        <p:nvSpPr>
          <p:cNvPr id="37" name="Rectangle 36">
            <a:extLst>
              <a:ext uri="{FF2B5EF4-FFF2-40B4-BE49-F238E27FC236}">
                <a16:creationId xmlns:a16="http://schemas.microsoft.com/office/drawing/2014/main" id="{0210C1CD-D665-2146-9A6E-A9DEDFB9C819}"/>
              </a:ext>
            </a:extLst>
          </p:cNvPr>
          <p:cNvSpPr/>
          <p:nvPr/>
        </p:nvSpPr>
        <p:spPr>
          <a:xfrm>
            <a:off x="16701097" y="11919184"/>
            <a:ext cx="5217672" cy="6169223"/>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7DEC59BF-DD96-7340-ADE6-E02698BEE41C}"/>
              </a:ext>
            </a:extLst>
          </p:cNvPr>
          <p:cNvSpPr/>
          <p:nvPr/>
        </p:nvSpPr>
        <p:spPr>
          <a:xfrm>
            <a:off x="18132489" y="18255677"/>
            <a:ext cx="14102658" cy="9141009"/>
          </a:xfrm>
          <a:prstGeom prst="rect">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B72AEC6-3EE1-5E47-B24B-8D2923575C36}"/>
              </a:ext>
            </a:extLst>
          </p:cNvPr>
          <p:cNvSpPr txBox="1"/>
          <p:nvPr/>
        </p:nvSpPr>
        <p:spPr>
          <a:xfrm>
            <a:off x="738558" y="30918940"/>
            <a:ext cx="3141501" cy="954107"/>
          </a:xfrm>
          <a:prstGeom prst="rect">
            <a:avLst/>
          </a:prstGeom>
          <a:noFill/>
        </p:spPr>
        <p:txBody>
          <a:bodyPr wrap="square" rtlCol="0">
            <a:spAutoFit/>
          </a:bodyPr>
          <a:lstStyle/>
          <a:p>
            <a:r>
              <a:rPr lang="en-US" sz="2800" b="1" dirty="0"/>
              <a:t>Dropsondes + radiosondes</a:t>
            </a:r>
          </a:p>
        </p:txBody>
      </p:sp>
      <p:sp>
        <p:nvSpPr>
          <p:cNvPr id="40" name="TextBox 39">
            <a:extLst>
              <a:ext uri="{FF2B5EF4-FFF2-40B4-BE49-F238E27FC236}">
                <a16:creationId xmlns:a16="http://schemas.microsoft.com/office/drawing/2014/main" id="{F31817CA-8674-744B-9202-ADDF25D806C5}"/>
              </a:ext>
            </a:extLst>
          </p:cNvPr>
          <p:cNvSpPr txBox="1"/>
          <p:nvPr/>
        </p:nvSpPr>
        <p:spPr>
          <a:xfrm>
            <a:off x="5268864" y="31257490"/>
            <a:ext cx="1597229" cy="769441"/>
          </a:xfrm>
          <a:prstGeom prst="rect">
            <a:avLst/>
          </a:prstGeom>
          <a:noFill/>
        </p:spPr>
        <p:txBody>
          <a:bodyPr wrap="square" rtlCol="0">
            <a:spAutoFit/>
          </a:bodyPr>
          <a:lstStyle/>
          <a:p>
            <a:r>
              <a:rPr lang="en-US" sz="4400" b="1" dirty="0"/>
              <a:t>ARO</a:t>
            </a:r>
          </a:p>
        </p:txBody>
      </p:sp>
      <p:sp>
        <p:nvSpPr>
          <p:cNvPr id="118" name="TextBox 117">
            <a:extLst>
              <a:ext uri="{FF2B5EF4-FFF2-40B4-BE49-F238E27FC236}">
                <a16:creationId xmlns:a16="http://schemas.microsoft.com/office/drawing/2014/main" id="{1F3193B5-B99A-6542-8872-2669170C30C5}"/>
              </a:ext>
            </a:extLst>
          </p:cNvPr>
          <p:cNvSpPr txBox="1"/>
          <p:nvPr/>
        </p:nvSpPr>
        <p:spPr>
          <a:xfrm>
            <a:off x="648297" y="36450557"/>
            <a:ext cx="3344632" cy="523220"/>
          </a:xfrm>
          <a:prstGeom prst="rect">
            <a:avLst/>
          </a:prstGeom>
          <a:noFill/>
        </p:spPr>
        <p:txBody>
          <a:bodyPr wrap="square" rtlCol="0">
            <a:spAutoFit/>
          </a:bodyPr>
          <a:lstStyle/>
          <a:p>
            <a:r>
              <a:rPr lang="en-US" sz="2800" b="1" dirty="0"/>
              <a:t>Operational GNSS RO</a:t>
            </a:r>
          </a:p>
        </p:txBody>
      </p:sp>
      <p:sp>
        <p:nvSpPr>
          <p:cNvPr id="120" name="TextBox 119">
            <a:extLst>
              <a:ext uri="{FF2B5EF4-FFF2-40B4-BE49-F238E27FC236}">
                <a16:creationId xmlns:a16="http://schemas.microsoft.com/office/drawing/2014/main" id="{04E3901F-D415-D548-8A81-5808FA892740}"/>
              </a:ext>
            </a:extLst>
          </p:cNvPr>
          <p:cNvSpPr txBox="1"/>
          <p:nvPr/>
        </p:nvSpPr>
        <p:spPr>
          <a:xfrm>
            <a:off x="5152537" y="36448968"/>
            <a:ext cx="3344632" cy="523220"/>
          </a:xfrm>
          <a:prstGeom prst="rect">
            <a:avLst/>
          </a:prstGeom>
          <a:noFill/>
        </p:spPr>
        <p:txBody>
          <a:bodyPr wrap="square" rtlCol="0">
            <a:spAutoFit/>
          </a:bodyPr>
          <a:lstStyle/>
          <a:p>
            <a:r>
              <a:rPr lang="en-US" sz="2800" b="1" dirty="0"/>
              <a:t>COSMIC-2 GNSS RO</a:t>
            </a:r>
          </a:p>
        </p:txBody>
      </p:sp>
      <p:sp>
        <p:nvSpPr>
          <p:cNvPr id="41" name="TextBox 40">
            <a:extLst>
              <a:ext uri="{FF2B5EF4-FFF2-40B4-BE49-F238E27FC236}">
                <a16:creationId xmlns:a16="http://schemas.microsoft.com/office/drawing/2014/main" id="{7C9437EF-E0AA-8041-9588-F54294BCDE33}"/>
              </a:ext>
            </a:extLst>
          </p:cNvPr>
          <p:cNvSpPr txBox="1"/>
          <p:nvPr/>
        </p:nvSpPr>
        <p:spPr>
          <a:xfrm>
            <a:off x="237162" y="20403220"/>
            <a:ext cx="8618018" cy="4401205"/>
          </a:xfrm>
          <a:prstGeom prst="rect">
            <a:avLst/>
          </a:prstGeom>
          <a:noFill/>
        </p:spPr>
        <p:txBody>
          <a:bodyPr wrap="square" rtlCol="0">
            <a:spAutoFit/>
          </a:bodyPr>
          <a:lstStyle/>
          <a:p>
            <a:pPr algn="just"/>
            <a:r>
              <a:rPr lang="en-US" sz="2800" dirty="0"/>
              <a:t>The WRF-ARW model was used with a 2-way nested grid spacing of 27 km and 9 km, and 48 vertical layers up to 10hPa, with BC from the GFS. The </a:t>
            </a:r>
            <a:r>
              <a:rPr lang="en-US" sz="2800" dirty="0" err="1"/>
              <a:t>Grell</a:t>
            </a:r>
            <a:r>
              <a:rPr lang="en-US" sz="2800" dirty="0"/>
              <a:t>-Freitas convection, NOAH land surface, Thompson 2-moment microphysics, YSU PBL and RRTMG radiation parameterizations were used.  WRFDA 3DVAR (v4.1.1) was used to assimilate four different data types individually, with a static background error covariance calculated using the NMC method. The ARO and RO data use a refractivity observation operator.</a:t>
            </a:r>
          </a:p>
          <a:p>
            <a:pPr algn="just"/>
            <a:endParaRPr lang="en-US" sz="2800" dirty="0"/>
          </a:p>
        </p:txBody>
      </p:sp>
      <p:sp>
        <p:nvSpPr>
          <p:cNvPr id="42" name="TextBox 41">
            <a:extLst>
              <a:ext uri="{FF2B5EF4-FFF2-40B4-BE49-F238E27FC236}">
                <a16:creationId xmlns:a16="http://schemas.microsoft.com/office/drawing/2014/main" id="{0B85B256-645F-4F4E-8293-D32E061E5F05}"/>
              </a:ext>
            </a:extLst>
          </p:cNvPr>
          <p:cNvSpPr txBox="1"/>
          <p:nvPr/>
        </p:nvSpPr>
        <p:spPr>
          <a:xfrm>
            <a:off x="2979507" y="15867872"/>
            <a:ext cx="924678" cy="523220"/>
          </a:xfrm>
          <a:prstGeom prst="rect">
            <a:avLst/>
          </a:prstGeom>
          <a:noFill/>
        </p:spPr>
        <p:txBody>
          <a:bodyPr wrap="square" rtlCol="0">
            <a:spAutoFit/>
          </a:bodyPr>
          <a:lstStyle/>
          <a:p>
            <a:r>
              <a:rPr lang="en-US" sz="2800" dirty="0"/>
              <a:t>IOP4</a:t>
            </a:r>
          </a:p>
        </p:txBody>
      </p:sp>
      <p:sp>
        <p:nvSpPr>
          <p:cNvPr id="122" name="TextBox 121">
            <a:extLst>
              <a:ext uri="{FF2B5EF4-FFF2-40B4-BE49-F238E27FC236}">
                <a16:creationId xmlns:a16="http://schemas.microsoft.com/office/drawing/2014/main" id="{91203E69-5C2D-1C4E-9A78-6E43F03C9CE3}"/>
              </a:ext>
            </a:extLst>
          </p:cNvPr>
          <p:cNvSpPr txBox="1"/>
          <p:nvPr/>
        </p:nvSpPr>
        <p:spPr>
          <a:xfrm>
            <a:off x="6681541" y="15906206"/>
            <a:ext cx="924678" cy="523220"/>
          </a:xfrm>
          <a:prstGeom prst="rect">
            <a:avLst/>
          </a:prstGeom>
          <a:noFill/>
        </p:spPr>
        <p:txBody>
          <a:bodyPr wrap="square" rtlCol="0">
            <a:spAutoFit/>
          </a:bodyPr>
          <a:lstStyle/>
          <a:p>
            <a:r>
              <a:rPr lang="en-US" sz="2800" dirty="0"/>
              <a:t>IOP5</a:t>
            </a:r>
          </a:p>
        </p:txBody>
      </p:sp>
      <p:sp>
        <p:nvSpPr>
          <p:cNvPr id="123" name="TextBox 122">
            <a:extLst>
              <a:ext uri="{FF2B5EF4-FFF2-40B4-BE49-F238E27FC236}">
                <a16:creationId xmlns:a16="http://schemas.microsoft.com/office/drawing/2014/main" id="{0F4DD014-99AC-B44B-8A65-C5D8F1D7EDA4}"/>
              </a:ext>
            </a:extLst>
          </p:cNvPr>
          <p:cNvSpPr txBox="1"/>
          <p:nvPr/>
        </p:nvSpPr>
        <p:spPr>
          <a:xfrm>
            <a:off x="10310903" y="15966811"/>
            <a:ext cx="924678" cy="523220"/>
          </a:xfrm>
          <a:prstGeom prst="rect">
            <a:avLst/>
          </a:prstGeom>
          <a:noFill/>
        </p:spPr>
        <p:txBody>
          <a:bodyPr wrap="square" rtlCol="0">
            <a:spAutoFit/>
          </a:bodyPr>
          <a:lstStyle/>
          <a:p>
            <a:r>
              <a:rPr lang="en-US" sz="2800" dirty="0"/>
              <a:t>IOP6</a:t>
            </a:r>
          </a:p>
        </p:txBody>
      </p:sp>
      <p:sp>
        <p:nvSpPr>
          <p:cNvPr id="124" name="Rectangle 123">
            <a:extLst>
              <a:ext uri="{FF2B5EF4-FFF2-40B4-BE49-F238E27FC236}">
                <a16:creationId xmlns:a16="http://schemas.microsoft.com/office/drawing/2014/main" id="{B4F4400E-4DA3-724D-8F01-66A993701ED8}"/>
              </a:ext>
            </a:extLst>
          </p:cNvPr>
          <p:cNvSpPr/>
          <p:nvPr/>
        </p:nvSpPr>
        <p:spPr>
          <a:xfrm>
            <a:off x="203658" y="10431063"/>
            <a:ext cx="16022430" cy="767537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E3044C1A-9981-954B-A74E-CE3EC308D8E5}"/>
              </a:ext>
            </a:extLst>
          </p:cNvPr>
          <p:cNvSpPr txBox="1"/>
          <p:nvPr/>
        </p:nvSpPr>
        <p:spPr>
          <a:xfrm>
            <a:off x="9501348" y="28545231"/>
            <a:ext cx="14102658" cy="646331"/>
          </a:xfrm>
          <a:prstGeom prst="rect">
            <a:avLst/>
          </a:prstGeom>
          <a:noFill/>
        </p:spPr>
        <p:txBody>
          <a:bodyPr wrap="square" rtlCol="0">
            <a:spAutoFit/>
          </a:bodyPr>
          <a:lstStyle/>
          <a:p>
            <a:r>
              <a:rPr lang="en-US" sz="3600" b="1" i="1" dirty="0"/>
              <a:t>2019-2020 Strateole-2 campaign studies the tropical tropopause layer</a:t>
            </a:r>
          </a:p>
        </p:txBody>
      </p:sp>
      <p:sp>
        <p:nvSpPr>
          <p:cNvPr id="43" name="TextBox 42">
            <a:extLst>
              <a:ext uri="{FF2B5EF4-FFF2-40B4-BE49-F238E27FC236}">
                <a16:creationId xmlns:a16="http://schemas.microsoft.com/office/drawing/2014/main" id="{BA8968F9-A0BF-8B4B-B395-B588F459EC56}"/>
              </a:ext>
            </a:extLst>
          </p:cNvPr>
          <p:cNvSpPr txBox="1"/>
          <p:nvPr/>
        </p:nvSpPr>
        <p:spPr>
          <a:xfrm>
            <a:off x="9359637" y="37440367"/>
            <a:ext cx="3752180" cy="523220"/>
          </a:xfrm>
          <a:prstGeom prst="rect">
            <a:avLst/>
          </a:prstGeom>
          <a:noFill/>
        </p:spPr>
        <p:txBody>
          <a:bodyPr wrap="square" rtlCol="0">
            <a:spAutoFit/>
          </a:bodyPr>
          <a:lstStyle/>
          <a:p>
            <a:r>
              <a:rPr lang="en-US" sz="2800" dirty="0"/>
              <a:t>ROC2 Flight Preparation</a:t>
            </a:r>
          </a:p>
        </p:txBody>
      </p:sp>
      <p:sp>
        <p:nvSpPr>
          <p:cNvPr id="126" name="TextBox 125">
            <a:extLst>
              <a:ext uri="{FF2B5EF4-FFF2-40B4-BE49-F238E27FC236}">
                <a16:creationId xmlns:a16="http://schemas.microsoft.com/office/drawing/2014/main" id="{E516430B-E53A-964B-AEA0-0DD5DA965F3B}"/>
              </a:ext>
            </a:extLst>
          </p:cNvPr>
          <p:cNvSpPr txBox="1"/>
          <p:nvPr/>
        </p:nvSpPr>
        <p:spPr>
          <a:xfrm>
            <a:off x="13168549" y="37440367"/>
            <a:ext cx="5513005" cy="523220"/>
          </a:xfrm>
          <a:prstGeom prst="rect">
            <a:avLst/>
          </a:prstGeom>
          <a:noFill/>
        </p:spPr>
        <p:txBody>
          <a:bodyPr wrap="square" rtlCol="0">
            <a:spAutoFit/>
          </a:bodyPr>
          <a:lstStyle/>
          <a:p>
            <a:r>
              <a:rPr lang="en-US" sz="2800" dirty="0"/>
              <a:t>Balloon launch from the Seychelles</a:t>
            </a:r>
          </a:p>
        </p:txBody>
      </p:sp>
      <p:pic>
        <p:nvPicPr>
          <p:cNvPr id="58" name="Picture 57" descr="A picture containing chart, diagram&#10;&#10;Description automatically generated">
            <a:extLst>
              <a:ext uri="{FF2B5EF4-FFF2-40B4-BE49-F238E27FC236}">
                <a16:creationId xmlns:a16="http://schemas.microsoft.com/office/drawing/2014/main" id="{3B41525C-8784-624F-A72C-E6C3169010AB}"/>
              </a:ext>
            </a:extLst>
          </p:cNvPr>
          <p:cNvPicPr>
            <a:picLocks noChangeAspect="1"/>
          </p:cNvPicPr>
          <p:nvPr/>
        </p:nvPicPr>
        <p:blipFill rotWithShape="1">
          <a:blip r:embed="rId38">
            <a:extLst>
              <a:ext uri="{28A0092B-C50C-407E-A947-70E740481C1C}">
                <a14:useLocalDpi xmlns:a14="http://schemas.microsoft.com/office/drawing/2010/main" val="0"/>
              </a:ext>
            </a:extLst>
          </a:blip>
          <a:srcRect l="98" t="10334"/>
          <a:stretch/>
        </p:blipFill>
        <p:spPr>
          <a:xfrm>
            <a:off x="20465761" y="24044164"/>
            <a:ext cx="4896206" cy="3183276"/>
          </a:xfrm>
          <a:prstGeom prst="rect">
            <a:avLst/>
          </a:prstGeom>
        </p:spPr>
      </p:pic>
      <p:pic>
        <p:nvPicPr>
          <p:cNvPr id="127" name="Picture 126" descr="Chart, histogram&#10;&#10;Description automatically generated">
            <a:extLst>
              <a:ext uri="{FF2B5EF4-FFF2-40B4-BE49-F238E27FC236}">
                <a16:creationId xmlns:a16="http://schemas.microsoft.com/office/drawing/2014/main" id="{51BEAF81-5DC5-F648-8CE4-2BE328261DE1}"/>
              </a:ext>
            </a:extLst>
          </p:cNvPr>
          <p:cNvPicPr>
            <a:picLocks noChangeAspect="1"/>
          </p:cNvPicPr>
          <p:nvPr/>
        </p:nvPicPr>
        <p:blipFill rotWithShape="1">
          <a:blip r:embed="rId39">
            <a:extLst>
              <a:ext uri="{28A0092B-C50C-407E-A947-70E740481C1C}">
                <a14:useLocalDpi xmlns:a14="http://schemas.microsoft.com/office/drawing/2010/main" val="0"/>
              </a:ext>
            </a:extLst>
          </a:blip>
          <a:srcRect l="69786" t="12766"/>
          <a:stretch/>
        </p:blipFill>
        <p:spPr>
          <a:xfrm>
            <a:off x="20697906" y="24131096"/>
            <a:ext cx="1480783" cy="3096932"/>
          </a:xfrm>
          <a:prstGeom prst="rect">
            <a:avLst/>
          </a:prstGeom>
        </p:spPr>
      </p:pic>
      <p:pic>
        <p:nvPicPr>
          <p:cNvPr id="128" name="Picture 127" descr="Chart&#10;&#10;Description automatically generated">
            <a:extLst>
              <a:ext uri="{FF2B5EF4-FFF2-40B4-BE49-F238E27FC236}">
                <a16:creationId xmlns:a16="http://schemas.microsoft.com/office/drawing/2014/main" id="{579F4099-4FE2-9C48-85FB-61550537224E}"/>
              </a:ext>
            </a:extLst>
          </p:cNvPr>
          <p:cNvPicPr>
            <a:picLocks noChangeAspect="1"/>
          </p:cNvPicPr>
          <p:nvPr/>
        </p:nvPicPr>
        <p:blipFill rotWithShape="1">
          <a:blip r:embed="rId40"/>
          <a:srcRect l="69094" t="11481"/>
          <a:stretch/>
        </p:blipFill>
        <p:spPr>
          <a:xfrm>
            <a:off x="18624402" y="24151071"/>
            <a:ext cx="1566849" cy="3068253"/>
          </a:xfrm>
          <a:prstGeom prst="rect">
            <a:avLst/>
          </a:prstGeom>
        </p:spPr>
      </p:pic>
      <p:pic>
        <p:nvPicPr>
          <p:cNvPr id="63" name="Picture 62" descr="Chart&#10;&#10;Description automatically generated">
            <a:extLst>
              <a:ext uri="{FF2B5EF4-FFF2-40B4-BE49-F238E27FC236}">
                <a16:creationId xmlns:a16="http://schemas.microsoft.com/office/drawing/2014/main" id="{A0816032-9104-F748-A863-EA4EDEB32927}"/>
              </a:ext>
            </a:extLst>
          </p:cNvPr>
          <p:cNvPicPr>
            <a:picLocks noChangeAspect="1"/>
          </p:cNvPicPr>
          <p:nvPr/>
        </p:nvPicPr>
        <p:blipFill rotWithShape="1">
          <a:blip r:embed="rId41">
            <a:extLst>
              <a:ext uri="{28A0092B-C50C-407E-A947-70E740481C1C}">
                <a14:useLocalDpi xmlns:a14="http://schemas.microsoft.com/office/drawing/2010/main" val="0"/>
              </a:ext>
            </a:extLst>
          </a:blip>
          <a:srcRect t="10967"/>
          <a:stretch/>
        </p:blipFill>
        <p:spPr>
          <a:xfrm>
            <a:off x="27216382" y="24143327"/>
            <a:ext cx="4769430" cy="3075997"/>
          </a:xfrm>
          <a:prstGeom prst="rect">
            <a:avLst/>
          </a:prstGeom>
        </p:spPr>
      </p:pic>
      <p:pic>
        <p:nvPicPr>
          <p:cNvPr id="65" name="Picture 64" descr="Chart&#10;&#10;Description automatically generated">
            <a:extLst>
              <a:ext uri="{FF2B5EF4-FFF2-40B4-BE49-F238E27FC236}">
                <a16:creationId xmlns:a16="http://schemas.microsoft.com/office/drawing/2014/main" id="{F61A609D-37E6-0145-965B-C9980CCCF6C4}"/>
              </a:ext>
            </a:extLst>
          </p:cNvPr>
          <p:cNvPicPr>
            <a:picLocks noChangeAspect="1"/>
          </p:cNvPicPr>
          <p:nvPr/>
        </p:nvPicPr>
        <p:blipFill rotWithShape="1">
          <a:blip r:embed="rId42">
            <a:extLst>
              <a:ext uri="{28A0092B-C50C-407E-A947-70E740481C1C}">
                <a14:useLocalDpi xmlns:a14="http://schemas.microsoft.com/office/drawing/2010/main" val="0"/>
              </a:ext>
            </a:extLst>
          </a:blip>
          <a:srcRect t="11606"/>
          <a:stretch/>
        </p:blipFill>
        <p:spPr>
          <a:xfrm>
            <a:off x="25816722" y="24165391"/>
            <a:ext cx="4769430" cy="3053933"/>
          </a:xfrm>
          <a:prstGeom prst="rect">
            <a:avLst/>
          </a:prstGeom>
        </p:spPr>
      </p:pic>
      <p:pic>
        <p:nvPicPr>
          <p:cNvPr id="130" name="Picture 129" descr="Chart, histogram&#10;&#10;Description automatically generated">
            <a:extLst>
              <a:ext uri="{FF2B5EF4-FFF2-40B4-BE49-F238E27FC236}">
                <a16:creationId xmlns:a16="http://schemas.microsoft.com/office/drawing/2014/main" id="{DEE862FD-ABEF-BD47-97BC-3EF362253B13}"/>
              </a:ext>
            </a:extLst>
          </p:cNvPr>
          <p:cNvPicPr>
            <a:picLocks noChangeAspect="1"/>
          </p:cNvPicPr>
          <p:nvPr/>
        </p:nvPicPr>
        <p:blipFill rotWithShape="1">
          <a:blip r:embed="rId43">
            <a:extLst>
              <a:ext uri="{28A0092B-C50C-407E-A947-70E740481C1C}">
                <a14:useLocalDpi xmlns:a14="http://schemas.microsoft.com/office/drawing/2010/main" val="0"/>
              </a:ext>
            </a:extLst>
          </a:blip>
          <a:srcRect l="70327" t="10253"/>
          <a:stretch/>
        </p:blipFill>
        <p:spPr>
          <a:xfrm>
            <a:off x="27651297" y="24118664"/>
            <a:ext cx="1415250" cy="3100660"/>
          </a:xfrm>
          <a:prstGeom prst="rect">
            <a:avLst/>
          </a:prstGeom>
        </p:spPr>
      </p:pic>
      <p:pic>
        <p:nvPicPr>
          <p:cNvPr id="132" name="Picture 131" descr="Chart, histogram&#10;&#10;Description automatically generated">
            <a:extLst>
              <a:ext uri="{FF2B5EF4-FFF2-40B4-BE49-F238E27FC236}">
                <a16:creationId xmlns:a16="http://schemas.microsoft.com/office/drawing/2014/main" id="{A4FA9878-C1B5-154F-9241-28CE6FE4097B}"/>
              </a:ext>
            </a:extLst>
          </p:cNvPr>
          <p:cNvPicPr>
            <a:picLocks noChangeAspect="1"/>
          </p:cNvPicPr>
          <p:nvPr/>
        </p:nvPicPr>
        <p:blipFill rotWithShape="1">
          <a:blip r:embed="rId44">
            <a:extLst>
              <a:ext uri="{28A0092B-C50C-407E-A947-70E740481C1C}">
                <a14:useLocalDpi xmlns:a14="http://schemas.microsoft.com/office/drawing/2010/main" val="0"/>
              </a:ext>
            </a:extLst>
          </a:blip>
          <a:srcRect l="70967" t="10253"/>
          <a:stretch/>
        </p:blipFill>
        <p:spPr>
          <a:xfrm>
            <a:off x="26104754" y="24118665"/>
            <a:ext cx="1384719" cy="3100659"/>
          </a:xfrm>
          <a:prstGeom prst="rect">
            <a:avLst/>
          </a:prstGeom>
        </p:spPr>
      </p:pic>
      <p:sp>
        <p:nvSpPr>
          <p:cNvPr id="133" name="TextBox 132">
            <a:extLst>
              <a:ext uri="{FF2B5EF4-FFF2-40B4-BE49-F238E27FC236}">
                <a16:creationId xmlns:a16="http://schemas.microsoft.com/office/drawing/2014/main" id="{62C888A1-58D2-4C4B-9534-4CDD8571B26E}"/>
              </a:ext>
            </a:extLst>
          </p:cNvPr>
          <p:cNvSpPr txBox="1"/>
          <p:nvPr/>
        </p:nvSpPr>
        <p:spPr>
          <a:xfrm>
            <a:off x="29094228" y="23541219"/>
            <a:ext cx="3874125" cy="461665"/>
          </a:xfrm>
          <a:prstGeom prst="rect">
            <a:avLst/>
          </a:prstGeom>
          <a:noFill/>
        </p:spPr>
        <p:txBody>
          <a:bodyPr wrap="square" rtlCol="0">
            <a:spAutoFit/>
          </a:bodyPr>
          <a:lstStyle/>
          <a:p>
            <a:r>
              <a:rPr lang="en-US" sz="2400" dirty="0">
                <a:solidFill>
                  <a:schemeClr val="accent3">
                    <a:lumMod val="75000"/>
                  </a:schemeClr>
                </a:solidFill>
              </a:rPr>
              <a:t>Other GNSS RO – ERA5</a:t>
            </a:r>
          </a:p>
        </p:txBody>
      </p:sp>
      <p:sp>
        <p:nvSpPr>
          <p:cNvPr id="137" name="TextBox 136">
            <a:extLst>
              <a:ext uri="{FF2B5EF4-FFF2-40B4-BE49-F238E27FC236}">
                <a16:creationId xmlns:a16="http://schemas.microsoft.com/office/drawing/2014/main" id="{C9D2E5BC-B6D2-6645-84E3-E8BF9B410537}"/>
              </a:ext>
            </a:extLst>
          </p:cNvPr>
          <p:cNvSpPr txBox="1"/>
          <p:nvPr/>
        </p:nvSpPr>
        <p:spPr>
          <a:xfrm>
            <a:off x="26104754" y="23831697"/>
            <a:ext cx="5881058" cy="400110"/>
          </a:xfrm>
          <a:prstGeom prst="rect">
            <a:avLst/>
          </a:prstGeom>
          <a:noFill/>
        </p:spPr>
        <p:txBody>
          <a:bodyPr wrap="square" rtlCol="0">
            <a:spAutoFit/>
          </a:bodyPr>
          <a:lstStyle/>
          <a:p>
            <a:r>
              <a:rPr lang="en-US" sz="2000" dirty="0"/>
              <a:t>    Inside AR         Outside AR       Inside AR     Outside AR</a:t>
            </a:r>
          </a:p>
        </p:txBody>
      </p:sp>
      <p:sp>
        <p:nvSpPr>
          <p:cNvPr id="138" name="TextBox 137">
            <a:extLst>
              <a:ext uri="{FF2B5EF4-FFF2-40B4-BE49-F238E27FC236}">
                <a16:creationId xmlns:a16="http://schemas.microsoft.com/office/drawing/2014/main" id="{6C358C68-AAC4-C84A-A127-905CA225FCB8}"/>
              </a:ext>
            </a:extLst>
          </p:cNvPr>
          <p:cNvSpPr txBox="1"/>
          <p:nvPr/>
        </p:nvSpPr>
        <p:spPr>
          <a:xfrm>
            <a:off x="28225042" y="19667660"/>
            <a:ext cx="1698722" cy="1938992"/>
          </a:xfrm>
          <a:prstGeom prst="rect">
            <a:avLst/>
          </a:prstGeom>
          <a:noFill/>
          <a:ln>
            <a:solidFill>
              <a:schemeClr val="tx1"/>
            </a:solidFill>
          </a:ln>
        </p:spPr>
        <p:txBody>
          <a:bodyPr wrap="square" rtlCol="0">
            <a:spAutoFit/>
          </a:bodyPr>
          <a:lstStyle/>
          <a:p>
            <a:r>
              <a:rPr lang="en-US" sz="2000" b="1" i="1" dirty="0"/>
              <a:t>10%  more occultations get to 1 km within the AR compared to outside. </a:t>
            </a:r>
          </a:p>
        </p:txBody>
      </p:sp>
      <p:pic>
        <p:nvPicPr>
          <p:cNvPr id="141" name="Picture 140" descr="Chart, line chart&#10;&#10;Description automatically generated">
            <a:extLst>
              <a:ext uri="{FF2B5EF4-FFF2-40B4-BE49-F238E27FC236}">
                <a16:creationId xmlns:a16="http://schemas.microsoft.com/office/drawing/2014/main" id="{7BE29CBF-7DB2-004E-8FB2-ACE6CEAB3AAB}"/>
              </a:ext>
            </a:extLst>
          </p:cNvPr>
          <p:cNvPicPr>
            <a:picLocks noChangeAspect="1"/>
          </p:cNvPicPr>
          <p:nvPr/>
        </p:nvPicPr>
        <p:blipFill rotWithShape="1">
          <a:blip r:embed="rId35"/>
          <a:srcRect t="10598" r="94425"/>
          <a:stretch/>
        </p:blipFill>
        <p:spPr>
          <a:xfrm>
            <a:off x="18375038" y="24345661"/>
            <a:ext cx="241940" cy="2824761"/>
          </a:xfrm>
          <a:prstGeom prst="rect">
            <a:avLst/>
          </a:prstGeom>
        </p:spPr>
      </p:pic>
      <p:pic>
        <p:nvPicPr>
          <p:cNvPr id="142" name="Picture 141" descr="Chart, histogram&#10;&#10;Description automatically generated">
            <a:extLst>
              <a:ext uri="{FF2B5EF4-FFF2-40B4-BE49-F238E27FC236}">
                <a16:creationId xmlns:a16="http://schemas.microsoft.com/office/drawing/2014/main" id="{562FD550-A85F-2040-8A36-E91BCE5A6472}"/>
              </a:ext>
            </a:extLst>
          </p:cNvPr>
          <p:cNvPicPr>
            <a:picLocks noChangeAspect="1"/>
          </p:cNvPicPr>
          <p:nvPr/>
        </p:nvPicPr>
        <p:blipFill rotWithShape="1">
          <a:blip r:embed="rId45">
            <a:extLst>
              <a:ext uri="{28A0092B-C50C-407E-A947-70E740481C1C}">
                <a14:useLocalDpi xmlns:a14="http://schemas.microsoft.com/office/drawing/2010/main" val="0"/>
              </a:ext>
            </a:extLst>
          </a:blip>
          <a:srcRect l="69197" t="18159" r="-1290" b="-783"/>
          <a:stretch/>
        </p:blipFill>
        <p:spPr>
          <a:xfrm>
            <a:off x="22203463" y="24152327"/>
            <a:ext cx="1631410" cy="3139005"/>
          </a:xfrm>
          <a:prstGeom prst="rect">
            <a:avLst/>
          </a:prstGeom>
        </p:spPr>
      </p:pic>
      <p:sp>
        <p:nvSpPr>
          <p:cNvPr id="144" name="TextBox 143">
            <a:extLst>
              <a:ext uri="{FF2B5EF4-FFF2-40B4-BE49-F238E27FC236}">
                <a16:creationId xmlns:a16="http://schemas.microsoft.com/office/drawing/2014/main" id="{B35306B0-A5C0-B043-8340-C94E25CF811B}"/>
              </a:ext>
            </a:extLst>
          </p:cNvPr>
          <p:cNvSpPr txBox="1"/>
          <p:nvPr/>
        </p:nvSpPr>
        <p:spPr>
          <a:xfrm>
            <a:off x="22243679" y="23597423"/>
            <a:ext cx="1480784" cy="461665"/>
          </a:xfrm>
          <a:prstGeom prst="rect">
            <a:avLst/>
          </a:prstGeom>
          <a:noFill/>
        </p:spPr>
        <p:txBody>
          <a:bodyPr wrap="square" rtlCol="0">
            <a:spAutoFit/>
          </a:bodyPr>
          <a:lstStyle/>
          <a:p>
            <a:r>
              <a:rPr lang="en-US" sz="2400" dirty="0">
                <a:solidFill>
                  <a:schemeClr val="accent4">
                    <a:lumMod val="75000"/>
                  </a:schemeClr>
                </a:solidFill>
              </a:rPr>
              <a:t>COSMIC-2 </a:t>
            </a:r>
          </a:p>
        </p:txBody>
      </p:sp>
      <p:sp>
        <p:nvSpPr>
          <p:cNvPr id="146" name="TextBox 145">
            <a:extLst>
              <a:ext uri="{FF2B5EF4-FFF2-40B4-BE49-F238E27FC236}">
                <a16:creationId xmlns:a16="http://schemas.microsoft.com/office/drawing/2014/main" id="{FB9EFC13-9B6F-1F41-9C5A-B3F0529B3729}"/>
              </a:ext>
            </a:extLst>
          </p:cNvPr>
          <p:cNvSpPr txBox="1"/>
          <p:nvPr/>
        </p:nvSpPr>
        <p:spPr>
          <a:xfrm>
            <a:off x="23640789" y="23597423"/>
            <a:ext cx="2124436" cy="461665"/>
          </a:xfrm>
          <a:prstGeom prst="rect">
            <a:avLst/>
          </a:prstGeom>
          <a:noFill/>
        </p:spPr>
        <p:txBody>
          <a:bodyPr wrap="square" rtlCol="0">
            <a:spAutoFit/>
          </a:bodyPr>
          <a:lstStyle/>
          <a:p>
            <a:r>
              <a:rPr lang="en-US" sz="2400" dirty="0">
                <a:solidFill>
                  <a:schemeClr val="accent3">
                    <a:lumMod val="75000"/>
                  </a:schemeClr>
                </a:solidFill>
              </a:rPr>
              <a:t>Other GNSS RO</a:t>
            </a:r>
          </a:p>
        </p:txBody>
      </p:sp>
      <p:sp>
        <p:nvSpPr>
          <p:cNvPr id="148" name="TextBox 147">
            <a:extLst>
              <a:ext uri="{FF2B5EF4-FFF2-40B4-BE49-F238E27FC236}">
                <a16:creationId xmlns:a16="http://schemas.microsoft.com/office/drawing/2014/main" id="{84F5B617-A69B-854B-809D-EF09B64EBFAD}"/>
              </a:ext>
            </a:extLst>
          </p:cNvPr>
          <p:cNvSpPr txBox="1"/>
          <p:nvPr/>
        </p:nvSpPr>
        <p:spPr>
          <a:xfrm>
            <a:off x="20738529" y="23597423"/>
            <a:ext cx="1480784" cy="461665"/>
          </a:xfrm>
          <a:prstGeom prst="rect">
            <a:avLst/>
          </a:prstGeom>
          <a:noFill/>
        </p:spPr>
        <p:txBody>
          <a:bodyPr wrap="square" rtlCol="0">
            <a:spAutoFit/>
          </a:bodyPr>
          <a:lstStyle/>
          <a:p>
            <a:r>
              <a:rPr lang="en-US" sz="2400" dirty="0" err="1">
                <a:solidFill>
                  <a:srgbClr val="0070C0"/>
                </a:solidFill>
              </a:rPr>
              <a:t>SmallSat</a:t>
            </a:r>
            <a:r>
              <a:rPr lang="en-US" sz="2400" dirty="0">
                <a:solidFill>
                  <a:srgbClr val="0070C0"/>
                </a:solidFill>
              </a:rPr>
              <a:t> </a:t>
            </a:r>
          </a:p>
        </p:txBody>
      </p:sp>
      <p:grpSp>
        <p:nvGrpSpPr>
          <p:cNvPr id="15" name="Group 14">
            <a:extLst>
              <a:ext uri="{FF2B5EF4-FFF2-40B4-BE49-F238E27FC236}">
                <a16:creationId xmlns:a16="http://schemas.microsoft.com/office/drawing/2014/main" id="{FAABE353-F603-424D-A399-0241085852BC}"/>
              </a:ext>
            </a:extLst>
          </p:cNvPr>
          <p:cNvGrpSpPr/>
          <p:nvPr/>
        </p:nvGrpSpPr>
        <p:grpSpPr>
          <a:xfrm>
            <a:off x="26020233" y="19514468"/>
            <a:ext cx="1882792" cy="3631695"/>
            <a:chOff x="26773373" y="19358550"/>
            <a:chExt cx="1882792" cy="3631695"/>
          </a:xfrm>
        </p:grpSpPr>
        <p:pic>
          <p:nvPicPr>
            <p:cNvPr id="129" name="Picture 128" descr="Chart, histogram&#10;&#10;Description automatically generated">
              <a:extLst>
                <a:ext uri="{FF2B5EF4-FFF2-40B4-BE49-F238E27FC236}">
                  <a16:creationId xmlns:a16="http://schemas.microsoft.com/office/drawing/2014/main" id="{6D2663CA-CD75-2241-A865-5F37644E8BD8}"/>
                </a:ext>
              </a:extLst>
            </p:cNvPr>
            <p:cNvPicPr>
              <a:picLocks noChangeAspect="1"/>
            </p:cNvPicPr>
            <p:nvPr/>
          </p:nvPicPr>
          <p:blipFill rotWithShape="1">
            <a:blip r:embed="rId46">
              <a:extLst>
                <a:ext uri="{28A0092B-C50C-407E-A947-70E740481C1C}">
                  <a14:useLocalDpi xmlns:a14="http://schemas.microsoft.com/office/drawing/2010/main" val="0"/>
                </a:ext>
              </a:extLst>
            </a:blip>
            <a:srcRect l="36489" t="9590" r="32309" b="-1"/>
            <a:stretch/>
          </p:blipFill>
          <p:spPr>
            <a:xfrm>
              <a:off x="26946798" y="19358550"/>
              <a:ext cx="1709367" cy="3631695"/>
            </a:xfrm>
            <a:prstGeom prst="rect">
              <a:avLst/>
            </a:prstGeom>
          </p:spPr>
        </p:pic>
        <p:pic>
          <p:nvPicPr>
            <p:cNvPr id="131" name="Picture 130" descr="Chart, histogram&#10;&#10;Description automatically generated">
              <a:extLst>
                <a:ext uri="{FF2B5EF4-FFF2-40B4-BE49-F238E27FC236}">
                  <a16:creationId xmlns:a16="http://schemas.microsoft.com/office/drawing/2014/main" id="{1B0A6CD6-B7C2-204E-96B9-1BAE61EF18A6}"/>
                </a:ext>
              </a:extLst>
            </p:cNvPr>
            <p:cNvPicPr>
              <a:picLocks noChangeAspect="1"/>
            </p:cNvPicPr>
            <p:nvPr/>
          </p:nvPicPr>
          <p:blipFill rotWithShape="1">
            <a:blip r:embed="rId46">
              <a:extLst>
                <a:ext uri="{28A0092B-C50C-407E-A947-70E740481C1C}">
                  <a14:useLocalDpi xmlns:a14="http://schemas.microsoft.com/office/drawing/2010/main" val="0"/>
                </a:ext>
              </a:extLst>
            </a:blip>
            <a:srcRect l="-200" t="9589" r="93436" b="6600"/>
            <a:stretch/>
          </p:blipFill>
          <p:spPr>
            <a:xfrm>
              <a:off x="26773373" y="19370812"/>
              <a:ext cx="370624" cy="3366581"/>
            </a:xfrm>
            <a:prstGeom prst="rect">
              <a:avLst/>
            </a:prstGeom>
          </p:spPr>
        </p:pic>
      </p:grpSp>
      <p:pic>
        <p:nvPicPr>
          <p:cNvPr id="10" name="Picture 9" descr="Chart, histogram&#10;&#10;Description automatically generated">
            <a:extLst>
              <a:ext uri="{FF2B5EF4-FFF2-40B4-BE49-F238E27FC236}">
                <a16:creationId xmlns:a16="http://schemas.microsoft.com/office/drawing/2014/main" id="{AA4E56FE-7517-5E45-83AC-F2F0D4F0D7A8}"/>
              </a:ext>
            </a:extLst>
          </p:cNvPr>
          <p:cNvPicPr>
            <a:picLocks noChangeAspect="1"/>
          </p:cNvPicPr>
          <p:nvPr/>
        </p:nvPicPr>
        <p:blipFill rotWithShape="1">
          <a:blip r:embed="rId46">
            <a:extLst>
              <a:ext uri="{28A0092B-C50C-407E-A947-70E740481C1C}">
                <a14:useLocalDpi xmlns:a14="http://schemas.microsoft.com/office/drawing/2010/main" val="0"/>
              </a:ext>
            </a:extLst>
          </a:blip>
          <a:srcRect l="70266" t="11106"/>
          <a:stretch/>
        </p:blipFill>
        <p:spPr>
          <a:xfrm>
            <a:off x="30356845" y="19577436"/>
            <a:ext cx="1628967" cy="3570783"/>
          </a:xfrm>
          <a:prstGeom prst="rect">
            <a:avLst/>
          </a:prstGeom>
        </p:spPr>
      </p:pic>
      <p:sp>
        <p:nvSpPr>
          <p:cNvPr id="139" name="Left Arrow 138">
            <a:extLst>
              <a:ext uri="{FF2B5EF4-FFF2-40B4-BE49-F238E27FC236}">
                <a16:creationId xmlns:a16="http://schemas.microsoft.com/office/drawing/2014/main" id="{99E608A6-E66E-F64C-A813-8A2FDBFBB95B}"/>
              </a:ext>
            </a:extLst>
          </p:cNvPr>
          <p:cNvSpPr/>
          <p:nvPr/>
        </p:nvSpPr>
        <p:spPr>
          <a:xfrm rot="10800000">
            <a:off x="22970778" y="22106756"/>
            <a:ext cx="293231" cy="14524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extBox 139">
            <a:extLst>
              <a:ext uri="{FF2B5EF4-FFF2-40B4-BE49-F238E27FC236}">
                <a16:creationId xmlns:a16="http://schemas.microsoft.com/office/drawing/2014/main" id="{D2D31A70-3325-8D48-A1A9-F2895A87DF59}"/>
              </a:ext>
            </a:extLst>
          </p:cNvPr>
          <p:cNvSpPr txBox="1"/>
          <p:nvPr/>
        </p:nvSpPr>
        <p:spPr>
          <a:xfrm>
            <a:off x="23580771" y="21859602"/>
            <a:ext cx="851345" cy="523220"/>
          </a:xfrm>
          <a:prstGeom prst="rect">
            <a:avLst/>
          </a:prstGeom>
          <a:noFill/>
        </p:spPr>
        <p:txBody>
          <a:bodyPr wrap="square" rtlCol="0">
            <a:spAutoFit/>
          </a:bodyPr>
          <a:lstStyle/>
          <a:p>
            <a:r>
              <a:rPr lang="en-US" sz="1400" dirty="0"/>
              <a:t>Overly smooth</a:t>
            </a:r>
          </a:p>
        </p:txBody>
      </p:sp>
      <p:sp>
        <p:nvSpPr>
          <p:cNvPr id="145" name="TextBox 144">
            <a:extLst>
              <a:ext uri="{FF2B5EF4-FFF2-40B4-BE49-F238E27FC236}">
                <a16:creationId xmlns:a16="http://schemas.microsoft.com/office/drawing/2014/main" id="{06675A45-6B00-8043-AC64-A6A885DE0AEA}"/>
              </a:ext>
            </a:extLst>
          </p:cNvPr>
          <p:cNvSpPr txBox="1"/>
          <p:nvPr/>
        </p:nvSpPr>
        <p:spPr>
          <a:xfrm>
            <a:off x="30515227" y="21470586"/>
            <a:ext cx="1240526" cy="523220"/>
          </a:xfrm>
          <a:prstGeom prst="rect">
            <a:avLst/>
          </a:prstGeom>
          <a:noFill/>
        </p:spPr>
        <p:txBody>
          <a:bodyPr wrap="square" rtlCol="0">
            <a:spAutoFit/>
          </a:bodyPr>
          <a:lstStyle/>
          <a:p>
            <a:r>
              <a:rPr lang="en-US" sz="1400" dirty="0"/>
              <a:t>More profiles inside AR</a:t>
            </a:r>
          </a:p>
        </p:txBody>
      </p:sp>
      <p:pic>
        <p:nvPicPr>
          <p:cNvPr id="147" name="Picture 146" descr="Chart, histogram&#10;&#10;Description automatically generated">
            <a:extLst>
              <a:ext uri="{FF2B5EF4-FFF2-40B4-BE49-F238E27FC236}">
                <a16:creationId xmlns:a16="http://schemas.microsoft.com/office/drawing/2014/main" id="{9EEBB986-258D-354D-B018-1A3FBE8E95BF}"/>
              </a:ext>
            </a:extLst>
          </p:cNvPr>
          <p:cNvPicPr>
            <a:picLocks noChangeAspect="1"/>
          </p:cNvPicPr>
          <p:nvPr/>
        </p:nvPicPr>
        <p:blipFill rotWithShape="1">
          <a:blip r:embed="rId46">
            <a:extLst>
              <a:ext uri="{28A0092B-C50C-407E-A947-70E740481C1C}">
                <a14:useLocalDpi xmlns:a14="http://schemas.microsoft.com/office/drawing/2010/main" val="0"/>
              </a:ext>
            </a:extLst>
          </a:blip>
          <a:srcRect l="-200" t="9589" r="93436" b="6600"/>
          <a:stretch/>
        </p:blipFill>
        <p:spPr>
          <a:xfrm>
            <a:off x="30107510" y="19526370"/>
            <a:ext cx="370624" cy="3366581"/>
          </a:xfrm>
          <a:prstGeom prst="rect">
            <a:avLst/>
          </a:prstGeom>
        </p:spPr>
      </p:pic>
      <p:sp>
        <p:nvSpPr>
          <p:cNvPr id="17" name="TextBox 16">
            <a:extLst>
              <a:ext uri="{FF2B5EF4-FFF2-40B4-BE49-F238E27FC236}">
                <a16:creationId xmlns:a16="http://schemas.microsoft.com/office/drawing/2014/main" id="{D0595DFE-11B7-7644-868D-AA09AAB5F55B}"/>
              </a:ext>
            </a:extLst>
          </p:cNvPr>
          <p:cNvSpPr txBox="1"/>
          <p:nvPr/>
        </p:nvSpPr>
        <p:spPr>
          <a:xfrm>
            <a:off x="27418020" y="21085058"/>
            <a:ext cx="665567" cy="246221"/>
          </a:xfrm>
          <a:prstGeom prst="rect">
            <a:avLst/>
          </a:prstGeom>
          <a:noFill/>
        </p:spPr>
        <p:txBody>
          <a:bodyPr wrap="none" rtlCol="0">
            <a:spAutoFit/>
          </a:bodyPr>
          <a:lstStyle/>
          <a:p>
            <a:r>
              <a:rPr lang="en-US" sz="1000" dirty="0">
                <a:solidFill>
                  <a:srgbClr val="7030A0"/>
                </a:solidFill>
              </a:rPr>
              <a:t>Inside AR</a:t>
            </a:r>
          </a:p>
        </p:txBody>
      </p:sp>
      <p:sp>
        <p:nvSpPr>
          <p:cNvPr id="150" name="TextBox 149">
            <a:extLst>
              <a:ext uri="{FF2B5EF4-FFF2-40B4-BE49-F238E27FC236}">
                <a16:creationId xmlns:a16="http://schemas.microsoft.com/office/drawing/2014/main" id="{84B99138-E02A-AB42-9EE3-5841806A96A8}"/>
              </a:ext>
            </a:extLst>
          </p:cNvPr>
          <p:cNvSpPr txBox="1"/>
          <p:nvPr/>
        </p:nvSpPr>
        <p:spPr>
          <a:xfrm>
            <a:off x="27397846" y="21374534"/>
            <a:ext cx="761747" cy="246221"/>
          </a:xfrm>
          <a:prstGeom prst="rect">
            <a:avLst/>
          </a:prstGeom>
          <a:noFill/>
        </p:spPr>
        <p:txBody>
          <a:bodyPr wrap="none" rtlCol="0">
            <a:spAutoFit/>
          </a:bodyPr>
          <a:lstStyle/>
          <a:p>
            <a:r>
              <a:rPr lang="en-US" sz="1000" dirty="0">
                <a:solidFill>
                  <a:srgbClr val="7030A0"/>
                </a:solidFill>
              </a:rPr>
              <a:t>Outside AR</a:t>
            </a:r>
          </a:p>
        </p:txBody>
      </p:sp>
      <p:sp>
        <p:nvSpPr>
          <p:cNvPr id="30" name="Freeform 29">
            <a:extLst>
              <a:ext uri="{FF2B5EF4-FFF2-40B4-BE49-F238E27FC236}">
                <a16:creationId xmlns:a16="http://schemas.microsoft.com/office/drawing/2014/main" id="{C569F0CE-D314-2843-8E36-A7995CDCBF5B}"/>
              </a:ext>
            </a:extLst>
          </p:cNvPr>
          <p:cNvSpPr/>
          <p:nvPr/>
        </p:nvSpPr>
        <p:spPr>
          <a:xfrm>
            <a:off x="27374433" y="20987883"/>
            <a:ext cx="288099" cy="148810"/>
          </a:xfrm>
          <a:custGeom>
            <a:avLst/>
            <a:gdLst>
              <a:gd name="connsiteX0" fmla="*/ 288099 w 288099"/>
              <a:gd name="connsiteY0" fmla="*/ 148810 h 148810"/>
              <a:gd name="connsiteX1" fmla="*/ 112734 w 288099"/>
              <a:gd name="connsiteY1" fmla="*/ 4760 h 148810"/>
              <a:gd name="connsiteX2" fmla="*/ 0 w 288099"/>
              <a:gd name="connsiteY2" fmla="*/ 48602 h 148810"/>
            </a:gdLst>
            <a:ahLst/>
            <a:cxnLst>
              <a:cxn ang="0">
                <a:pos x="connsiteX0" y="connsiteY0"/>
              </a:cxn>
              <a:cxn ang="0">
                <a:pos x="connsiteX1" y="connsiteY1"/>
              </a:cxn>
              <a:cxn ang="0">
                <a:pos x="connsiteX2" y="connsiteY2"/>
              </a:cxn>
            </a:cxnLst>
            <a:rect l="l" t="t" r="r" b="b"/>
            <a:pathLst>
              <a:path w="288099" h="148810">
                <a:moveTo>
                  <a:pt x="288099" y="148810"/>
                </a:moveTo>
                <a:cubicBezTo>
                  <a:pt x="224424" y="85135"/>
                  <a:pt x="160750" y="21461"/>
                  <a:pt x="112734" y="4760"/>
                </a:cubicBezTo>
                <a:cubicBezTo>
                  <a:pt x="64718" y="-11941"/>
                  <a:pt x="32359" y="18330"/>
                  <a:pt x="0" y="48602"/>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a:extLst>
              <a:ext uri="{FF2B5EF4-FFF2-40B4-BE49-F238E27FC236}">
                <a16:creationId xmlns:a16="http://schemas.microsoft.com/office/drawing/2014/main" id="{D6A2DC56-010A-1A4D-8D52-AF4BC16EE797}"/>
              </a:ext>
            </a:extLst>
          </p:cNvPr>
          <p:cNvSpPr/>
          <p:nvPr/>
        </p:nvSpPr>
        <p:spPr>
          <a:xfrm>
            <a:off x="27480009" y="21562104"/>
            <a:ext cx="395445" cy="182005"/>
          </a:xfrm>
          <a:custGeom>
            <a:avLst/>
            <a:gdLst>
              <a:gd name="connsiteX0" fmla="*/ 0 w 394570"/>
              <a:gd name="connsiteY0" fmla="*/ 137786 h 182005"/>
              <a:gd name="connsiteX1" fmla="*/ 156575 w 394570"/>
              <a:gd name="connsiteY1" fmla="*/ 50104 h 182005"/>
              <a:gd name="connsiteX2" fmla="*/ 263047 w 394570"/>
              <a:gd name="connsiteY2" fmla="*/ 181627 h 182005"/>
              <a:gd name="connsiteX3" fmla="*/ 394570 w 394570"/>
              <a:gd name="connsiteY3" fmla="*/ 0 h 182005"/>
              <a:gd name="connsiteX0" fmla="*/ 875 w 395445"/>
              <a:gd name="connsiteY0" fmla="*/ 137786 h 182005"/>
              <a:gd name="connsiteX1" fmla="*/ 157450 w 395445"/>
              <a:gd name="connsiteY1" fmla="*/ 50104 h 182005"/>
              <a:gd name="connsiteX2" fmla="*/ 263922 w 395445"/>
              <a:gd name="connsiteY2" fmla="*/ 181627 h 182005"/>
              <a:gd name="connsiteX3" fmla="*/ 395445 w 395445"/>
              <a:gd name="connsiteY3" fmla="*/ 0 h 182005"/>
            </a:gdLst>
            <a:ahLst/>
            <a:cxnLst>
              <a:cxn ang="0">
                <a:pos x="connsiteX0" y="connsiteY0"/>
              </a:cxn>
              <a:cxn ang="0">
                <a:pos x="connsiteX1" y="connsiteY1"/>
              </a:cxn>
              <a:cxn ang="0">
                <a:pos x="connsiteX2" y="connsiteY2"/>
              </a:cxn>
              <a:cxn ang="0">
                <a:pos x="connsiteX3" y="connsiteY3"/>
              </a:cxn>
            </a:cxnLst>
            <a:rect l="l" t="t" r="r" b="b"/>
            <a:pathLst>
              <a:path w="395445" h="182005">
                <a:moveTo>
                  <a:pt x="875" y="137786"/>
                </a:moveTo>
                <a:cubicBezTo>
                  <a:pt x="-11651" y="134132"/>
                  <a:pt x="113609" y="42797"/>
                  <a:pt x="157450" y="50104"/>
                </a:cubicBezTo>
                <a:cubicBezTo>
                  <a:pt x="201291" y="57411"/>
                  <a:pt x="224256" y="189978"/>
                  <a:pt x="263922" y="181627"/>
                </a:cubicBezTo>
                <a:cubicBezTo>
                  <a:pt x="303588" y="173276"/>
                  <a:pt x="349516" y="86638"/>
                  <a:pt x="395445" y="0"/>
                </a:cubicBezTo>
              </a:path>
            </a:pathLst>
          </a:custGeom>
          <a:noFill/>
          <a:ln>
            <a:solidFill>
              <a:srgbClr val="7030A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6BFB06FB-C32A-2748-BB39-7A07EDCD1181}"/>
              </a:ext>
            </a:extLst>
          </p:cNvPr>
          <p:cNvSpPr txBox="1"/>
          <p:nvPr/>
        </p:nvSpPr>
        <p:spPr>
          <a:xfrm>
            <a:off x="25851097" y="22570007"/>
            <a:ext cx="761747" cy="246221"/>
          </a:xfrm>
          <a:prstGeom prst="rect">
            <a:avLst/>
          </a:prstGeom>
          <a:noFill/>
        </p:spPr>
        <p:txBody>
          <a:bodyPr wrap="none" rtlCol="0">
            <a:spAutoFit/>
          </a:bodyPr>
          <a:lstStyle/>
          <a:p>
            <a:r>
              <a:rPr lang="en-US" sz="1000" dirty="0">
                <a:solidFill>
                  <a:srgbClr val="7030A0"/>
                </a:solidFill>
              </a:rPr>
              <a:t>Outside AR</a:t>
            </a:r>
          </a:p>
        </p:txBody>
      </p:sp>
      <p:sp>
        <p:nvSpPr>
          <p:cNvPr id="52" name="Freeform 51">
            <a:extLst>
              <a:ext uri="{FF2B5EF4-FFF2-40B4-BE49-F238E27FC236}">
                <a16:creationId xmlns:a16="http://schemas.microsoft.com/office/drawing/2014/main" id="{19CCB97E-F290-DD47-99A0-F8BB0210D5BE}"/>
              </a:ext>
            </a:extLst>
          </p:cNvPr>
          <p:cNvSpPr/>
          <p:nvPr/>
        </p:nvSpPr>
        <p:spPr>
          <a:xfrm>
            <a:off x="26393813" y="22125836"/>
            <a:ext cx="432148" cy="359856"/>
          </a:xfrm>
          <a:custGeom>
            <a:avLst/>
            <a:gdLst>
              <a:gd name="connsiteX0" fmla="*/ 0 w 426688"/>
              <a:gd name="connsiteY0" fmla="*/ 95288 h 295705"/>
              <a:gd name="connsiteX1" fmla="*/ 100208 w 426688"/>
              <a:gd name="connsiteY1" fmla="*/ 1343 h 295705"/>
              <a:gd name="connsiteX2" fmla="*/ 375781 w 426688"/>
              <a:gd name="connsiteY2" fmla="*/ 157918 h 295705"/>
              <a:gd name="connsiteX3" fmla="*/ 425885 w 426688"/>
              <a:gd name="connsiteY3" fmla="*/ 295705 h 295705"/>
              <a:gd name="connsiteX0" fmla="*/ 0 w 426688"/>
              <a:gd name="connsiteY0" fmla="*/ 65240 h 265657"/>
              <a:gd name="connsiteX1" fmla="*/ 212942 w 426688"/>
              <a:gd name="connsiteY1" fmla="*/ 2610 h 265657"/>
              <a:gd name="connsiteX2" fmla="*/ 375781 w 426688"/>
              <a:gd name="connsiteY2" fmla="*/ 127870 h 265657"/>
              <a:gd name="connsiteX3" fmla="*/ 425885 w 426688"/>
              <a:gd name="connsiteY3" fmla="*/ 265657 h 265657"/>
              <a:gd name="connsiteX0" fmla="*/ 0 w 426688"/>
              <a:gd name="connsiteY0" fmla="*/ 132359 h 332776"/>
              <a:gd name="connsiteX1" fmla="*/ 219205 w 426688"/>
              <a:gd name="connsiteY1" fmla="*/ 836 h 332776"/>
              <a:gd name="connsiteX2" fmla="*/ 375781 w 426688"/>
              <a:gd name="connsiteY2" fmla="*/ 194989 h 332776"/>
              <a:gd name="connsiteX3" fmla="*/ 425885 w 426688"/>
              <a:gd name="connsiteY3" fmla="*/ 332776 h 332776"/>
              <a:gd name="connsiteX0" fmla="*/ 0 w 425959"/>
              <a:gd name="connsiteY0" fmla="*/ 134107 h 334524"/>
              <a:gd name="connsiteX1" fmla="*/ 219205 w 425959"/>
              <a:gd name="connsiteY1" fmla="*/ 2584 h 334524"/>
              <a:gd name="connsiteX2" fmla="*/ 331939 w 425959"/>
              <a:gd name="connsiteY2" fmla="*/ 253105 h 334524"/>
              <a:gd name="connsiteX3" fmla="*/ 425885 w 425959"/>
              <a:gd name="connsiteY3" fmla="*/ 334524 h 334524"/>
              <a:gd name="connsiteX0" fmla="*/ 0 w 425959"/>
              <a:gd name="connsiteY0" fmla="*/ 134107 h 290683"/>
              <a:gd name="connsiteX1" fmla="*/ 219205 w 425959"/>
              <a:gd name="connsiteY1" fmla="*/ 2584 h 290683"/>
              <a:gd name="connsiteX2" fmla="*/ 331939 w 425959"/>
              <a:gd name="connsiteY2" fmla="*/ 253105 h 290683"/>
              <a:gd name="connsiteX3" fmla="*/ 425885 w 425959"/>
              <a:gd name="connsiteY3" fmla="*/ 290683 h 290683"/>
              <a:gd name="connsiteX0" fmla="*/ 0 w 425932"/>
              <a:gd name="connsiteY0" fmla="*/ 133244 h 289820"/>
              <a:gd name="connsiteX1" fmla="*/ 219205 w 425932"/>
              <a:gd name="connsiteY1" fmla="*/ 1721 h 289820"/>
              <a:gd name="connsiteX2" fmla="*/ 306887 w 425932"/>
              <a:gd name="connsiteY2" fmla="*/ 227190 h 289820"/>
              <a:gd name="connsiteX3" fmla="*/ 425885 w 425932"/>
              <a:gd name="connsiteY3" fmla="*/ 289820 h 289820"/>
              <a:gd name="connsiteX0" fmla="*/ 0 w 425932"/>
              <a:gd name="connsiteY0" fmla="*/ 139796 h 296372"/>
              <a:gd name="connsiteX1" fmla="*/ 219205 w 425932"/>
              <a:gd name="connsiteY1" fmla="*/ 8273 h 296372"/>
              <a:gd name="connsiteX2" fmla="*/ 306887 w 425932"/>
              <a:gd name="connsiteY2" fmla="*/ 233742 h 296372"/>
              <a:gd name="connsiteX3" fmla="*/ 425885 w 425932"/>
              <a:gd name="connsiteY3" fmla="*/ 296372 h 296372"/>
              <a:gd name="connsiteX0" fmla="*/ 0 w 425932"/>
              <a:gd name="connsiteY0" fmla="*/ 136155 h 292731"/>
              <a:gd name="connsiteX1" fmla="*/ 219205 w 425932"/>
              <a:gd name="connsiteY1" fmla="*/ 4632 h 292731"/>
              <a:gd name="connsiteX2" fmla="*/ 306887 w 425932"/>
              <a:gd name="connsiteY2" fmla="*/ 230101 h 292731"/>
              <a:gd name="connsiteX3" fmla="*/ 425885 w 425932"/>
              <a:gd name="connsiteY3" fmla="*/ 292731 h 292731"/>
              <a:gd name="connsiteX0" fmla="*/ 0 w 425885"/>
              <a:gd name="connsiteY0" fmla="*/ 136155 h 292731"/>
              <a:gd name="connsiteX1" fmla="*/ 219205 w 425885"/>
              <a:gd name="connsiteY1" fmla="*/ 4632 h 292731"/>
              <a:gd name="connsiteX2" fmla="*/ 306887 w 425885"/>
              <a:gd name="connsiteY2" fmla="*/ 230101 h 292731"/>
              <a:gd name="connsiteX3" fmla="*/ 425885 w 425885"/>
              <a:gd name="connsiteY3" fmla="*/ 292731 h 292731"/>
              <a:gd name="connsiteX0" fmla="*/ 0 w 425885"/>
              <a:gd name="connsiteY0" fmla="*/ 136155 h 293710"/>
              <a:gd name="connsiteX1" fmla="*/ 219205 w 425885"/>
              <a:gd name="connsiteY1" fmla="*/ 4632 h 293710"/>
              <a:gd name="connsiteX2" fmla="*/ 306887 w 425885"/>
              <a:gd name="connsiteY2" fmla="*/ 230101 h 293710"/>
              <a:gd name="connsiteX3" fmla="*/ 425885 w 425885"/>
              <a:gd name="connsiteY3" fmla="*/ 292731 h 293710"/>
              <a:gd name="connsiteX0" fmla="*/ 0 w 425885"/>
              <a:gd name="connsiteY0" fmla="*/ 136155 h 292731"/>
              <a:gd name="connsiteX1" fmla="*/ 219205 w 425885"/>
              <a:gd name="connsiteY1" fmla="*/ 4632 h 292731"/>
              <a:gd name="connsiteX2" fmla="*/ 306887 w 425885"/>
              <a:gd name="connsiteY2" fmla="*/ 230101 h 292731"/>
              <a:gd name="connsiteX3" fmla="*/ 425885 w 425885"/>
              <a:gd name="connsiteY3" fmla="*/ 292731 h 292731"/>
              <a:gd name="connsiteX0" fmla="*/ 0 w 306887"/>
              <a:gd name="connsiteY0" fmla="*/ 136155 h 230101"/>
              <a:gd name="connsiteX1" fmla="*/ 219205 w 306887"/>
              <a:gd name="connsiteY1" fmla="*/ 4632 h 230101"/>
              <a:gd name="connsiteX2" fmla="*/ 306887 w 306887"/>
              <a:gd name="connsiteY2" fmla="*/ 230101 h 230101"/>
              <a:gd name="connsiteX0" fmla="*/ 0 w 432148"/>
              <a:gd name="connsiteY0" fmla="*/ 138521 h 357727"/>
              <a:gd name="connsiteX1" fmla="*/ 219205 w 432148"/>
              <a:gd name="connsiteY1" fmla="*/ 6998 h 357727"/>
              <a:gd name="connsiteX2" fmla="*/ 432148 w 432148"/>
              <a:gd name="connsiteY2" fmla="*/ 357727 h 357727"/>
              <a:gd name="connsiteX0" fmla="*/ 0 w 432148"/>
              <a:gd name="connsiteY0" fmla="*/ 138521 h 359856"/>
              <a:gd name="connsiteX1" fmla="*/ 219205 w 432148"/>
              <a:gd name="connsiteY1" fmla="*/ 6998 h 359856"/>
              <a:gd name="connsiteX2" fmla="*/ 432148 w 432148"/>
              <a:gd name="connsiteY2" fmla="*/ 357727 h 359856"/>
            </a:gdLst>
            <a:ahLst/>
            <a:cxnLst>
              <a:cxn ang="0">
                <a:pos x="connsiteX0" y="connsiteY0"/>
              </a:cxn>
              <a:cxn ang="0">
                <a:pos x="connsiteX1" y="connsiteY1"/>
              </a:cxn>
              <a:cxn ang="0">
                <a:pos x="connsiteX2" y="connsiteY2"/>
              </a:cxn>
            </a:cxnLst>
            <a:rect l="l" t="t" r="r" b="b"/>
            <a:pathLst>
              <a:path w="432148" h="359856">
                <a:moveTo>
                  <a:pt x="0" y="138521"/>
                </a:moveTo>
                <a:cubicBezTo>
                  <a:pt x="18789" y="86329"/>
                  <a:pt x="147180" y="-29536"/>
                  <a:pt x="219205" y="6998"/>
                </a:cubicBezTo>
                <a:cubicBezTo>
                  <a:pt x="291230" y="43532"/>
                  <a:pt x="321502" y="390086"/>
                  <a:pt x="432148" y="357727"/>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a:extLst>
              <a:ext uri="{FF2B5EF4-FFF2-40B4-BE49-F238E27FC236}">
                <a16:creationId xmlns:a16="http://schemas.microsoft.com/office/drawing/2014/main" id="{DDA97FAC-8F19-0343-AD1D-889716648FC7}"/>
              </a:ext>
            </a:extLst>
          </p:cNvPr>
          <p:cNvSpPr/>
          <p:nvPr/>
        </p:nvSpPr>
        <p:spPr>
          <a:xfrm>
            <a:off x="26249764" y="22495734"/>
            <a:ext cx="319414" cy="125614"/>
          </a:xfrm>
          <a:custGeom>
            <a:avLst/>
            <a:gdLst>
              <a:gd name="connsiteX0" fmla="*/ 0 w 288099"/>
              <a:gd name="connsiteY0" fmla="*/ 88036 h 88036"/>
              <a:gd name="connsiteX1" fmla="*/ 181628 w 288099"/>
              <a:gd name="connsiteY1" fmla="*/ 354 h 88036"/>
              <a:gd name="connsiteX2" fmla="*/ 288099 w 288099"/>
              <a:gd name="connsiteY2" fmla="*/ 62984 h 88036"/>
              <a:gd name="connsiteX0" fmla="*/ 0 w 319414"/>
              <a:gd name="connsiteY0" fmla="*/ 125614 h 125614"/>
              <a:gd name="connsiteX1" fmla="*/ 212943 w 319414"/>
              <a:gd name="connsiteY1" fmla="*/ 354 h 125614"/>
              <a:gd name="connsiteX2" fmla="*/ 319414 w 319414"/>
              <a:gd name="connsiteY2" fmla="*/ 62984 h 125614"/>
              <a:gd name="connsiteX0" fmla="*/ 0 w 319414"/>
              <a:gd name="connsiteY0" fmla="*/ 125614 h 125614"/>
              <a:gd name="connsiteX1" fmla="*/ 212943 w 319414"/>
              <a:gd name="connsiteY1" fmla="*/ 354 h 125614"/>
              <a:gd name="connsiteX2" fmla="*/ 319414 w 319414"/>
              <a:gd name="connsiteY2" fmla="*/ 62984 h 125614"/>
            </a:gdLst>
            <a:ahLst/>
            <a:cxnLst>
              <a:cxn ang="0">
                <a:pos x="connsiteX0" y="connsiteY0"/>
              </a:cxn>
              <a:cxn ang="0">
                <a:pos x="connsiteX1" y="connsiteY1"/>
              </a:cxn>
              <a:cxn ang="0">
                <a:pos x="connsiteX2" y="connsiteY2"/>
              </a:cxn>
            </a:cxnLst>
            <a:rect l="l" t="t" r="r" b="b"/>
            <a:pathLst>
              <a:path w="319414" h="125614">
                <a:moveTo>
                  <a:pt x="0" y="125614"/>
                </a:moveTo>
                <a:cubicBezTo>
                  <a:pt x="16701" y="71334"/>
                  <a:pt x="164927" y="4529"/>
                  <a:pt x="212943" y="354"/>
                </a:cubicBezTo>
                <a:cubicBezTo>
                  <a:pt x="260959" y="-3821"/>
                  <a:pt x="290186" y="29581"/>
                  <a:pt x="319414" y="62984"/>
                </a:cubicBezTo>
              </a:path>
            </a:pathLst>
          </a:custGeom>
          <a:noFill/>
          <a:ln>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20F8803C-D26A-BA4A-94C6-A202C5E0F264}"/>
              </a:ext>
            </a:extLst>
          </p:cNvPr>
          <p:cNvCxnSpPr>
            <a:cxnSpLocks/>
          </p:cNvCxnSpPr>
          <p:nvPr/>
        </p:nvCxnSpPr>
        <p:spPr>
          <a:xfrm flipH="1">
            <a:off x="26390857" y="22334682"/>
            <a:ext cx="1437773" cy="0"/>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F6D0FB4-75C0-2F42-AA7B-A99329BCEF9D}"/>
              </a:ext>
            </a:extLst>
          </p:cNvPr>
          <p:cNvCxnSpPr>
            <a:cxnSpLocks/>
          </p:cNvCxnSpPr>
          <p:nvPr/>
        </p:nvCxnSpPr>
        <p:spPr>
          <a:xfrm flipH="1">
            <a:off x="26393244" y="21974642"/>
            <a:ext cx="1437773" cy="0"/>
          </a:xfrm>
          <a:prstGeom prst="line">
            <a:avLst/>
          </a:prstGeom>
          <a:ln w="285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B9F2E818-D809-924C-B6B5-8159829ACCBD}"/>
              </a:ext>
            </a:extLst>
          </p:cNvPr>
          <p:cNvSpPr txBox="1"/>
          <p:nvPr/>
        </p:nvSpPr>
        <p:spPr>
          <a:xfrm>
            <a:off x="25947277" y="22227112"/>
            <a:ext cx="665567" cy="246221"/>
          </a:xfrm>
          <a:prstGeom prst="rect">
            <a:avLst/>
          </a:prstGeom>
          <a:noFill/>
        </p:spPr>
        <p:txBody>
          <a:bodyPr wrap="none" rtlCol="0">
            <a:spAutoFit/>
          </a:bodyPr>
          <a:lstStyle/>
          <a:p>
            <a:r>
              <a:rPr lang="en-US" sz="1000" dirty="0">
                <a:solidFill>
                  <a:srgbClr val="7030A0"/>
                </a:solidFill>
              </a:rPr>
              <a:t>Inside AR</a:t>
            </a:r>
          </a:p>
        </p:txBody>
      </p:sp>
      <p:sp>
        <p:nvSpPr>
          <p:cNvPr id="109" name="Freeform 108">
            <a:extLst>
              <a:ext uri="{FF2B5EF4-FFF2-40B4-BE49-F238E27FC236}">
                <a16:creationId xmlns:a16="http://schemas.microsoft.com/office/drawing/2014/main" id="{99DC015D-9ADD-7E48-97FC-F6F45C7690B0}"/>
              </a:ext>
            </a:extLst>
          </p:cNvPr>
          <p:cNvSpPr/>
          <p:nvPr/>
        </p:nvSpPr>
        <p:spPr>
          <a:xfrm>
            <a:off x="31120915" y="21963732"/>
            <a:ext cx="569934" cy="582460"/>
          </a:xfrm>
          <a:custGeom>
            <a:avLst/>
            <a:gdLst>
              <a:gd name="connsiteX0" fmla="*/ 569934 w 569934"/>
              <a:gd name="connsiteY0" fmla="*/ 582460 h 582460"/>
              <a:gd name="connsiteX1" fmla="*/ 231732 w 569934"/>
              <a:gd name="connsiteY1" fmla="*/ 475989 h 582460"/>
              <a:gd name="connsiteX2" fmla="*/ 275573 w 569934"/>
              <a:gd name="connsiteY2" fmla="*/ 137786 h 582460"/>
              <a:gd name="connsiteX3" fmla="*/ 0 w 569934"/>
              <a:gd name="connsiteY3" fmla="*/ 0 h 582460"/>
            </a:gdLst>
            <a:ahLst/>
            <a:cxnLst>
              <a:cxn ang="0">
                <a:pos x="connsiteX0" y="connsiteY0"/>
              </a:cxn>
              <a:cxn ang="0">
                <a:pos x="connsiteX1" y="connsiteY1"/>
              </a:cxn>
              <a:cxn ang="0">
                <a:pos x="connsiteX2" y="connsiteY2"/>
              </a:cxn>
              <a:cxn ang="0">
                <a:pos x="connsiteX3" y="connsiteY3"/>
              </a:cxn>
            </a:cxnLst>
            <a:rect l="l" t="t" r="r" b="b"/>
            <a:pathLst>
              <a:path w="569934" h="582460">
                <a:moveTo>
                  <a:pt x="569934" y="582460"/>
                </a:moveTo>
                <a:cubicBezTo>
                  <a:pt x="425363" y="566280"/>
                  <a:pt x="280792" y="550101"/>
                  <a:pt x="231732" y="475989"/>
                </a:cubicBezTo>
                <a:cubicBezTo>
                  <a:pt x="182672" y="401877"/>
                  <a:pt x="314195" y="217117"/>
                  <a:pt x="275573" y="137786"/>
                </a:cubicBezTo>
                <a:cubicBezTo>
                  <a:pt x="236951" y="58454"/>
                  <a:pt x="118475" y="29227"/>
                  <a:pt x="0" y="0"/>
                </a:cubicBezTo>
              </a:path>
            </a:pathLst>
          </a:custGeom>
          <a:noFill/>
          <a:ln>
            <a:solidFill>
              <a:srgbClr val="7030A0"/>
            </a:solidFill>
            <a:prstDash val="sys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a:extLst>
              <a:ext uri="{FF2B5EF4-FFF2-40B4-BE49-F238E27FC236}">
                <a16:creationId xmlns:a16="http://schemas.microsoft.com/office/drawing/2014/main" id="{45CE296B-5CA8-8041-A991-9C39C783195F}"/>
              </a:ext>
            </a:extLst>
          </p:cNvPr>
          <p:cNvSpPr/>
          <p:nvPr/>
        </p:nvSpPr>
        <p:spPr>
          <a:xfrm>
            <a:off x="30688767" y="21963732"/>
            <a:ext cx="526093" cy="695194"/>
          </a:xfrm>
          <a:custGeom>
            <a:avLst/>
            <a:gdLst>
              <a:gd name="connsiteX0" fmla="*/ 526093 w 526093"/>
              <a:gd name="connsiteY0" fmla="*/ 695194 h 695194"/>
              <a:gd name="connsiteX1" fmla="*/ 156575 w 526093"/>
              <a:gd name="connsiteY1" fmla="*/ 576197 h 695194"/>
              <a:gd name="connsiteX2" fmla="*/ 206680 w 526093"/>
              <a:gd name="connsiteY2" fmla="*/ 281835 h 695194"/>
              <a:gd name="connsiteX3" fmla="*/ 0 w 526093"/>
              <a:gd name="connsiteY3" fmla="*/ 0 h 695194"/>
            </a:gdLst>
            <a:ahLst/>
            <a:cxnLst>
              <a:cxn ang="0">
                <a:pos x="connsiteX0" y="connsiteY0"/>
              </a:cxn>
              <a:cxn ang="0">
                <a:pos x="connsiteX1" y="connsiteY1"/>
              </a:cxn>
              <a:cxn ang="0">
                <a:pos x="connsiteX2" y="connsiteY2"/>
              </a:cxn>
              <a:cxn ang="0">
                <a:pos x="connsiteX3" y="connsiteY3"/>
              </a:cxn>
            </a:cxnLst>
            <a:rect l="l" t="t" r="r" b="b"/>
            <a:pathLst>
              <a:path w="526093" h="695194">
                <a:moveTo>
                  <a:pt x="526093" y="695194"/>
                </a:moveTo>
                <a:cubicBezTo>
                  <a:pt x="367951" y="670142"/>
                  <a:pt x="209810" y="645090"/>
                  <a:pt x="156575" y="576197"/>
                </a:cubicBezTo>
                <a:cubicBezTo>
                  <a:pt x="103340" y="507304"/>
                  <a:pt x="232776" y="377868"/>
                  <a:pt x="206680" y="281835"/>
                </a:cubicBezTo>
                <a:cubicBezTo>
                  <a:pt x="180584" y="185802"/>
                  <a:pt x="90292" y="92901"/>
                  <a:pt x="0" y="0"/>
                </a:cubicBezTo>
              </a:path>
            </a:pathLst>
          </a:custGeom>
          <a:noFill/>
          <a:ln>
            <a:solidFill>
              <a:srgbClr val="00B050"/>
            </a:solidFill>
            <a:prstDash val="sysDash"/>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03A8CF32-98EC-104B-BE2F-6E5CB4FC0D2F}"/>
              </a:ext>
            </a:extLst>
          </p:cNvPr>
          <p:cNvSpPr txBox="1"/>
          <p:nvPr/>
        </p:nvSpPr>
        <p:spPr>
          <a:xfrm>
            <a:off x="28010882" y="22106800"/>
            <a:ext cx="2024232" cy="1077218"/>
          </a:xfrm>
          <a:prstGeom prst="rect">
            <a:avLst/>
          </a:prstGeom>
          <a:noFill/>
          <a:ln>
            <a:solidFill>
              <a:schemeClr val="tx1"/>
            </a:solidFill>
          </a:ln>
        </p:spPr>
        <p:txBody>
          <a:bodyPr wrap="square" rtlCol="0">
            <a:spAutoFit/>
          </a:bodyPr>
          <a:lstStyle/>
          <a:p>
            <a:r>
              <a:rPr lang="en-US" sz="1600" dirty="0"/>
              <a:t>Relative to ERA5, profiles inside the AR have </a:t>
            </a:r>
            <a:r>
              <a:rPr lang="en-US" sz="1600" b="1" dirty="0"/>
              <a:t>smaller</a:t>
            </a:r>
            <a:r>
              <a:rPr lang="en-US" sz="1600" dirty="0"/>
              <a:t> </a:t>
            </a:r>
            <a:r>
              <a:rPr lang="en-US" sz="1600" dirty="0" err="1"/>
              <a:t>μ</a:t>
            </a:r>
            <a:r>
              <a:rPr lang="en-US" sz="1600" dirty="0"/>
              <a:t> &amp; </a:t>
            </a:r>
            <a:r>
              <a:rPr lang="en-US" sz="1600" dirty="0" err="1"/>
              <a:t>σ</a:t>
            </a:r>
            <a:r>
              <a:rPr lang="en-US" sz="1600" dirty="0"/>
              <a:t> at 0.5 km than outside.</a:t>
            </a:r>
          </a:p>
        </p:txBody>
      </p:sp>
      <p:pic>
        <p:nvPicPr>
          <p:cNvPr id="155" name="Audio 154">
            <a:hlinkClick r:id="" action="ppaction://media"/>
            <a:extLst>
              <a:ext uri="{FF2B5EF4-FFF2-40B4-BE49-F238E27FC236}">
                <a16:creationId xmlns:a16="http://schemas.microsoft.com/office/drawing/2014/main" id="{A644BCB0-6190-B948-9603-1B3F6AA477A3}"/>
              </a:ext>
            </a:extLst>
          </p:cNvPr>
          <p:cNvPicPr>
            <a:picLocks noChangeAspect="1"/>
          </p:cNvPicPr>
          <p:nvPr>
            <a:audioFile r:link="rId3"/>
            <p:extLst>
              <p:ext uri="{DAA4B4D4-6D71-4841-9C94-3DE7FCFB9230}">
                <p14:media xmlns:p14="http://schemas.microsoft.com/office/powerpoint/2010/main" r:embed="rId2"/>
              </p:ext>
            </p:extLst>
          </p:nvPr>
        </p:nvPicPr>
        <p:blipFill>
          <a:blip r:embed="rId47"/>
          <a:stretch>
            <a:fillRect/>
          </a:stretch>
        </p:blipFill>
        <p:spPr>
          <a:xfrm>
            <a:off x="31375350" y="42176700"/>
            <a:ext cx="812800" cy="812800"/>
          </a:xfrm>
          <a:prstGeom prst="rect">
            <a:avLst/>
          </a:prstGeom>
        </p:spPr>
      </p:pic>
    </p:spTree>
    <p:extLst>
      <p:ext uri="{BB962C8B-B14F-4D97-AF65-F5344CB8AC3E}">
        <p14:creationId xmlns:p14="http://schemas.microsoft.com/office/powerpoint/2010/main" val="1332866521"/>
      </p:ext>
    </p:extLst>
  </p:cSld>
  <p:clrMapOvr>
    <a:masterClrMapping/>
  </p:clrMapOvr>
  <mc:AlternateContent xmlns:mc="http://schemas.openxmlformats.org/markup-compatibility/2006">
    <mc:Choice xmlns:p14="http://schemas.microsoft.com/office/powerpoint/2010/main" Requires="p14">
      <p:transition spd="slow" p14:dur="2000" advTm="565632"/>
    </mc:Choice>
    <mc:Fallback>
      <p:transition spd="slow" advTm="565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5"/>
                </p:tgtEl>
              </p:cMediaNode>
            </p:audio>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2355</TotalTime>
  <Words>1267</Words>
  <Application>Microsoft Macintosh PowerPoint</Application>
  <PresentationFormat>Custom</PresentationFormat>
  <Paragraphs>95</Paragraphs>
  <Slides>1</Slides>
  <Notes>1</Notes>
  <HiddenSlides>0</HiddenSlides>
  <MMClips>1</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5" baseType="lpstr">
      <vt:lpstr>Arial</vt:lpstr>
      <vt:lpstr>Calibri</vt:lpstr>
      <vt:lpstr>Office 佈景主題</vt:lpstr>
      <vt:lpstr>Equation</vt:lpstr>
      <vt:lpstr>COSMIC-2 – providing a new framework for  multi-scale analysis for airborne radio occultation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ie12</dc:creator>
  <cp:lastModifiedBy>Haase, Jennifer</cp:lastModifiedBy>
  <cp:revision>71</cp:revision>
  <dcterms:created xsi:type="dcterms:W3CDTF">2016-03-01T06:15:40Z</dcterms:created>
  <dcterms:modified xsi:type="dcterms:W3CDTF">2020-10-10T08:00:24Z</dcterms:modified>
</cp:coreProperties>
</file>