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30175200" cy="42062400"/>
  <p:notesSz cx="6858000" cy="9144000"/>
  <p:defaultTextStyle>
    <a:defPPr>
      <a:defRPr lang="en-US"/>
    </a:defPPr>
    <a:lvl1pPr marL="0" algn="l" defTabSz="3467405" rtl="0" eaLnBrk="1" latinLnBrk="0" hangingPunct="1">
      <a:defRPr sz="6826" kern="1200">
        <a:solidFill>
          <a:schemeClr val="tx1"/>
        </a:solidFill>
        <a:latin typeface="+mn-lt"/>
        <a:ea typeface="+mn-ea"/>
        <a:cs typeface="+mn-cs"/>
      </a:defRPr>
    </a:lvl1pPr>
    <a:lvl2pPr marL="1733702" algn="l" defTabSz="3467405" rtl="0" eaLnBrk="1" latinLnBrk="0" hangingPunct="1">
      <a:defRPr sz="6826" kern="1200">
        <a:solidFill>
          <a:schemeClr val="tx1"/>
        </a:solidFill>
        <a:latin typeface="+mn-lt"/>
        <a:ea typeface="+mn-ea"/>
        <a:cs typeface="+mn-cs"/>
      </a:defRPr>
    </a:lvl2pPr>
    <a:lvl3pPr marL="3467405" algn="l" defTabSz="3467405" rtl="0" eaLnBrk="1" latinLnBrk="0" hangingPunct="1">
      <a:defRPr sz="6826" kern="1200">
        <a:solidFill>
          <a:schemeClr val="tx1"/>
        </a:solidFill>
        <a:latin typeface="+mn-lt"/>
        <a:ea typeface="+mn-ea"/>
        <a:cs typeface="+mn-cs"/>
      </a:defRPr>
    </a:lvl3pPr>
    <a:lvl4pPr marL="5201107" algn="l" defTabSz="3467405" rtl="0" eaLnBrk="1" latinLnBrk="0" hangingPunct="1">
      <a:defRPr sz="6826" kern="1200">
        <a:solidFill>
          <a:schemeClr val="tx1"/>
        </a:solidFill>
        <a:latin typeface="+mn-lt"/>
        <a:ea typeface="+mn-ea"/>
        <a:cs typeface="+mn-cs"/>
      </a:defRPr>
    </a:lvl4pPr>
    <a:lvl5pPr marL="6934810" algn="l" defTabSz="3467405" rtl="0" eaLnBrk="1" latinLnBrk="0" hangingPunct="1">
      <a:defRPr sz="6826" kern="1200">
        <a:solidFill>
          <a:schemeClr val="tx1"/>
        </a:solidFill>
        <a:latin typeface="+mn-lt"/>
        <a:ea typeface="+mn-ea"/>
        <a:cs typeface="+mn-cs"/>
      </a:defRPr>
    </a:lvl5pPr>
    <a:lvl6pPr marL="8668512" algn="l" defTabSz="3467405" rtl="0" eaLnBrk="1" latinLnBrk="0" hangingPunct="1">
      <a:defRPr sz="6826" kern="1200">
        <a:solidFill>
          <a:schemeClr val="tx1"/>
        </a:solidFill>
        <a:latin typeface="+mn-lt"/>
        <a:ea typeface="+mn-ea"/>
        <a:cs typeface="+mn-cs"/>
      </a:defRPr>
    </a:lvl6pPr>
    <a:lvl7pPr marL="10402214" algn="l" defTabSz="3467405" rtl="0" eaLnBrk="1" latinLnBrk="0" hangingPunct="1">
      <a:defRPr sz="6826" kern="1200">
        <a:solidFill>
          <a:schemeClr val="tx1"/>
        </a:solidFill>
        <a:latin typeface="+mn-lt"/>
        <a:ea typeface="+mn-ea"/>
        <a:cs typeface="+mn-cs"/>
      </a:defRPr>
    </a:lvl7pPr>
    <a:lvl8pPr marL="12135917" algn="l" defTabSz="3467405" rtl="0" eaLnBrk="1" latinLnBrk="0" hangingPunct="1">
      <a:defRPr sz="6826" kern="1200">
        <a:solidFill>
          <a:schemeClr val="tx1"/>
        </a:solidFill>
        <a:latin typeface="+mn-lt"/>
        <a:ea typeface="+mn-ea"/>
        <a:cs typeface="+mn-cs"/>
      </a:defRPr>
    </a:lvl8pPr>
    <a:lvl9pPr marL="13869619" algn="l" defTabSz="3467405" rtl="0" eaLnBrk="1" latinLnBrk="0" hangingPunct="1">
      <a:defRPr sz="682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248" userDrawn="1">
          <p15:clr>
            <a:srgbClr val="A4A3A4"/>
          </p15:clr>
        </p15:guide>
        <p15:guide id="2" pos="95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00"/>
    <p:restoredTop sz="94690"/>
  </p:normalViewPr>
  <p:slideViewPr>
    <p:cSldViewPr snapToGrid="0" snapToObjects="1">
      <p:cViewPr>
        <p:scale>
          <a:sx n="93" d="100"/>
          <a:sy n="93" d="100"/>
        </p:scale>
        <p:origin x="-8608" y="-8248"/>
      </p:cViewPr>
      <p:guideLst>
        <p:guide orient="horz" pos="13248"/>
        <p:guide pos="95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63140" y="6883826"/>
            <a:ext cx="25648920" cy="14643947"/>
          </a:xfrm>
        </p:spPr>
        <p:txBody>
          <a:bodyPr anchor="b"/>
          <a:lstStyle>
            <a:lvl1pPr algn="ctr">
              <a:defRPr sz="19800"/>
            </a:lvl1pPr>
          </a:lstStyle>
          <a:p>
            <a:r>
              <a:rPr lang="en-US"/>
              <a:t>Click to edit Master title style</a:t>
            </a:r>
            <a:endParaRPr lang="en-US" dirty="0"/>
          </a:p>
        </p:txBody>
      </p:sp>
      <p:sp>
        <p:nvSpPr>
          <p:cNvPr id="3" name="Subtitle 2"/>
          <p:cNvSpPr>
            <a:spLocks noGrp="1"/>
          </p:cNvSpPr>
          <p:nvPr>
            <p:ph type="subTitle" idx="1"/>
          </p:nvPr>
        </p:nvSpPr>
        <p:spPr>
          <a:xfrm>
            <a:off x="3771900" y="22092500"/>
            <a:ext cx="22631400" cy="10155340"/>
          </a:xfrm>
        </p:spPr>
        <p:txBody>
          <a:bodyPr/>
          <a:lstStyle>
            <a:lvl1pPr marL="0" indent="0" algn="ctr">
              <a:buNone/>
              <a:defRPr sz="7920"/>
            </a:lvl1pPr>
            <a:lvl2pPr marL="1508760" indent="0" algn="ctr">
              <a:buNone/>
              <a:defRPr sz="6600"/>
            </a:lvl2pPr>
            <a:lvl3pPr marL="3017520" indent="0" algn="ctr">
              <a:buNone/>
              <a:defRPr sz="5940"/>
            </a:lvl3pPr>
            <a:lvl4pPr marL="4526280" indent="0" algn="ctr">
              <a:buNone/>
              <a:defRPr sz="5280"/>
            </a:lvl4pPr>
            <a:lvl5pPr marL="6035040" indent="0" algn="ctr">
              <a:buNone/>
              <a:defRPr sz="5280"/>
            </a:lvl5pPr>
            <a:lvl6pPr marL="7543800" indent="0" algn="ctr">
              <a:buNone/>
              <a:defRPr sz="5280"/>
            </a:lvl6pPr>
            <a:lvl7pPr marL="9052560" indent="0" algn="ctr">
              <a:buNone/>
              <a:defRPr sz="5280"/>
            </a:lvl7pPr>
            <a:lvl8pPr marL="10561320" indent="0" algn="ctr">
              <a:buNone/>
              <a:defRPr sz="5280"/>
            </a:lvl8pPr>
            <a:lvl9pPr marL="12070080" indent="0" algn="ctr">
              <a:buNone/>
              <a:defRPr sz="5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1CE449-524A-054B-9866-46E4AA4EC51C}" type="datetimeFigureOut">
              <a:rPr lang="en-US" smtClean="0"/>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A1F92-3639-C641-A8B3-A6C7EA98D6B9}" type="slidenum">
              <a:rPr lang="en-US" smtClean="0"/>
              <a:t>‹#›</a:t>
            </a:fld>
            <a:endParaRPr lang="en-US"/>
          </a:p>
        </p:txBody>
      </p:sp>
    </p:spTree>
    <p:extLst>
      <p:ext uri="{BB962C8B-B14F-4D97-AF65-F5344CB8AC3E}">
        <p14:creationId xmlns:p14="http://schemas.microsoft.com/office/powerpoint/2010/main" val="3525195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CE449-524A-054B-9866-46E4AA4EC51C}" type="datetimeFigureOut">
              <a:rPr lang="en-US" smtClean="0"/>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A1F92-3639-C641-A8B3-A6C7EA98D6B9}" type="slidenum">
              <a:rPr lang="en-US" smtClean="0"/>
              <a:t>‹#›</a:t>
            </a:fld>
            <a:endParaRPr lang="en-US"/>
          </a:p>
        </p:txBody>
      </p:sp>
    </p:spTree>
    <p:extLst>
      <p:ext uri="{BB962C8B-B14F-4D97-AF65-F5344CB8AC3E}">
        <p14:creationId xmlns:p14="http://schemas.microsoft.com/office/powerpoint/2010/main" val="1858577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594129" y="2239433"/>
            <a:ext cx="6506528" cy="3564594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74546" y="2239433"/>
            <a:ext cx="19142393" cy="356459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CE449-524A-054B-9866-46E4AA4EC51C}" type="datetimeFigureOut">
              <a:rPr lang="en-US" smtClean="0"/>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A1F92-3639-C641-A8B3-A6C7EA98D6B9}" type="slidenum">
              <a:rPr lang="en-US" smtClean="0"/>
              <a:t>‹#›</a:t>
            </a:fld>
            <a:endParaRPr lang="en-US"/>
          </a:p>
        </p:txBody>
      </p:sp>
    </p:spTree>
    <p:extLst>
      <p:ext uri="{BB962C8B-B14F-4D97-AF65-F5344CB8AC3E}">
        <p14:creationId xmlns:p14="http://schemas.microsoft.com/office/powerpoint/2010/main" val="227826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1CE449-524A-054B-9866-46E4AA4EC51C}" type="datetimeFigureOut">
              <a:rPr lang="en-US" smtClean="0"/>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A1F92-3639-C641-A8B3-A6C7EA98D6B9}" type="slidenum">
              <a:rPr lang="en-US" smtClean="0"/>
              <a:t>‹#›</a:t>
            </a:fld>
            <a:endParaRPr lang="en-US"/>
          </a:p>
        </p:txBody>
      </p:sp>
    </p:spTree>
    <p:extLst>
      <p:ext uri="{BB962C8B-B14F-4D97-AF65-F5344CB8AC3E}">
        <p14:creationId xmlns:p14="http://schemas.microsoft.com/office/powerpoint/2010/main" val="275562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58830" y="10486402"/>
            <a:ext cx="26026110" cy="17496787"/>
          </a:xfrm>
        </p:spPr>
        <p:txBody>
          <a:bodyPr anchor="b"/>
          <a:lstStyle>
            <a:lvl1pPr>
              <a:defRPr sz="19800"/>
            </a:lvl1pPr>
          </a:lstStyle>
          <a:p>
            <a:r>
              <a:rPr lang="en-US"/>
              <a:t>Click to edit Master title style</a:t>
            </a:r>
            <a:endParaRPr lang="en-US" dirty="0"/>
          </a:p>
        </p:txBody>
      </p:sp>
      <p:sp>
        <p:nvSpPr>
          <p:cNvPr id="3" name="Text Placeholder 2"/>
          <p:cNvSpPr>
            <a:spLocks noGrp="1"/>
          </p:cNvSpPr>
          <p:nvPr>
            <p:ph type="body" idx="1"/>
          </p:nvPr>
        </p:nvSpPr>
        <p:spPr>
          <a:xfrm>
            <a:off x="2058830" y="28148716"/>
            <a:ext cx="26026110" cy="9201147"/>
          </a:xfrm>
        </p:spPr>
        <p:txBody>
          <a:bodyPr/>
          <a:lstStyle>
            <a:lvl1pPr marL="0" indent="0">
              <a:buNone/>
              <a:defRPr sz="7920">
                <a:solidFill>
                  <a:schemeClr val="tx1"/>
                </a:solidFill>
              </a:defRPr>
            </a:lvl1pPr>
            <a:lvl2pPr marL="1508760" indent="0">
              <a:buNone/>
              <a:defRPr sz="6600">
                <a:solidFill>
                  <a:schemeClr val="tx1">
                    <a:tint val="75000"/>
                  </a:schemeClr>
                </a:solidFill>
              </a:defRPr>
            </a:lvl2pPr>
            <a:lvl3pPr marL="3017520" indent="0">
              <a:buNone/>
              <a:defRPr sz="5940">
                <a:solidFill>
                  <a:schemeClr val="tx1">
                    <a:tint val="75000"/>
                  </a:schemeClr>
                </a:solidFill>
              </a:defRPr>
            </a:lvl3pPr>
            <a:lvl4pPr marL="4526280" indent="0">
              <a:buNone/>
              <a:defRPr sz="5280">
                <a:solidFill>
                  <a:schemeClr val="tx1">
                    <a:tint val="75000"/>
                  </a:schemeClr>
                </a:solidFill>
              </a:defRPr>
            </a:lvl4pPr>
            <a:lvl5pPr marL="6035040" indent="0">
              <a:buNone/>
              <a:defRPr sz="5280">
                <a:solidFill>
                  <a:schemeClr val="tx1">
                    <a:tint val="75000"/>
                  </a:schemeClr>
                </a:solidFill>
              </a:defRPr>
            </a:lvl5pPr>
            <a:lvl6pPr marL="7543800" indent="0">
              <a:buNone/>
              <a:defRPr sz="5280">
                <a:solidFill>
                  <a:schemeClr val="tx1">
                    <a:tint val="75000"/>
                  </a:schemeClr>
                </a:solidFill>
              </a:defRPr>
            </a:lvl6pPr>
            <a:lvl7pPr marL="9052560" indent="0">
              <a:buNone/>
              <a:defRPr sz="5280">
                <a:solidFill>
                  <a:schemeClr val="tx1">
                    <a:tint val="75000"/>
                  </a:schemeClr>
                </a:solidFill>
              </a:defRPr>
            </a:lvl7pPr>
            <a:lvl8pPr marL="10561320" indent="0">
              <a:buNone/>
              <a:defRPr sz="5280">
                <a:solidFill>
                  <a:schemeClr val="tx1">
                    <a:tint val="75000"/>
                  </a:schemeClr>
                </a:solidFill>
              </a:defRPr>
            </a:lvl8pPr>
            <a:lvl9pPr marL="12070080" indent="0">
              <a:buNone/>
              <a:defRPr sz="52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1CE449-524A-054B-9866-46E4AA4EC51C}" type="datetimeFigureOut">
              <a:rPr lang="en-US" smtClean="0"/>
              <a:t>6/6/19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A1F92-3639-C641-A8B3-A6C7EA98D6B9}" type="slidenum">
              <a:rPr lang="en-US" smtClean="0"/>
              <a:t>‹#›</a:t>
            </a:fld>
            <a:endParaRPr lang="en-US"/>
          </a:p>
        </p:txBody>
      </p:sp>
    </p:spTree>
    <p:extLst>
      <p:ext uri="{BB962C8B-B14F-4D97-AF65-F5344CB8AC3E}">
        <p14:creationId xmlns:p14="http://schemas.microsoft.com/office/powerpoint/2010/main" val="1441697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74545" y="11197167"/>
            <a:ext cx="12824460" cy="26688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276195" y="11197167"/>
            <a:ext cx="12824460" cy="26688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1CE449-524A-054B-9866-46E4AA4EC51C}" type="datetimeFigureOut">
              <a:rPr lang="en-US" smtClean="0"/>
              <a:t>6/6/19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5A1F92-3639-C641-A8B3-A6C7EA98D6B9}" type="slidenum">
              <a:rPr lang="en-US" smtClean="0"/>
              <a:t>‹#›</a:t>
            </a:fld>
            <a:endParaRPr lang="en-US"/>
          </a:p>
        </p:txBody>
      </p:sp>
    </p:spTree>
    <p:extLst>
      <p:ext uri="{BB962C8B-B14F-4D97-AF65-F5344CB8AC3E}">
        <p14:creationId xmlns:p14="http://schemas.microsoft.com/office/powerpoint/2010/main" val="2502734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78475" y="2239442"/>
            <a:ext cx="26026110" cy="8130120"/>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78479" y="10311133"/>
            <a:ext cx="12765522" cy="5053327"/>
          </a:xfrm>
        </p:spPr>
        <p:txBody>
          <a:bodyPr anchor="b"/>
          <a:lstStyle>
            <a:lvl1pPr marL="0" indent="0">
              <a:buNone/>
              <a:defRPr sz="7920" b="1"/>
            </a:lvl1pPr>
            <a:lvl2pPr marL="1508760" indent="0">
              <a:buNone/>
              <a:defRPr sz="6600" b="1"/>
            </a:lvl2pPr>
            <a:lvl3pPr marL="3017520" indent="0">
              <a:buNone/>
              <a:defRPr sz="5940" b="1"/>
            </a:lvl3pPr>
            <a:lvl4pPr marL="4526280" indent="0">
              <a:buNone/>
              <a:defRPr sz="5280" b="1"/>
            </a:lvl4pPr>
            <a:lvl5pPr marL="6035040" indent="0">
              <a:buNone/>
              <a:defRPr sz="5280" b="1"/>
            </a:lvl5pPr>
            <a:lvl6pPr marL="7543800" indent="0">
              <a:buNone/>
              <a:defRPr sz="5280" b="1"/>
            </a:lvl6pPr>
            <a:lvl7pPr marL="9052560" indent="0">
              <a:buNone/>
              <a:defRPr sz="5280" b="1"/>
            </a:lvl7pPr>
            <a:lvl8pPr marL="10561320" indent="0">
              <a:buNone/>
              <a:defRPr sz="5280" b="1"/>
            </a:lvl8pPr>
            <a:lvl9pPr marL="12070080" indent="0">
              <a:buNone/>
              <a:defRPr sz="5280" b="1"/>
            </a:lvl9pPr>
          </a:lstStyle>
          <a:p>
            <a:pPr lvl="0"/>
            <a:r>
              <a:rPr lang="en-US"/>
              <a:t>Edit Master text styles</a:t>
            </a:r>
          </a:p>
        </p:txBody>
      </p:sp>
      <p:sp>
        <p:nvSpPr>
          <p:cNvPr id="4" name="Content Placeholder 3"/>
          <p:cNvSpPr>
            <a:spLocks noGrp="1"/>
          </p:cNvSpPr>
          <p:nvPr>
            <p:ph sz="half" idx="2"/>
          </p:nvPr>
        </p:nvSpPr>
        <p:spPr>
          <a:xfrm>
            <a:off x="2078479" y="15364460"/>
            <a:ext cx="12765522" cy="225988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276197" y="10311133"/>
            <a:ext cx="12828390" cy="5053327"/>
          </a:xfrm>
        </p:spPr>
        <p:txBody>
          <a:bodyPr anchor="b"/>
          <a:lstStyle>
            <a:lvl1pPr marL="0" indent="0">
              <a:buNone/>
              <a:defRPr sz="7920" b="1"/>
            </a:lvl1pPr>
            <a:lvl2pPr marL="1508760" indent="0">
              <a:buNone/>
              <a:defRPr sz="6600" b="1"/>
            </a:lvl2pPr>
            <a:lvl3pPr marL="3017520" indent="0">
              <a:buNone/>
              <a:defRPr sz="5940" b="1"/>
            </a:lvl3pPr>
            <a:lvl4pPr marL="4526280" indent="0">
              <a:buNone/>
              <a:defRPr sz="5280" b="1"/>
            </a:lvl4pPr>
            <a:lvl5pPr marL="6035040" indent="0">
              <a:buNone/>
              <a:defRPr sz="5280" b="1"/>
            </a:lvl5pPr>
            <a:lvl6pPr marL="7543800" indent="0">
              <a:buNone/>
              <a:defRPr sz="5280" b="1"/>
            </a:lvl6pPr>
            <a:lvl7pPr marL="9052560" indent="0">
              <a:buNone/>
              <a:defRPr sz="5280" b="1"/>
            </a:lvl7pPr>
            <a:lvl8pPr marL="10561320" indent="0">
              <a:buNone/>
              <a:defRPr sz="5280" b="1"/>
            </a:lvl8pPr>
            <a:lvl9pPr marL="12070080" indent="0">
              <a:buNone/>
              <a:defRPr sz="5280" b="1"/>
            </a:lvl9pPr>
          </a:lstStyle>
          <a:p>
            <a:pPr lvl="0"/>
            <a:r>
              <a:rPr lang="en-US"/>
              <a:t>Edit Master text styles</a:t>
            </a:r>
          </a:p>
        </p:txBody>
      </p:sp>
      <p:sp>
        <p:nvSpPr>
          <p:cNvPr id="6" name="Content Placeholder 5"/>
          <p:cNvSpPr>
            <a:spLocks noGrp="1"/>
          </p:cNvSpPr>
          <p:nvPr>
            <p:ph sz="quarter" idx="4"/>
          </p:nvPr>
        </p:nvSpPr>
        <p:spPr>
          <a:xfrm>
            <a:off x="15276197" y="15364460"/>
            <a:ext cx="12828390" cy="225988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1CE449-524A-054B-9866-46E4AA4EC51C}" type="datetimeFigureOut">
              <a:rPr lang="en-US" smtClean="0"/>
              <a:t>6/6/19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5A1F92-3639-C641-A8B3-A6C7EA98D6B9}" type="slidenum">
              <a:rPr lang="en-US" smtClean="0"/>
              <a:t>‹#›</a:t>
            </a:fld>
            <a:endParaRPr lang="en-US"/>
          </a:p>
        </p:txBody>
      </p:sp>
    </p:spTree>
    <p:extLst>
      <p:ext uri="{BB962C8B-B14F-4D97-AF65-F5344CB8AC3E}">
        <p14:creationId xmlns:p14="http://schemas.microsoft.com/office/powerpoint/2010/main" val="1500892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1CE449-524A-054B-9866-46E4AA4EC51C}" type="datetimeFigureOut">
              <a:rPr lang="en-US" smtClean="0"/>
              <a:t>6/6/19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5A1F92-3639-C641-A8B3-A6C7EA98D6B9}" type="slidenum">
              <a:rPr lang="en-US" smtClean="0"/>
              <a:t>‹#›</a:t>
            </a:fld>
            <a:endParaRPr lang="en-US"/>
          </a:p>
        </p:txBody>
      </p:sp>
    </p:spTree>
    <p:extLst>
      <p:ext uri="{BB962C8B-B14F-4D97-AF65-F5344CB8AC3E}">
        <p14:creationId xmlns:p14="http://schemas.microsoft.com/office/powerpoint/2010/main" val="820704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CE449-524A-054B-9866-46E4AA4EC51C}" type="datetimeFigureOut">
              <a:rPr lang="en-US" smtClean="0"/>
              <a:t>6/6/19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5A1F92-3639-C641-A8B3-A6C7EA98D6B9}" type="slidenum">
              <a:rPr lang="en-US" smtClean="0"/>
              <a:t>‹#›</a:t>
            </a:fld>
            <a:endParaRPr lang="en-US"/>
          </a:p>
        </p:txBody>
      </p:sp>
    </p:spTree>
    <p:extLst>
      <p:ext uri="{BB962C8B-B14F-4D97-AF65-F5344CB8AC3E}">
        <p14:creationId xmlns:p14="http://schemas.microsoft.com/office/powerpoint/2010/main" val="538763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78476" y="2804160"/>
            <a:ext cx="9732287" cy="9814560"/>
          </a:xfrm>
        </p:spPr>
        <p:txBody>
          <a:bodyPr anchor="b"/>
          <a:lstStyle>
            <a:lvl1pPr>
              <a:defRPr sz="10560"/>
            </a:lvl1pPr>
          </a:lstStyle>
          <a:p>
            <a:r>
              <a:rPr lang="en-US"/>
              <a:t>Click to edit Master title style</a:t>
            </a:r>
            <a:endParaRPr lang="en-US" dirty="0"/>
          </a:p>
        </p:txBody>
      </p:sp>
      <p:sp>
        <p:nvSpPr>
          <p:cNvPr id="3" name="Content Placeholder 2"/>
          <p:cNvSpPr>
            <a:spLocks noGrp="1"/>
          </p:cNvSpPr>
          <p:nvPr>
            <p:ph idx="1"/>
          </p:nvPr>
        </p:nvSpPr>
        <p:spPr>
          <a:xfrm>
            <a:off x="12828390" y="6056216"/>
            <a:ext cx="15276195" cy="29891567"/>
          </a:xfrm>
        </p:spPr>
        <p:txBody>
          <a:bodyPr/>
          <a:lstStyle>
            <a:lvl1pPr>
              <a:defRPr sz="10560"/>
            </a:lvl1pPr>
            <a:lvl2pPr>
              <a:defRPr sz="9240"/>
            </a:lvl2pPr>
            <a:lvl3pPr>
              <a:defRPr sz="7920"/>
            </a:lvl3pPr>
            <a:lvl4pPr>
              <a:defRPr sz="6600"/>
            </a:lvl4pPr>
            <a:lvl5pPr>
              <a:defRPr sz="6600"/>
            </a:lvl5pPr>
            <a:lvl6pPr>
              <a:defRPr sz="6600"/>
            </a:lvl6pPr>
            <a:lvl7pPr>
              <a:defRPr sz="6600"/>
            </a:lvl7pPr>
            <a:lvl8pPr>
              <a:defRPr sz="6600"/>
            </a:lvl8pPr>
            <a:lvl9pPr>
              <a:defRPr sz="6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78476" y="12618720"/>
            <a:ext cx="9732287" cy="23377740"/>
          </a:xfrm>
        </p:spPr>
        <p:txBody>
          <a:bodyPr/>
          <a:lstStyle>
            <a:lvl1pPr marL="0" indent="0">
              <a:buNone/>
              <a:defRPr sz="5280"/>
            </a:lvl1pPr>
            <a:lvl2pPr marL="1508760" indent="0">
              <a:buNone/>
              <a:defRPr sz="4620"/>
            </a:lvl2pPr>
            <a:lvl3pPr marL="3017520" indent="0">
              <a:buNone/>
              <a:defRPr sz="3960"/>
            </a:lvl3pPr>
            <a:lvl4pPr marL="4526280" indent="0">
              <a:buNone/>
              <a:defRPr sz="3300"/>
            </a:lvl4pPr>
            <a:lvl5pPr marL="6035040" indent="0">
              <a:buNone/>
              <a:defRPr sz="3300"/>
            </a:lvl5pPr>
            <a:lvl6pPr marL="7543800" indent="0">
              <a:buNone/>
              <a:defRPr sz="3300"/>
            </a:lvl6pPr>
            <a:lvl7pPr marL="9052560" indent="0">
              <a:buNone/>
              <a:defRPr sz="3300"/>
            </a:lvl7pPr>
            <a:lvl8pPr marL="10561320" indent="0">
              <a:buNone/>
              <a:defRPr sz="3300"/>
            </a:lvl8pPr>
            <a:lvl9pPr marL="12070080" indent="0">
              <a:buNone/>
              <a:defRPr sz="3300"/>
            </a:lvl9pPr>
          </a:lstStyle>
          <a:p>
            <a:pPr lvl="0"/>
            <a:r>
              <a:rPr lang="en-US"/>
              <a:t>Edit Master text styles</a:t>
            </a:r>
          </a:p>
        </p:txBody>
      </p:sp>
      <p:sp>
        <p:nvSpPr>
          <p:cNvPr id="5" name="Date Placeholder 4"/>
          <p:cNvSpPr>
            <a:spLocks noGrp="1"/>
          </p:cNvSpPr>
          <p:nvPr>
            <p:ph type="dt" sz="half" idx="10"/>
          </p:nvPr>
        </p:nvSpPr>
        <p:spPr/>
        <p:txBody>
          <a:bodyPr/>
          <a:lstStyle/>
          <a:p>
            <a:fld id="{311CE449-524A-054B-9866-46E4AA4EC51C}" type="datetimeFigureOut">
              <a:rPr lang="en-US" smtClean="0"/>
              <a:t>6/6/19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5A1F92-3639-C641-A8B3-A6C7EA98D6B9}" type="slidenum">
              <a:rPr lang="en-US" smtClean="0"/>
              <a:t>‹#›</a:t>
            </a:fld>
            <a:endParaRPr lang="en-US"/>
          </a:p>
        </p:txBody>
      </p:sp>
    </p:spTree>
    <p:extLst>
      <p:ext uri="{BB962C8B-B14F-4D97-AF65-F5344CB8AC3E}">
        <p14:creationId xmlns:p14="http://schemas.microsoft.com/office/powerpoint/2010/main" val="2969595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78476" y="2804160"/>
            <a:ext cx="9732287" cy="9814560"/>
          </a:xfrm>
        </p:spPr>
        <p:txBody>
          <a:bodyPr anchor="b"/>
          <a:lstStyle>
            <a:lvl1pPr>
              <a:defRPr sz="10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28390" y="6056216"/>
            <a:ext cx="15276195" cy="29891567"/>
          </a:xfrm>
        </p:spPr>
        <p:txBody>
          <a:bodyPr anchor="t"/>
          <a:lstStyle>
            <a:lvl1pPr marL="0" indent="0">
              <a:buNone/>
              <a:defRPr sz="10560"/>
            </a:lvl1pPr>
            <a:lvl2pPr marL="1508760" indent="0">
              <a:buNone/>
              <a:defRPr sz="9240"/>
            </a:lvl2pPr>
            <a:lvl3pPr marL="3017520" indent="0">
              <a:buNone/>
              <a:defRPr sz="7920"/>
            </a:lvl3pPr>
            <a:lvl4pPr marL="4526280" indent="0">
              <a:buNone/>
              <a:defRPr sz="6600"/>
            </a:lvl4pPr>
            <a:lvl5pPr marL="6035040" indent="0">
              <a:buNone/>
              <a:defRPr sz="6600"/>
            </a:lvl5pPr>
            <a:lvl6pPr marL="7543800" indent="0">
              <a:buNone/>
              <a:defRPr sz="6600"/>
            </a:lvl6pPr>
            <a:lvl7pPr marL="9052560" indent="0">
              <a:buNone/>
              <a:defRPr sz="6600"/>
            </a:lvl7pPr>
            <a:lvl8pPr marL="10561320" indent="0">
              <a:buNone/>
              <a:defRPr sz="6600"/>
            </a:lvl8pPr>
            <a:lvl9pPr marL="12070080" indent="0">
              <a:buNone/>
              <a:defRPr sz="6600"/>
            </a:lvl9pPr>
          </a:lstStyle>
          <a:p>
            <a:r>
              <a:rPr lang="en-US"/>
              <a:t>Click icon to add picture</a:t>
            </a:r>
            <a:endParaRPr lang="en-US" dirty="0"/>
          </a:p>
        </p:txBody>
      </p:sp>
      <p:sp>
        <p:nvSpPr>
          <p:cNvPr id="4" name="Text Placeholder 3"/>
          <p:cNvSpPr>
            <a:spLocks noGrp="1"/>
          </p:cNvSpPr>
          <p:nvPr>
            <p:ph type="body" sz="half" idx="2"/>
          </p:nvPr>
        </p:nvSpPr>
        <p:spPr>
          <a:xfrm>
            <a:off x="2078476" y="12618720"/>
            <a:ext cx="9732287" cy="23377740"/>
          </a:xfrm>
        </p:spPr>
        <p:txBody>
          <a:bodyPr/>
          <a:lstStyle>
            <a:lvl1pPr marL="0" indent="0">
              <a:buNone/>
              <a:defRPr sz="5280"/>
            </a:lvl1pPr>
            <a:lvl2pPr marL="1508760" indent="0">
              <a:buNone/>
              <a:defRPr sz="4620"/>
            </a:lvl2pPr>
            <a:lvl3pPr marL="3017520" indent="0">
              <a:buNone/>
              <a:defRPr sz="3960"/>
            </a:lvl3pPr>
            <a:lvl4pPr marL="4526280" indent="0">
              <a:buNone/>
              <a:defRPr sz="3300"/>
            </a:lvl4pPr>
            <a:lvl5pPr marL="6035040" indent="0">
              <a:buNone/>
              <a:defRPr sz="3300"/>
            </a:lvl5pPr>
            <a:lvl6pPr marL="7543800" indent="0">
              <a:buNone/>
              <a:defRPr sz="3300"/>
            </a:lvl6pPr>
            <a:lvl7pPr marL="9052560" indent="0">
              <a:buNone/>
              <a:defRPr sz="3300"/>
            </a:lvl7pPr>
            <a:lvl8pPr marL="10561320" indent="0">
              <a:buNone/>
              <a:defRPr sz="3300"/>
            </a:lvl8pPr>
            <a:lvl9pPr marL="12070080" indent="0">
              <a:buNone/>
              <a:defRPr sz="3300"/>
            </a:lvl9pPr>
          </a:lstStyle>
          <a:p>
            <a:pPr lvl="0"/>
            <a:r>
              <a:rPr lang="en-US"/>
              <a:t>Edit Master text styles</a:t>
            </a:r>
          </a:p>
        </p:txBody>
      </p:sp>
      <p:sp>
        <p:nvSpPr>
          <p:cNvPr id="5" name="Date Placeholder 4"/>
          <p:cNvSpPr>
            <a:spLocks noGrp="1"/>
          </p:cNvSpPr>
          <p:nvPr>
            <p:ph type="dt" sz="half" idx="10"/>
          </p:nvPr>
        </p:nvSpPr>
        <p:spPr/>
        <p:txBody>
          <a:bodyPr/>
          <a:lstStyle/>
          <a:p>
            <a:fld id="{311CE449-524A-054B-9866-46E4AA4EC51C}" type="datetimeFigureOut">
              <a:rPr lang="en-US" smtClean="0"/>
              <a:t>6/6/19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5A1F92-3639-C641-A8B3-A6C7EA98D6B9}" type="slidenum">
              <a:rPr lang="en-US" smtClean="0"/>
              <a:t>‹#›</a:t>
            </a:fld>
            <a:endParaRPr lang="en-US"/>
          </a:p>
        </p:txBody>
      </p:sp>
    </p:spTree>
    <p:extLst>
      <p:ext uri="{BB962C8B-B14F-4D97-AF65-F5344CB8AC3E}">
        <p14:creationId xmlns:p14="http://schemas.microsoft.com/office/powerpoint/2010/main" val="1710664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4545" y="2239442"/>
            <a:ext cx="26026110" cy="81301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74545" y="11197167"/>
            <a:ext cx="26026110" cy="266882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74545" y="38985623"/>
            <a:ext cx="6789420" cy="2239433"/>
          </a:xfrm>
          <a:prstGeom prst="rect">
            <a:avLst/>
          </a:prstGeom>
        </p:spPr>
        <p:txBody>
          <a:bodyPr vert="horz" lIns="91440" tIns="45720" rIns="91440" bIns="45720" rtlCol="0" anchor="ctr"/>
          <a:lstStyle>
            <a:lvl1pPr algn="l">
              <a:defRPr sz="3960">
                <a:solidFill>
                  <a:schemeClr val="tx1">
                    <a:tint val="75000"/>
                  </a:schemeClr>
                </a:solidFill>
              </a:defRPr>
            </a:lvl1pPr>
          </a:lstStyle>
          <a:p>
            <a:fld id="{311CE449-524A-054B-9866-46E4AA4EC51C}" type="datetimeFigureOut">
              <a:rPr lang="en-US" smtClean="0"/>
              <a:t>6/6/19</a:t>
            </a:fld>
            <a:endParaRPr lang="en-US"/>
          </a:p>
        </p:txBody>
      </p:sp>
      <p:sp>
        <p:nvSpPr>
          <p:cNvPr id="5" name="Footer Placeholder 4"/>
          <p:cNvSpPr>
            <a:spLocks noGrp="1"/>
          </p:cNvSpPr>
          <p:nvPr>
            <p:ph type="ftr" sz="quarter" idx="3"/>
          </p:nvPr>
        </p:nvSpPr>
        <p:spPr>
          <a:xfrm>
            <a:off x="9995535" y="38985623"/>
            <a:ext cx="10184130" cy="2239433"/>
          </a:xfrm>
          <a:prstGeom prst="rect">
            <a:avLst/>
          </a:prstGeom>
        </p:spPr>
        <p:txBody>
          <a:bodyPr vert="horz" lIns="91440" tIns="45720" rIns="91440" bIns="45720" rtlCol="0" anchor="ctr"/>
          <a:lstStyle>
            <a:lvl1pPr algn="ctr">
              <a:defRPr sz="39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311235" y="38985623"/>
            <a:ext cx="6789420" cy="2239433"/>
          </a:xfrm>
          <a:prstGeom prst="rect">
            <a:avLst/>
          </a:prstGeom>
        </p:spPr>
        <p:txBody>
          <a:bodyPr vert="horz" lIns="91440" tIns="45720" rIns="91440" bIns="45720" rtlCol="0" anchor="ctr"/>
          <a:lstStyle>
            <a:lvl1pPr algn="r">
              <a:defRPr sz="3960">
                <a:solidFill>
                  <a:schemeClr val="tx1">
                    <a:tint val="75000"/>
                  </a:schemeClr>
                </a:solidFill>
              </a:defRPr>
            </a:lvl1pPr>
          </a:lstStyle>
          <a:p>
            <a:fld id="{725A1F92-3639-C641-A8B3-A6C7EA98D6B9}" type="slidenum">
              <a:rPr lang="en-US" smtClean="0"/>
              <a:t>‹#›</a:t>
            </a:fld>
            <a:endParaRPr lang="en-US"/>
          </a:p>
        </p:txBody>
      </p:sp>
    </p:spTree>
    <p:extLst>
      <p:ext uri="{BB962C8B-B14F-4D97-AF65-F5344CB8AC3E}">
        <p14:creationId xmlns:p14="http://schemas.microsoft.com/office/powerpoint/2010/main" val="2096423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17520" rtl="0" eaLnBrk="1" latinLnBrk="0" hangingPunct="1">
        <a:lnSpc>
          <a:spcPct val="90000"/>
        </a:lnSpc>
        <a:spcBef>
          <a:spcPct val="0"/>
        </a:spcBef>
        <a:buNone/>
        <a:defRPr sz="14520" kern="1200">
          <a:solidFill>
            <a:schemeClr val="tx1"/>
          </a:solidFill>
          <a:latin typeface="+mj-lt"/>
          <a:ea typeface="+mj-ea"/>
          <a:cs typeface="+mj-cs"/>
        </a:defRPr>
      </a:lvl1pPr>
    </p:titleStyle>
    <p:bodyStyle>
      <a:lvl1pPr marL="754380" indent="-754380" algn="l" defTabSz="3017520" rtl="0" eaLnBrk="1" latinLnBrk="0" hangingPunct="1">
        <a:lnSpc>
          <a:spcPct val="90000"/>
        </a:lnSpc>
        <a:spcBef>
          <a:spcPts val="3300"/>
        </a:spcBef>
        <a:buFont typeface="Arial" panose="020B0604020202020204" pitchFamily="34" charset="0"/>
        <a:buChar char="•"/>
        <a:defRPr sz="9240" kern="1200">
          <a:solidFill>
            <a:schemeClr val="tx1"/>
          </a:solidFill>
          <a:latin typeface="+mn-lt"/>
          <a:ea typeface="+mn-ea"/>
          <a:cs typeface="+mn-cs"/>
        </a:defRPr>
      </a:lvl1pPr>
      <a:lvl2pPr marL="2263140" indent="-754380" algn="l" defTabSz="3017520" rtl="0" eaLnBrk="1" latinLnBrk="0" hangingPunct="1">
        <a:lnSpc>
          <a:spcPct val="90000"/>
        </a:lnSpc>
        <a:spcBef>
          <a:spcPts val="1650"/>
        </a:spcBef>
        <a:buFont typeface="Arial" panose="020B0604020202020204" pitchFamily="34" charset="0"/>
        <a:buChar char="•"/>
        <a:defRPr sz="7920" kern="1200">
          <a:solidFill>
            <a:schemeClr val="tx1"/>
          </a:solidFill>
          <a:latin typeface="+mn-lt"/>
          <a:ea typeface="+mn-ea"/>
          <a:cs typeface="+mn-cs"/>
        </a:defRPr>
      </a:lvl2pPr>
      <a:lvl3pPr marL="3771900" indent="-754380" algn="l" defTabSz="3017520" rtl="0" eaLnBrk="1" latinLnBrk="0" hangingPunct="1">
        <a:lnSpc>
          <a:spcPct val="90000"/>
        </a:lnSpc>
        <a:spcBef>
          <a:spcPts val="1650"/>
        </a:spcBef>
        <a:buFont typeface="Arial" panose="020B0604020202020204" pitchFamily="34" charset="0"/>
        <a:buChar char="•"/>
        <a:defRPr sz="6600" kern="1200">
          <a:solidFill>
            <a:schemeClr val="tx1"/>
          </a:solidFill>
          <a:latin typeface="+mn-lt"/>
          <a:ea typeface="+mn-ea"/>
          <a:cs typeface="+mn-cs"/>
        </a:defRPr>
      </a:lvl3pPr>
      <a:lvl4pPr marL="528066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4pPr>
      <a:lvl5pPr marL="678942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5pPr>
      <a:lvl6pPr marL="829818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6pPr>
      <a:lvl7pPr marL="980694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7pPr>
      <a:lvl8pPr marL="1131570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8pPr>
      <a:lvl9pPr marL="12824460" indent="-754380" algn="l" defTabSz="3017520" rtl="0" eaLnBrk="1" latinLnBrk="0" hangingPunct="1">
        <a:lnSpc>
          <a:spcPct val="90000"/>
        </a:lnSpc>
        <a:spcBef>
          <a:spcPts val="1650"/>
        </a:spcBef>
        <a:buFont typeface="Arial" panose="020B0604020202020204" pitchFamily="34" charset="0"/>
        <a:buChar char="•"/>
        <a:defRPr sz="5940" kern="1200">
          <a:solidFill>
            <a:schemeClr val="tx1"/>
          </a:solidFill>
          <a:latin typeface="+mn-lt"/>
          <a:ea typeface="+mn-ea"/>
          <a:cs typeface="+mn-cs"/>
        </a:defRPr>
      </a:lvl9pPr>
    </p:bodyStyle>
    <p:otherStyle>
      <a:defPPr>
        <a:defRPr lang="en-US"/>
      </a:defPPr>
      <a:lvl1pPr marL="0" algn="l" defTabSz="3017520" rtl="0" eaLnBrk="1" latinLnBrk="0" hangingPunct="1">
        <a:defRPr sz="5940" kern="1200">
          <a:solidFill>
            <a:schemeClr val="tx1"/>
          </a:solidFill>
          <a:latin typeface="+mn-lt"/>
          <a:ea typeface="+mn-ea"/>
          <a:cs typeface="+mn-cs"/>
        </a:defRPr>
      </a:lvl1pPr>
      <a:lvl2pPr marL="1508760" algn="l" defTabSz="3017520" rtl="0" eaLnBrk="1" latinLnBrk="0" hangingPunct="1">
        <a:defRPr sz="5940" kern="1200">
          <a:solidFill>
            <a:schemeClr val="tx1"/>
          </a:solidFill>
          <a:latin typeface="+mn-lt"/>
          <a:ea typeface="+mn-ea"/>
          <a:cs typeface="+mn-cs"/>
        </a:defRPr>
      </a:lvl2pPr>
      <a:lvl3pPr marL="3017520" algn="l" defTabSz="3017520" rtl="0" eaLnBrk="1" latinLnBrk="0" hangingPunct="1">
        <a:defRPr sz="5940" kern="1200">
          <a:solidFill>
            <a:schemeClr val="tx1"/>
          </a:solidFill>
          <a:latin typeface="+mn-lt"/>
          <a:ea typeface="+mn-ea"/>
          <a:cs typeface="+mn-cs"/>
        </a:defRPr>
      </a:lvl3pPr>
      <a:lvl4pPr marL="4526280" algn="l" defTabSz="3017520" rtl="0" eaLnBrk="1" latinLnBrk="0" hangingPunct="1">
        <a:defRPr sz="5940" kern="1200">
          <a:solidFill>
            <a:schemeClr val="tx1"/>
          </a:solidFill>
          <a:latin typeface="+mn-lt"/>
          <a:ea typeface="+mn-ea"/>
          <a:cs typeface="+mn-cs"/>
        </a:defRPr>
      </a:lvl4pPr>
      <a:lvl5pPr marL="6035040" algn="l" defTabSz="3017520" rtl="0" eaLnBrk="1" latinLnBrk="0" hangingPunct="1">
        <a:defRPr sz="5940" kern="1200">
          <a:solidFill>
            <a:schemeClr val="tx1"/>
          </a:solidFill>
          <a:latin typeface="+mn-lt"/>
          <a:ea typeface="+mn-ea"/>
          <a:cs typeface="+mn-cs"/>
        </a:defRPr>
      </a:lvl5pPr>
      <a:lvl6pPr marL="7543800" algn="l" defTabSz="3017520" rtl="0" eaLnBrk="1" latinLnBrk="0" hangingPunct="1">
        <a:defRPr sz="5940" kern="1200">
          <a:solidFill>
            <a:schemeClr val="tx1"/>
          </a:solidFill>
          <a:latin typeface="+mn-lt"/>
          <a:ea typeface="+mn-ea"/>
          <a:cs typeface="+mn-cs"/>
        </a:defRPr>
      </a:lvl6pPr>
      <a:lvl7pPr marL="9052560" algn="l" defTabSz="3017520" rtl="0" eaLnBrk="1" latinLnBrk="0" hangingPunct="1">
        <a:defRPr sz="5940" kern="1200">
          <a:solidFill>
            <a:schemeClr val="tx1"/>
          </a:solidFill>
          <a:latin typeface="+mn-lt"/>
          <a:ea typeface="+mn-ea"/>
          <a:cs typeface="+mn-cs"/>
        </a:defRPr>
      </a:lvl7pPr>
      <a:lvl8pPr marL="10561320" algn="l" defTabSz="3017520" rtl="0" eaLnBrk="1" latinLnBrk="0" hangingPunct="1">
        <a:defRPr sz="5940" kern="1200">
          <a:solidFill>
            <a:schemeClr val="tx1"/>
          </a:solidFill>
          <a:latin typeface="+mn-lt"/>
          <a:ea typeface="+mn-ea"/>
          <a:cs typeface="+mn-cs"/>
        </a:defRPr>
      </a:lvl8pPr>
      <a:lvl9pPr marL="12070080" algn="l" defTabSz="3017520" rtl="0" eaLnBrk="1" latinLnBrk="0" hangingPunct="1">
        <a:defRPr sz="59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jpg"/><Relationship Id="rId18" Type="http://schemas.openxmlformats.org/officeDocument/2006/relationships/image" Target="../media/image15.png"/><Relationship Id="rId26" Type="http://schemas.openxmlformats.org/officeDocument/2006/relationships/image" Target="../media/image23.emf"/><Relationship Id="rId3" Type="http://schemas.openxmlformats.org/officeDocument/2006/relationships/image" Target="../media/image2.emf"/><Relationship Id="rId21" Type="http://schemas.openxmlformats.org/officeDocument/2006/relationships/image" Target="../media/image18.png"/><Relationship Id="rId34" Type="http://schemas.openxmlformats.org/officeDocument/2006/relationships/image" Target="../media/image31.png"/><Relationship Id="rId7" Type="http://schemas.openxmlformats.org/officeDocument/2006/relationships/image" Target="../media/image6.png"/><Relationship Id="rId12" Type="http://schemas.openxmlformats.org/officeDocument/2006/relationships/image" Target="../media/image9.emf"/><Relationship Id="rId17" Type="http://schemas.openxmlformats.org/officeDocument/2006/relationships/image" Target="../media/image14.png"/><Relationship Id="rId25" Type="http://schemas.openxmlformats.org/officeDocument/2006/relationships/image" Target="../media/image22.emf"/><Relationship Id="rId33" Type="http://schemas.openxmlformats.org/officeDocument/2006/relationships/image" Target="../media/image30.emf"/><Relationship Id="rId2" Type="http://schemas.openxmlformats.org/officeDocument/2006/relationships/slideLayout" Target="../slideLayouts/slideLayout1.xml"/><Relationship Id="rId16" Type="http://schemas.openxmlformats.org/officeDocument/2006/relationships/image" Target="../media/image13.png"/><Relationship Id="rId20" Type="http://schemas.openxmlformats.org/officeDocument/2006/relationships/image" Target="../media/image17.emf"/><Relationship Id="rId29" Type="http://schemas.openxmlformats.org/officeDocument/2006/relationships/image" Target="../media/image26.gif"/><Relationship Id="rId1" Type="http://schemas.openxmlformats.org/officeDocument/2006/relationships/vmlDrawing" Target="../drawings/vmlDrawing1.vml"/><Relationship Id="rId6" Type="http://schemas.openxmlformats.org/officeDocument/2006/relationships/image" Target="../media/image5.png"/><Relationship Id="rId11" Type="http://schemas.openxmlformats.org/officeDocument/2006/relationships/image" Target="../media/image1.emf"/><Relationship Id="rId24" Type="http://schemas.openxmlformats.org/officeDocument/2006/relationships/image" Target="../media/image21.png"/><Relationship Id="rId32" Type="http://schemas.openxmlformats.org/officeDocument/2006/relationships/image" Target="../media/image29.emf"/><Relationship Id="rId5" Type="http://schemas.openxmlformats.org/officeDocument/2006/relationships/image" Target="../media/image4.png"/><Relationship Id="rId15" Type="http://schemas.openxmlformats.org/officeDocument/2006/relationships/image" Target="../media/image12.jpg"/><Relationship Id="rId23" Type="http://schemas.openxmlformats.org/officeDocument/2006/relationships/image" Target="../media/image20.png"/><Relationship Id="rId28" Type="http://schemas.openxmlformats.org/officeDocument/2006/relationships/image" Target="../media/image25.gif"/><Relationship Id="rId10" Type="http://schemas.openxmlformats.org/officeDocument/2006/relationships/oleObject" Target="../embeddings/oleObject1.bin"/><Relationship Id="rId19" Type="http://schemas.openxmlformats.org/officeDocument/2006/relationships/image" Target="../media/image16.jpg"/><Relationship Id="rId31" Type="http://schemas.openxmlformats.org/officeDocument/2006/relationships/image" Target="../media/image28.emf"/><Relationship Id="rId4" Type="http://schemas.openxmlformats.org/officeDocument/2006/relationships/image" Target="../media/image3.gif"/><Relationship Id="rId9" Type="http://schemas.openxmlformats.org/officeDocument/2006/relationships/image" Target="../media/image8.jpg"/><Relationship Id="rId14" Type="http://schemas.openxmlformats.org/officeDocument/2006/relationships/image" Target="../media/image11.jpg"/><Relationship Id="rId22" Type="http://schemas.openxmlformats.org/officeDocument/2006/relationships/image" Target="../media/image19.jpg"/><Relationship Id="rId27" Type="http://schemas.openxmlformats.org/officeDocument/2006/relationships/image" Target="../media/image24.emf"/><Relationship Id="rId30" Type="http://schemas.openxmlformats.org/officeDocument/2006/relationships/image" Target="../media/image27.emf"/><Relationship Id="rId35" Type="http://schemas.openxmlformats.org/officeDocument/2006/relationships/image" Target="../media/image32.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3EF65E-B940-B54B-B63E-9AA822120FA5}"/>
              </a:ext>
            </a:extLst>
          </p:cNvPr>
          <p:cNvPicPr>
            <a:picLocks noChangeAspect="1"/>
          </p:cNvPicPr>
          <p:nvPr/>
        </p:nvPicPr>
        <p:blipFill rotWithShape="1">
          <a:blip r:embed="rId3"/>
          <a:srcRect l="3116" b="8970"/>
          <a:stretch/>
        </p:blipFill>
        <p:spPr>
          <a:xfrm>
            <a:off x="21009802" y="11416771"/>
            <a:ext cx="4046504" cy="4920185"/>
          </a:xfrm>
          <a:prstGeom prst="rect">
            <a:avLst/>
          </a:prstGeom>
        </p:spPr>
      </p:pic>
      <p:pic>
        <p:nvPicPr>
          <p:cNvPr id="118" name="Picture 117">
            <a:extLst>
              <a:ext uri="{FF2B5EF4-FFF2-40B4-BE49-F238E27FC236}">
                <a16:creationId xmlns:a16="http://schemas.microsoft.com/office/drawing/2014/main" id="{3B71C7D5-44F1-3441-9601-115B09143CD7}"/>
              </a:ext>
            </a:extLst>
          </p:cNvPr>
          <p:cNvPicPr>
            <a:picLocks noChangeAspect="1"/>
          </p:cNvPicPr>
          <p:nvPr/>
        </p:nvPicPr>
        <p:blipFill>
          <a:blip r:embed="rId4"/>
          <a:stretch>
            <a:fillRect/>
          </a:stretch>
        </p:blipFill>
        <p:spPr>
          <a:xfrm>
            <a:off x="5857102" y="15067710"/>
            <a:ext cx="4725987" cy="2792629"/>
          </a:xfrm>
          <a:prstGeom prst="rect">
            <a:avLst/>
          </a:prstGeom>
        </p:spPr>
      </p:pic>
      <p:sp>
        <p:nvSpPr>
          <p:cNvPr id="109" name="Rectangle 108">
            <a:extLst>
              <a:ext uri="{FF2B5EF4-FFF2-40B4-BE49-F238E27FC236}">
                <a16:creationId xmlns:a16="http://schemas.microsoft.com/office/drawing/2014/main" id="{7403A841-0082-A945-BB73-7533F16E0FE5}"/>
              </a:ext>
            </a:extLst>
          </p:cNvPr>
          <p:cNvSpPr/>
          <p:nvPr/>
        </p:nvSpPr>
        <p:spPr>
          <a:xfrm>
            <a:off x="11906047" y="22227084"/>
            <a:ext cx="18134372" cy="18063332"/>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0195C33-2D39-4445-8B8E-E06095816FBF}"/>
              </a:ext>
            </a:extLst>
          </p:cNvPr>
          <p:cNvSpPr/>
          <p:nvPr/>
        </p:nvSpPr>
        <p:spPr>
          <a:xfrm>
            <a:off x="295087" y="34106184"/>
            <a:ext cx="11111047" cy="6184232"/>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75C1341-8782-E345-B504-5D423BE8F128}"/>
              </a:ext>
            </a:extLst>
          </p:cNvPr>
          <p:cNvSpPr/>
          <p:nvPr/>
        </p:nvSpPr>
        <p:spPr>
          <a:xfrm>
            <a:off x="5597664" y="262981"/>
            <a:ext cx="19390210" cy="1537651"/>
          </a:xfrm>
          <a:prstGeom prst="rect">
            <a:avLst/>
          </a:prstGeom>
          <a:gradFill>
            <a:gsLst>
              <a:gs pos="8000">
                <a:schemeClr val="accent6">
                  <a:lumMod val="60000"/>
                  <a:lumOff val="40000"/>
                </a:schemeClr>
              </a:gs>
              <a:gs pos="100000">
                <a:schemeClr val="accent4">
                  <a:lumMod val="40000"/>
                  <a:lumOff val="60000"/>
                </a:scheme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5AFF8FE-AAA0-994C-AC25-CA5B34E98167}"/>
              </a:ext>
            </a:extLst>
          </p:cNvPr>
          <p:cNvSpPr txBox="1"/>
          <p:nvPr/>
        </p:nvSpPr>
        <p:spPr>
          <a:xfrm>
            <a:off x="12445000" y="34838880"/>
            <a:ext cx="4548682" cy="461665"/>
          </a:xfrm>
          <a:prstGeom prst="rect">
            <a:avLst/>
          </a:prstGeom>
          <a:noFill/>
        </p:spPr>
        <p:txBody>
          <a:bodyPr wrap="square" rtlCol="0">
            <a:spAutoFit/>
          </a:bodyPr>
          <a:lstStyle/>
          <a:p>
            <a:pPr algn="ctr"/>
            <a:r>
              <a:rPr lang="en-US" sz="2400" dirty="0"/>
              <a:t>Central sea level pressure</a:t>
            </a:r>
          </a:p>
        </p:txBody>
      </p:sp>
      <p:grpSp>
        <p:nvGrpSpPr>
          <p:cNvPr id="104" name="Group 103">
            <a:extLst>
              <a:ext uri="{FF2B5EF4-FFF2-40B4-BE49-F238E27FC236}">
                <a16:creationId xmlns:a16="http://schemas.microsoft.com/office/drawing/2014/main" id="{8D9082B1-6249-5845-95C6-04038894A9B4}"/>
              </a:ext>
            </a:extLst>
          </p:cNvPr>
          <p:cNvGrpSpPr/>
          <p:nvPr/>
        </p:nvGrpSpPr>
        <p:grpSpPr>
          <a:xfrm>
            <a:off x="16727632" y="25008904"/>
            <a:ext cx="6636584" cy="4555158"/>
            <a:chOff x="18758281" y="26304658"/>
            <a:chExt cx="6636584" cy="4555158"/>
          </a:xfrm>
        </p:grpSpPr>
        <p:sp>
          <p:nvSpPr>
            <p:cNvPr id="7" name="TextBox 6">
              <a:extLst>
                <a:ext uri="{FF2B5EF4-FFF2-40B4-BE49-F238E27FC236}">
                  <a16:creationId xmlns:a16="http://schemas.microsoft.com/office/drawing/2014/main" id="{8A0B3874-8C77-8746-85EE-3F90C23B0DAD}"/>
                </a:ext>
              </a:extLst>
            </p:cNvPr>
            <p:cNvSpPr txBox="1"/>
            <p:nvPr/>
          </p:nvSpPr>
          <p:spPr>
            <a:xfrm>
              <a:off x="18758281" y="26304658"/>
              <a:ext cx="6636584" cy="707886"/>
            </a:xfrm>
            <a:prstGeom prst="rect">
              <a:avLst/>
            </a:prstGeom>
            <a:noFill/>
          </p:spPr>
          <p:txBody>
            <a:bodyPr wrap="square" rtlCol="0">
              <a:spAutoFit/>
            </a:bodyPr>
            <a:lstStyle/>
            <a:p>
              <a:pPr algn="ctr"/>
              <a:r>
                <a:rPr lang="en-US" sz="2000" i="1" dirty="0"/>
                <a:t>(</a:t>
              </a:r>
              <a:r>
                <a:rPr lang="en-US" sz="2000" i="1" dirty="0" err="1"/>
                <a:t>GDAEd</a:t>
              </a:r>
              <a:r>
                <a:rPr lang="en-US" sz="2000" i="1" dirty="0"/>
                <a:t>-CTRL) 3-km  pressure and vorticity</a:t>
              </a:r>
            </a:p>
            <a:p>
              <a:pPr algn="ctr"/>
              <a:r>
                <a:rPr lang="en-US" sz="2000" i="1" dirty="0"/>
                <a:t>1200 UTC 13 Sept. 2010</a:t>
              </a:r>
            </a:p>
          </p:txBody>
        </p:sp>
        <p:pic>
          <p:nvPicPr>
            <p:cNvPr id="13" name="Picture 12">
              <a:extLst>
                <a:ext uri="{FF2B5EF4-FFF2-40B4-BE49-F238E27FC236}">
                  <a16:creationId xmlns:a16="http://schemas.microsoft.com/office/drawing/2014/main" id="{53AD40F8-864D-004C-B398-F274F27C0369}"/>
                </a:ext>
              </a:extLst>
            </p:cNvPr>
            <p:cNvPicPr/>
            <p:nvPr/>
          </p:nvPicPr>
          <p:blipFill>
            <a:blip r:embed="rId5">
              <a:extLst>
                <a:ext uri="{28A0092B-C50C-407E-A947-70E740481C1C}">
                  <a14:useLocalDpi xmlns:a14="http://schemas.microsoft.com/office/drawing/2010/main" val="0"/>
                </a:ext>
              </a:extLst>
            </a:blip>
            <a:stretch>
              <a:fillRect/>
            </a:stretch>
          </p:blipFill>
          <p:spPr>
            <a:xfrm>
              <a:off x="19752473" y="27136551"/>
              <a:ext cx="4648200" cy="3723265"/>
            </a:xfrm>
            <a:prstGeom prst="rect">
              <a:avLst/>
            </a:prstGeom>
          </p:spPr>
        </p:pic>
        <p:sp>
          <p:nvSpPr>
            <p:cNvPr id="19" name="TextBox 18">
              <a:extLst>
                <a:ext uri="{FF2B5EF4-FFF2-40B4-BE49-F238E27FC236}">
                  <a16:creationId xmlns:a16="http://schemas.microsoft.com/office/drawing/2014/main" id="{073E4EAA-E2CA-024C-9E1F-1F1DEE1096FB}"/>
                </a:ext>
              </a:extLst>
            </p:cNvPr>
            <p:cNvSpPr txBox="1"/>
            <p:nvPr/>
          </p:nvSpPr>
          <p:spPr>
            <a:xfrm>
              <a:off x="22571873" y="27366371"/>
              <a:ext cx="1524000" cy="1207445"/>
            </a:xfrm>
            <a:prstGeom prst="rect">
              <a:avLst/>
            </a:prstGeom>
            <a:solidFill>
              <a:schemeClr val="bg1"/>
            </a:solidFill>
            <a:ln>
              <a:solidFill>
                <a:srgbClr val="C00000"/>
              </a:solidFill>
            </a:ln>
          </p:spPr>
          <p:txBody>
            <a:bodyPr wrap="square" rtlCol="0">
              <a:spAutoFit/>
            </a:bodyPr>
            <a:lstStyle/>
            <a:p>
              <a:r>
                <a:rPr lang="en-US" sz="2400" dirty="0"/>
                <a:t>Positive vorticity advection</a:t>
              </a:r>
            </a:p>
          </p:txBody>
        </p:sp>
        <p:cxnSp>
          <p:nvCxnSpPr>
            <p:cNvPr id="20" name="Straight Arrow Connector 19">
              <a:extLst>
                <a:ext uri="{FF2B5EF4-FFF2-40B4-BE49-F238E27FC236}">
                  <a16:creationId xmlns:a16="http://schemas.microsoft.com/office/drawing/2014/main" id="{53C4E899-B54C-6146-B241-1A32B4903391}"/>
                </a:ext>
              </a:extLst>
            </p:cNvPr>
            <p:cNvCxnSpPr/>
            <p:nvPr/>
          </p:nvCxnSpPr>
          <p:spPr>
            <a:xfrm flipH="1">
              <a:off x="22343273" y="28529494"/>
              <a:ext cx="228600" cy="41671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6A83EE4A-40A4-1147-8331-AF7E16247D1E}"/>
              </a:ext>
            </a:extLst>
          </p:cNvPr>
          <p:cNvSpPr txBox="1"/>
          <p:nvPr/>
        </p:nvSpPr>
        <p:spPr>
          <a:xfrm>
            <a:off x="16993682" y="34838880"/>
            <a:ext cx="4016120" cy="461665"/>
          </a:xfrm>
          <a:prstGeom prst="rect">
            <a:avLst/>
          </a:prstGeom>
          <a:noFill/>
        </p:spPr>
        <p:txBody>
          <a:bodyPr wrap="square" rtlCol="0">
            <a:spAutoFit/>
          </a:bodyPr>
          <a:lstStyle/>
          <a:p>
            <a:pPr algn="ctr"/>
            <a:r>
              <a:rPr lang="en-US" sz="2400" dirty="0"/>
              <a:t>Maximum 10-m wind</a:t>
            </a:r>
          </a:p>
        </p:txBody>
      </p:sp>
      <p:pic>
        <p:nvPicPr>
          <p:cNvPr id="24" name="Picture 23">
            <a:extLst>
              <a:ext uri="{FF2B5EF4-FFF2-40B4-BE49-F238E27FC236}">
                <a16:creationId xmlns:a16="http://schemas.microsoft.com/office/drawing/2014/main" id="{21432624-7EF5-964B-ADFF-263A34700D83}"/>
              </a:ext>
            </a:extLst>
          </p:cNvPr>
          <p:cNvPicPr/>
          <p:nvPr/>
        </p:nvPicPr>
        <p:blipFill>
          <a:blip r:embed="rId6">
            <a:extLst>
              <a:ext uri="{28A0092B-C50C-407E-A947-70E740481C1C}">
                <a14:useLocalDpi xmlns:a14="http://schemas.microsoft.com/office/drawing/2010/main" val="0"/>
              </a:ext>
            </a:extLst>
          </a:blip>
          <a:stretch>
            <a:fillRect/>
          </a:stretch>
        </p:blipFill>
        <p:spPr>
          <a:xfrm>
            <a:off x="12029617" y="35283411"/>
            <a:ext cx="9737365" cy="4876377"/>
          </a:xfrm>
          <a:prstGeom prst="rect">
            <a:avLst/>
          </a:prstGeom>
        </p:spPr>
      </p:pic>
      <p:pic>
        <p:nvPicPr>
          <p:cNvPr id="25" name="Picture 24">
            <a:extLst>
              <a:ext uri="{FF2B5EF4-FFF2-40B4-BE49-F238E27FC236}">
                <a16:creationId xmlns:a16="http://schemas.microsoft.com/office/drawing/2014/main" id="{D3CF5782-47EC-3843-985E-3D5ACE91A740}"/>
              </a:ext>
            </a:extLst>
          </p:cNvPr>
          <p:cNvPicPr/>
          <p:nvPr/>
        </p:nvPicPr>
        <p:blipFill>
          <a:blip r:embed="rId7">
            <a:extLst>
              <a:ext uri="{28A0092B-C50C-407E-A947-70E740481C1C}">
                <a14:useLocalDpi xmlns:a14="http://schemas.microsoft.com/office/drawing/2010/main" val="0"/>
              </a:ext>
            </a:extLst>
          </a:blip>
          <a:stretch>
            <a:fillRect/>
          </a:stretch>
        </p:blipFill>
        <p:spPr>
          <a:xfrm>
            <a:off x="21918865" y="36117044"/>
            <a:ext cx="7867066" cy="3862048"/>
          </a:xfrm>
          <a:prstGeom prst="rect">
            <a:avLst/>
          </a:prstGeom>
        </p:spPr>
      </p:pic>
      <p:pic>
        <p:nvPicPr>
          <p:cNvPr id="26" name="Picture 25">
            <a:extLst>
              <a:ext uri="{FF2B5EF4-FFF2-40B4-BE49-F238E27FC236}">
                <a16:creationId xmlns:a16="http://schemas.microsoft.com/office/drawing/2014/main" id="{6D70FDA3-C0DD-F74A-8BCE-A9B66CD3F5EA}"/>
              </a:ext>
            </a:extLst>
          </p:cNvPr>
          <p:cNvPicPr>
            <a:picLocks noChangeAspect="1"/>
          </p:cNvPicPr>
          <p:nvPr/>
        </p:nvPicPr>
        <p:blipFill rotWithShape="1">
          <a:blip r:embed="rId8">
            <a:extLst>
              <a:ext uri="{28A0092B-C50C-407E-A947-70E740481C1C}">
                <a14:useLocalDpi xmlns:a14="http://schemas.microsoft.com/office/drawing/2010/main" val="0"/>
              </a:ext>
            </a:extLst>
          </a:blip>
          <a:srcRect r="29859"/>
          <a:stretch/>
        </p:blipFill>
        <p:spPr>
          <a:xfrm>
            <a:off x="12419783" y="29687192"/>
            <a:ext cx="9787264" cy="4756953"/>
          </a:xfrm>
          <a:prstGeom prst="rect">
            <a:avLst/>
          </a:prstGeom>
        </p:spPr>
      </p:pic>
      <p:sp>
        <p:nvSpPr>
          <p:cNvPr id="27" name="TextBox 26">
            <a:extLst>
              <a:ext uri="{FF2B5EF4-FFF2-40B4-BE49-F238E27FC236}">
                <a16:creationId xmlns:a16="http://schemas.microsoft.com/office/drawing/2014/main" id="{42FA1D34-3AB2-A74C-B32B-FED003FBB313}"/>
              </a:ext>
            </a:extLst>
          </p:cNvPr>
          <p:cNvSpPr txBox="1"/>
          <p:nvPr/>
        </p:nvSpPr>
        <p:spPr>
          <a:xfrm>
            <a:off x="12427708" y="25913668"/>
            <a:ext cx="4753929" cy="2677656"/>
          </a:xfrm>
          <a:prstGeom prst="rect">
            <a:avLst/>
          </a:prstGeom>
          <a:noFill/>
        </p:spPr>
        <p:txBody>
          <a:bodyPr wrap="square" rtlCol="0">
            <a:spAutoFit/>
          </a:bodyPr>
          <a:lstStyle/>
          <a:p>
            <a:r>
              <a:rPr lang="en-US" sz="2400" dirty="0"/>
              <a:t>The vortex of the storm was more compact during early development, likely due to the increase in midlevel moisture and positive vorticity advection (right), compared to the CTRL experiment without ARO observations.</a:t>
            </a:r>
          </a:p>
        </p:txBody>
      </p:sp>
      <p:sp>
        <p:nvSpPr>
          <p:cNvPr id="29" name="Rectangle 28">
            <a:extLst>
              <a:ext uri="{FF2B5EF4-FFF2-40B4-BE49-F238E27FC236}">
                <a16:creationId xmlns:a16="http://schemas.microsoft.com/office/drawing/2014/main" id="{4C639E86-0A55-364D-9B1E-F090B837FD04}"/>
              </a:ext>
            </a:extLst>
          </p:cNvPr>
          <p:cNvSpPr/>
          <p:nvPr/>
        </p:nvSpPr>
        <p:spPr>
          <a:xfrm>
            <a:off x="22541959" y="32603748"/>
            <a:ext cx="7243971" cy="3416320"/>
          </a:xfrm>
          <a:prstGeom prst="rect">
            <a:avLst/>
          </a:prstGeom>
        </p:spPr>
        <p:txBody>
          <a:bodyPr wrap="square">
            <a:spAutoFit/>
          </a:bodyPr>
          <a:lstStyle/>
          <a:p>
            <a:r>
              <a:rPr lang="en-US" sz="2400" dirty="0">
                <a:latin typeface="Calibri"/>
                <a:ea typeface="SimSun" panose="02010600030101010101" pitchFamily="2" charset="-122"/>
                <a:cs typeface="Calibri"/>
              </a:rPr>
              <a:t>(left) Water vapor mixing ratio (color shading) and diabatic heating (brown contours) at 650 hPa at 0000 UTC 16 September of </a:t>
            </a:r>
            <a:r>
              <a:rPr lang="en-US" sz="2400" dirty="0" err="1">
                <a:latin typeface="Calibri"/>
                <a:ea typeface="SimSun" panose="02010600030101010101" pitchFamily="2" charset="-122"/>
                <a:cs typeface="Calibri"/>
              </a:rPr>
              <a:t>GDAEn</a:t>
            </a:r>
            <a:r>
              <a:rPr lang="en-US" sz="2400" dirty="0">
                <a:latin typeface="Calibri"/>
                <a:ea typeface="SimSun" panose="02010600030101010101" pitchFamily="2" charset="-122"/>
                <a:cs typeface="Calibri"/>
              </a:rPr>
              <a:t> and </a:t>
            </a:r>
            <a:r>
              <a:rPr lang="en-US" sz="2400" dirty="0" err="1">
                <a:latin typeface="Calibri"/>
                <a:ea typeface="SimSun" panose="02010600030101010101" pitchFamily="2" charset="-122"/>
                <a:cs typeface="Calibri"/>
              </a:rPr>
              <a:t>GDAEd</a:t>
            </a:r>
            <a:r>
              <a:rPr lang="en-US" sz="2400" dirty="0">
                <a:latin typeface="Calibri"/>
                <a:ea typeface="SimSun" panose="02010600030101010101" pitchFamily="2" charset="-122"/>
                <a:cs typeface="Calibri"/>
              </a:rPr>
              <a:t>. Areas of diabatic cooling ahead of the storm likely impeded the storm development.</a:t>
            </a:r>
          </a:p>
          <a:p>
            <a:r>
              <a:rPr lang="en-US" sz="2400" dirty="0">
                <a:ea typeface="SimSun" panose="02010600030101010101" pitchFamily="2" charset="-122"/>
                <a:cs typeface="Calibri"/>
              </a:rPr>
              <a:t>Black diamonds indicate the position of the surface minimum sea level pressure of the simulated storm. Dashed circles indicate the radius of maximum 10-m wind.</a:t>
            </a:r>
          </a:p>
        </p:txBody>
      </p:sp>
      <p:graphicFrame>
        <p:nvGraphicFramePr>
          <p:cNvPr id="34" name="Table 33">
            <a:extLst>
              <a:ext uri="{FF2B5EF4-FFF2-40B4-BE49-F238E27FC236}">
                <a16:creationId xmlns:a16="http://schemas.microsoft.com/office/drawing/2014/main" id="{8445A879-C0B2-1646-B3CB-1551D6B0F138}"/>
              </a:ext>
            </a:extLst>
          </p:cNvPr>
          <p:cNvGraphicFramePr>
            <a:graphicFrameLocks noGrp="1"/>
          </p:cNvGraphicFramePr>
          <p:nvPr>
            <p:extLst>
              <p:ext uri="{D42A27DB-BD31-4B8C-83A1-F6EECF244321}">
                <p14:modId xmlns:p14="http://schemas.microsoft.com/office/powerpoint/2010/main" val="874514803"/>
              </p:ext>
            </p:extLst>
          </p:nvPr>
        </p:nvGraphicFramePr>
        <p:xfrm>
          <a:off x="12419783" y="23096983"/>
          <a:ext cx="7858737" cy="1719288"/>
        </p:xfrm>
        <a:graphic>
          <a:graphicData uri="http://schemas.openxmlformats.org/drawingml/2006/table">
            <a:tbl>
              <a:tblPr firstRow="1" firstCol="1" lastRow="1" lastCol="1" bandRow="1" bandCol="1">
                <a:tableStyleId>{5940675A-B579-460E-94D1-54222C63F5DA}</a:tableStyleId>
              </a:tblPr>
              <a:tblGrid>
                <a:gridCol w="1578060">
                  <a:extLst>
                    <a:ext uri="{9D8B030D-6E8A-4147-A177-3AD203B41FA5}">
                      <a16:colId xmlns:a16="http://schemas.microsoft.com/office/drawing/2014/main" val="20000"/>
                    </a:ext>
                  </a:extLst>
                </a:gridCol>
                <a:gridCol w="6280677">
                  <a:extLst>
                    <a:ext uri="{9D8B030D-6E8A-4147-A177-3AD203B41FA5}">
                      <a16:colId xmlns:a16="http://schemas.microsoft.com/office/drawing/2014/main" val="20001"/>
                    </a:ext>
                  </a:extLst>
                </a:gridCol>
              </a:tblGrid>
              <a:tr h="277422">
                <a:tc>
                  <a:txBody>
                    <a:bodyPr/>
                    <a:lstStyle/>
                    <a:p>
                      <a:pPr marL="0" marR="0" algn="ctr">
                        <a:lnSpc>
                          <a:spcPct val="100000"/>
                        </a:lnSpc>
                        <a:spcBef>
                          <a:spcPts val="0"/>
                        </a:spcBef>
                        <a:spcAft>
                          <a:spcPts val="0"/>
                        </a:spcAft>
                      </a:pPr>
                      <a:r>
                        <a:rPr lang="en-US" sz="2000" b="1" dirty="0">
                          <a:effectLst/>
                        </a:rPr>
                        <a:t>Experiments</a:t>
                      </a:r>
                      <a:endParaRPr lang="en-US" sz="2000" b="1" dirty="0">
                        <a:effectLst/>
                        <a:latin typeface="Calibri"/>
                        <a:ea typeface="Calibri"/>
                        <a:cs typeface="Times New Roman"/>
                      </a:endParaRPr>
                    </a:p>
                  </a:txBody>
                  <a:tcPr marL="59247" marR="59247" marT="0" marB="0"/>
                </a:tc>
                <a:tc>
                  <a:txBody>
                    <a:bodyPr/>
                    <a:lstStyle/>
                    <a:p>
                      <a:pPr marL="0" marR="0" algn="ctr">
                        <a:lnSpc>
                          <a:spcPct val="100000"/>
                        </a:lnSpc>
                        <a:spcBef>
                          <a:spcPts val="0"/>
                        </a:spcBef>
                        <a:spcAft>
                          <a:spcPts val="0"/>
                        </a:spcAft>
                      </a:pPr>
                      <a:r>
                        <a:rPr lang="en-US" sz="2000" b="1" dirty="0">
                          <a:effectLst/>
                        </a:rPr>
                        <a:t>Observations assimilated</a:t>
                      </a:r>
                      <a:endParaRPr lang="en-US" sz="2000" b="1" dirty="0">
                        <a:effectLst/>
                        <a:latin typeface="Calibri"/>
                        <a:ea typeface="Calibri"/>
                        <a:cs typeface="Times New Roman"/>
                      </a:endParaRPr>
                    </a:p>
                  </a:txBody>
                  <a:tcPr marL="59247" marR="59247" marT="0" marB="0"/>
                </a:tc>
                <a:extLst>
                  <a:ext uri="{0D108BD9-81ED-4DB2-BD59-A6C34878D82A}">
                    <a16:rowId xmlns:a16="http://schemas.microsoft.com/office/drawing/2014/main" val="10000"/>
                  </a:ext>
                </a:extLst>
              </a:tr>
              <a:tr h="277422">
                <a:tc>
                  <a:txBody>
                    <a:bodyPr/>
                    <a:lstStyle/>
                    <a:p>
                      <a:pPr marL="0" marR="0" algn="ctr">
                        <a:lnSpc>
                          <a:spcPct val="100000"/>
                        </a:lnSpc>
                        <a:spcBef>
                          <a:spcPts val="0"/>
                        </a:spcBef>
                        <a:spcAft>
                          <a:spcPts val="0"/>
                        </a:spcAft>
                      </a:pPr>
                      <a:r>
                        <a:rPr lang="en-US" sz="2000" dirty="0">
                          <a:solidFill>
                            <a:schemeClr val="accent4"/>
                          </a:solidFill>
                          <a:effectLst/>
                        </a:rPr>
                        <a:t>CTRL</a:t>
                      </a:r>
                      <a:endParaRPr lang="en-US" sz="2000" dirty="0">
                        <a:solidFill>
                          <a:schemeClr val="accent4"/>
                        </a:solidFill>
                        <a:effectLst/>
                        <a:latin typeface="Calibri"/>
                        <a:ea typeface="Calibri"/>
                        <a:cs typeface="Times New Roman"/>
                      </a:endParaRPr>
                    </a:p>
                  </a:txBody>
                  <a:tcPr marL="59247" marR="59247" marT="0" marB="0"/>
                </a:tc>
                <a:tc>
                  <a:txBody>
                    <a:bodyPr/>
                    <a:lstStyle/>
                    <a:p>
                      <a:pPr marL="0" marR="0" algn="ctr">
                        <a:lnSpc>
                          <a:spcPct val="100000"/>
                        </a:lnSpc>
                        <a:spcBef>
                          <a:spcPts val="0"/>
                        </a:spcBef>
                        <a:spcAft>
                          <a:spcPts val="0"/>
                        </a:spcAft>
                      </a:pPr>
                      <a:r>
                        <a:rPr lang="en-US" sz="2000" dirty="0">
                          <a:solidFill>
                            <a:schemeClr val="accent4"/>
                          </a:solidFill>
                          <a:effectLst/>
                        </a:rPr>
                        <a:t>GTS + </a:t>
                      </a:r>
                      <a:r>
                        <a:rPr lang="en-US" sz="2000" dirty="0" err="1">
                          <a:solidFill>
                            <a:schemeClr val="accent4"/>
                          </a:solidFill>
                          <a:effectLst/>
                        </a:rPr>
                        <a:t>dropsondes</a:t>
                      </a:r>
                      <a:endParaRPr lang="en-US" sz="2000" dirty="0">
                        <a:solidFill>
                          <a:schemeClr val="accent4"/>
                        </a:solidFill>
                        <a:effectLst/>
                        <a:latin typeface="Calibri"/>
                        <a:ea typeface="Calibri"/>
                        <a:cs typeface="Times New Roman"/>
                      </a:endParaRPr>
                    </a:p>
                  </a:txBody>
                  <a:tcPr marL="59247" marR="59247" marT="0" marB="0"/>
                </a:tc>
                <a:extLst>
                  <a:ext uri="{0D108BD9-81ED-4DB2-BD59-A6C34878D82A}">
                    <a16:rowId xmlns:a16="http://schemas.microsoft.com/office/drawing/2014/main" val="10001"/>
                  </a:ext>
                </a:extLst>
              </a:tr>
              <a:tr h="554844">
                <a:tc>
                  <a:txBody>
                    <a:bodyPr/>
                    <a:lstStyle/>
                    <a:p>
                      <a:pPr marL="0" marR="0" algn="ctr">
                        <a:lnSpc>
                          <a:spcPct val="150000"/>
                        </a:lnSpc>
                        <a:spcBef>
                          <a:spcPts val="600"/>
                        </a:spcBef>
                        <a:spcAft>
                          <a:spcPts val="0"/>
                        </a:spcAft>
                      </a:pPr>
                      <a:r>
                        <a:rPr lang="en-US" sz="2000" dirty="0" err="1">
                          <a:solidFill>
                            <a:schemeClr val="tx2">
                              <a:lumMod val="75000"/>
                            </a:schemeClr>
                          </a:solidFill>
                          <a:effectLst/>
                        </a:rPr>
                        <a:t>GDANn</a:t>
                      </a:r>
                      <a:endParaRPr lang="en-US" sz="2000" dirty="0">
                        <a:solidFill>
                          <a:schemeClr val="tx2">
                            <a:lumMod val="75000"/>
                          </a:schemeClr>
                        </a:solidFill>
                        <a:effectLst/>
                        <a:latin typeface="Calibri"/>
                        <a:ea typeface="Calibri"/>
                        <a:cs typeface="Times New Roman"/>
                      </a:endParaRPr>
                    </a:p>
                  </a:txBody>
                  <a:tcPr marL="59247" marR="59247" marT="0" marB="0"/>
                </a:tc>
                <a:tc>
                  <a:txBody>
                    <a:bodyPr/>
                    <a:lstStyle/>
                    <a:p>
                      <a:pPr marL="0" marR="0" algn="ctr">
                        <a:lnSpc>
                          <a:spcPct val="100000"/>
                        </a:lnSpc>
                        <a:spcBef>
                          <a:spcPts val="0"/>
                        </a:spcBef>
                        <a:spcAft>
                          <a:spcPts val="0"/>
                        </a:spcAft>
                      </a:pPr>
                      <a:r>
                        <a:rPr lang="en-US" sz="2000" dirty="0">
                          <a:solidFill>
                            <a:schemeClr val="tx2">
                              <a:lumMod val="75000"/>
                            </a:schemeClr>
                          </a:solidFill>
                          <a:effectLst/>
                        </a:rPr>
                        <a:t> CNTL + airborne RO non-drifting refractivity</a:t>
                      </a:r>
                      <a:endParaRPr lang="en-US" sz="2000" dirty="0">
                        <a:solidFill>
                          <a:schemeClr val="tx2">
                            <a:lumMod val="75000"/>
                          </a:schemeClr>
                        </a:solidFill>
                        <a:effectLst/>
                        <a:latin typeface="Calibri"/>
                        <a:ea typeface="Calibri"/>
                        <a:cs typeface="Times New Roman"/>
                      </a:endParaRPr>
                    </a:p>
                  </a:txBody>
                  <a:tcPr marL="59247" marR="59247" marT="0" marB="0"/>
                </a:tc>
                <a:extLst>
                  <a:ext uri="{0D108BD9-81ED-4DB2-BD59-A6C34878D82A}">
                    <a16:rowId xmlns:a16="http://schemas.microsoft.com/office/drawing/2014/main" val="10002"/>
                  </a:ext>
                </a:extLst>
              </a:tr>
              <a:tr h="554844">
                <a:tc>
                  <a:txBody>
                    <a:bodyPr/>
                    <a:lstStyle/>
                    <a:p>
                      <a:pPr marL="0" marR="0" algn="ctr">
                        <a:lnSpc>
                          <a:spcPct val="150000"/>
                        </a:lnSpc>
                        <a:spcBef>
                          <a:spcPts val="600"/>
                        </a:spcBef>
                        <a:spcAft>
                          <a:spcPts val="0"/>
                        </a:spcAft>
                      </a:pPr>
                      <a:r>
                        <a:rPr lang="en-US" sz="2000" dirty="0" err="1">
                          <a:solidFill>
                            <a:srgbClr val="FF0000"/>
                          </a:solidFill>
                          <a:effectLst/>
                          <a:latin typeface="Calibri"/>
                          <a:ea typeface="Calibri"/>
                          <a:cs typeface="Times New Roman"/>
                        </a:rPr>
                        <a:t>GDAEd</a:t>
                      </a:r>
                      <a:endParaRPr lang="en-US" sz="2000" dirty="0">
                        <a:solidFill>
                          <a:srgbClr val="FF0000"/>
                        </a:solidFill>
                        <a:effectLst/>
                        <a:latin typeface="Calibri"/>
                        <a:ea typeface="Calibri"/>
                        <a:cs typeface="Times New Roman"/>
                      </a:endParaRPr>
                    </a:p>
                  </a:txBody>
                  <a:tcPr marL="59247" marR="59247" marT="0" marB="0"/>
                </a:tc>
                <a:tc>
                  <a:txBody>
                    <a:bodyPr/>
                    <a:lstStyle/>
                    <a:p>
                      <a:pPr marL="0" marR="0" algn="ctr">
                        <a:lnSpc>
                          <a:spcPct val="100000"/>
                        </a:lnSpc>
                        <a:spcBef>
                          <a:spcPts val="0"/>
                        </a:spcBef>
                        <a:spcAft>
                          <a:spcPts val="0"/>
                        </a:spcAft>
                      </a:pPr>
                      <a:r>
                        <a:rPr lang="en-US" sz="2000" dirty="0">
                          <a:solidFill>
                            <a:srgbClr val="FF0000"/>
                          </a:solidFill>
                          <a:effectLst/>
                        </a:rPr>
                        <a:t>CNTL + airborne RO excess</a:t>
                      </a:r>
                      <a:r>
                        <a:rPr lang="en-US" sz="2000" baseline="0" dirty="0">
                          <a:solidFill>
                            <a:srgbClr val="FF0000"/>
                          </a:solidFill>
                          <a:effectLst/>
                        </a:rPr>
                        <a:t> phase w/drifting tangent points</a:t>
                      </a:r>
                      <a:endParaRPr lang="en-US" sz="2000" dirty="0">
                        <a:solidFill>
                          <a:srgbClr val="FF0000"/>
                        </a:solidFill>
                        <a:effectLst/>
                        <a:latin typeface="+mn-lt"/>
                        <a:ea typeface="Calibri"/>
                        <a:cs typeface="Times New Roman"/>
                      </a:endParaRPr>
                    </a:p>
                  </a:txBody>
                  <a:tcPr marL="59247" marR="59247" marT="0" marB="0"/>
                </a:tc>
                <a:extLst>
                  <a:ext uri="{0D108BD9-81ED-4DB2-BD59-A6C34878D82A}">
                    <a16:rowId xmlns:a16="http://schemas.microsoft.com/office/drawing/2014/main" val="10005"/>
                  </a:ext>
                </a:extLst>
              </a:tr>
            </a:tbl>
          </a:graphicData>
        </a:graphic>
      </p:graphicFrame>
      <p:pic>
        <p:nvPicPr>
          <p:cNvPr id="36" name="Picture 35">
            <a:extLst>
              <a:ext uri="{FF2B5EF4-FFF2-40B4-BE49-F238E27FC236}">
                <a16:creationId xmlns:a16="http://schemas.microsoft.com/office/drawing/2014/main" id="{6226E475-3E2C-2E48-8357-3CEA97E35BEF}"/>
              </a:ext>
            </a:extLst>
          </p:cNvPr>
          <p:cNvPicPr>
            <a:picLocks noChangeAspect="1"/>
          </p:cNvPicPr>
          <p:nvPr/>
        </p:nvPicPr>
        <p:blipFill rotWithShape="1">
          <a:blip r:embed="rId9"/>
          <a:srcRect l="27653" r="44151" b="79569"/>
          <a:stretch/>
        </p:blipFill>
        <p:spPr>
          <a:xfrm>
            <a:off x="374394" y="4770666"/>
            <a:ext cx="8526655" cy="4577648"/>
          </a:xfrm>
          <a:prstGeom prst="rect">
            <a:avLst/>
          </a:prstGeom>
        </p:spPr>
      </p:pic>
      <p:graphicFrame>
        <p:nvGraphicFramePr>
          <p:cNvPr id="37" name="Object 2">
            <a:extLst>
              <a:ext uri="{FF2B5EF4-FFF2-40B4-BE49-F238E27FC236}">
                <a16:creationId xmlns:a16="http://schemas.microsoft.com/office/drawing/2014/main" id="{28B8E24C-25D5-B847-AEE7-55226784D3C9}"/>
              </a:ext>
            </a:extLst>
          </p:cNvPr>
          <p:cNvGraphicFramePr>
            <a:graphicFrameLocks noChangeAspect="1"/>
          </p:cNvGraphicFramePr>
          <p:nvPr>
            <p:extLst>
              <p:ext uri="{D42A27DB-BD31-4B8C-83A1-F6EECF244321}">
                <p14:modId xmlns:p14="http://schemas.microsoft.com/office/powerpoint/2010/main" val="1559518595"/>
              </p:ext>
            </p:extLst>
          </p:nvPr>
        </p:nvGraphicFramePr>
        <p:xfrm>
          <a:off x="299314" y="3828643"/>
          <a:ext cx="3565525" cy="757237"/>
        </p:xfrm>
        <a:graphic>
          <a:graphicData uri="http://schemas.openxmlformats.org/presentationml/2006/ole">
            <mc:AlternateContent xmlns:mc="http://schemas.openxmlformats.org/markup-compatibility/2006">
              <mc:Choice xmlns:v="urn:schemas-microsoft-com:vml" Requires="v">
                <p:oleObj spid="_x0000_s1071" name="Equation" r:id="rId10" imgW="1854200" imgH="393700" progId="Equation.DSMT4">
                  <p:embed/>
                </p:oleObj>
              </mc:Choice>
              <mc:Fallback>
                <p:oleObj name="Equation" r:id="rId10" imgW="1854200" imgH="393700" progId="Equation.DSMT4">
                  <p:embed/>
                  <p:pic>
                    <p:nvPicPr>
                      <p:cNvPr id="11" name="Object 2">
                        <a:extLst>
                          <a:ext uri="{FF2B5EF4-FFF2-40B4-BE49-F238E27FC236}">
                            <a16:creationId xmlns:a16="http://schemas.microsoft.com/office/drawing/2014/main" id="{67EBF112-2735-6145-A7E3-579A68222F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314" y="3828643"/>
                        <a:ext cx="3565525" cy="7572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pSp>
        <p:nvGrpSpPr>
          <p:cNvPr id="62" name="Group 61">
            <a:extLst>
              <a:ext uri="{FF2B5EF4-FFF2-40B4-BE49-F238E27FC236}">
                <a16:creationId xmlns:a16="http://schemas.microsoft.com/office/drawing/2014/main" id="{1378E65C-C706-7F4D-B1C9-A99E80554FB8}"/>
              </a:ext>
            </a:extLst>
          </p:cNvPr>
          <p:cNvGrpSpPr/>
          <p:nvPr/>
        </p:nvGrpSpPr>
        <p:grpSpPr>
          <a:xfrm>
            <a:off x="443988" y="13693514"/>
            <a:ext cx="4400448" cy="2668356"/>
            <a:chOff x="5572567" y="4391991"/>
            <a:chExt cx="3311358" cy="2007951"/>
          </a:xfrm>
        </p:grpSpPr>
        <p:pic>
          <p:nvPicPr>
            <p:cNvPr id="63" name="Picture 62">
              <a:extLst>
                <a:ext uri="{FF2B5EF4-FFF2-40B4-BE49-F238E27FC236}">
                  <a16:creationId xmlns:a16="http://schemas.microsoft.com/office/drawing/2014/main" id="{3656A793-B56A-0144-9A7C-FDFAEB67EB59}"/>
                </a:ext>
              </a:extLst>
            </p:cNvPr>
            <p:cNvPicPr>
              <a:picLocks noChangeAspect="1"/>
            </p:cNvPicPr>
            <p:nvPr/>
          </p:nvPicPr>
          <p:blipFill rotWithShape="1">
            <a:blip r:embed="rId12">
              <a:extLst>
                <a:ext uri="{28A0092B-C50C-407E-A947-70E740481C1C}">
                  <a14:useLocalDpi xmlns:a14="http://schemas.microsoft.com/office/drawing/2010/main" val="0"/>
                </a:ext>
              </a:extLst>
            </a:blip>
            <a:srcRect l="32654" t="32468" r="28808" b="37290"/>
            <a:stretch/>
          </p:blipFill>
          <p:spPr>
            <a:xfrm>
              <a:off x="5572567" y="4391991"/>
              <a:ext cx="3311358" cy="2007951"/>
            </a:xfrm>
            <a:prstGeom prst="rect">
              <a:avLst/>
            </a:prstGeom>
            <a:ln>
              <a:solidFill>
                <a:schemeClr val="tx1"/>
              </a:solidFill>
            </a:ln>
          </p:spPr>
        </p:pic>
        <p:sp>
          <p:nvSpPr>
            <p:cNvPr id="64" name="Oval 63">
              <a:extLst>
                <a:ext uri="{FF2B5EF4-FFF2-40B4-BE49-F238E27FC236}">
                  <a16:creationId xmlns:a16="http://schemas.microsoft.com/office/drawing/2014/main" id="{E8E02AB1-94A2-154B-BCF3-BC6C20E4F8B2}"/>
                </a:ext>
              </a:extLst>
            </p:cNvPr>
            <p:cNvSpPr/>
            <p:nvPr/>
          </p:nvSpPr>
          <p:spPr>
            <a:xfrm rot="3247282">
              <a:off x="7878878" y="4618910"/>
              <a:ext cx="259569" cy="954882"/>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5" name="Picture 64" descr="ar18_rf01_lowest_TP_height.jpg">
            <a:extLst>
              <a:ext uri="{FF2B5EF4-FFF2-40B4-BE49-F238E27FC236}">
                <a16:creationId xmlns:a16="http://schemas.microsoft.com/office/drawing/2014/main" id="{80BC37DA-4D03-D748-9BEC-244EDC485B00}"/>
              </a:ext>
            </a:extLst>
          </p:cNvPr>
          <p:cNvPicPr>
            <a:picLocks noChangeAspect="1"/>
          </p:cNvPicPr>
          <p:nvPr/>
        </p:nvPicPr>
        <p:blipFill rotWithShape="1">
          <a:blip r:embed="rId13">
            <a:extLst>
              <a:ext uri="{28A0092B-C50C-407E-A947-70E740481C1C}">
                <a14:useLocalDpi xmlns:a14="http://schemas.microsoft.com/office/drawing/2010/main" val="0"/>
              </a:ext>
            </a:extLst>
          </a:blip>
          <a:srcRect l="7110" t="4569" r="6640"/>
          <a:stretch/>
        </p:blipFill>
        <p:spPr>
          <a:xfrm>
            <a:off x="462183" y="16881002"/>
            <a:ext cx="4805079" cy="2659084"/>
          </a:xfrm>
          <a:prstGeom prst="rect">
            <a:avLst/>
          </a:prstGeom>
          <a:ln>
            <a:solidFill>
              <a:srgbClr val="000000"/>
            </a:solidFill>
          </a:ln>
        </p:spPr>
      </p:pic>
      <p:sp>
        <p:nvSpPr>
          <p:cNvPr id="66" name="TextBox 65">
            <a:extLst>
              <a:ext uri="{FF2B5EF4-FFF2-40B4-BE49-F238E27FC236}">
                <a16:creationId xmlns:a16="http://schemas.microsoft.com/office/drawing/2014/main" id="{B924A974-2DD0-2E45-878D-3FE8999C2AB3}"/>
              </a:ext>
            </a:extLst>
          </p:cNvPr>
          <p:cNvSpPr txBox="1"/>
          <p:nvPr/>
        </p:nvSpPr>
        <p:spPr>
          <a:xfrm>
            <a:off x="5346245" y="17849212"/>
            <a:ext cx="6216553"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~7 </a:t>
            </a:r>
            <a:r>
              <a:rPr lang="en-US" sz="2000" dirty="0" err="1"/>
              <a:t>hr</a:t>
            </a:r>
            <a:r>
              <a:rPr lang="en-US" sz="2000" dirty="0"/>
              <a:t> flight.</a:t>
            </a:r>
          </a:p>
          <a:p>
            <a:pPr marL="285750" indent="-285750">
              <a:buFont typeface="Arial" panose="020B0604020202020204" pitchFamily="34" charset="0"/>
              <a:buChar char="•"/>
            </a:pPr>
            <a:r>
              <a:rPr lang="en-US" sz="2000" dirty="0"/>
              <a:t>17 GPS (14 Setting + 4 Rising).</a:t>
            </a:r>
          </a:p>
          <a:p>
            <a:pPr marL="285750" indent="-285750">
              <a:buFont typeface="Arial" panose="020B0604020202020204" pitchFamily="34" charset="0"/>
              <a:buChar char="•"/>
            </a:pPr>
            <a:r>
              <a:rPr lang="en-US" sz="2000" dirty="0"/>
              <a:t>8 Galileo (6 Setting +1 Rising).</a:t>
            </a:r>
          </a:p>
          <a:p>
            <a:pPr marL="285750" indent="-285750">
              <a:buFont typeface="Arial"/>
              <a:buChar char="•"/>
            </a:pPr>
            <a:r>
              <a:rPr lang="en-US" sz="2000" dirty="0"/>
              <a:t>One Galileo occultation penetrates to the surface.</a:t>
            </a:r>
          </a:p>
          <a:p>
            <a:pPr marL="285750" indent="-285750">
              <a:buFont typeface="Arial"/>
              <a:buChar char="•"/>
            </a:pPr>
            <a:r>
              <a:rPr lang="en-US" sz="2000" dirty="0"/>
              <a:t>Five rising occultations, one penetrates to 2 km.</a:t>
            </a:r>
          </a:p>
          <a:p>
            <a:pPr marL="285750" indent="-285750">
              <a:buFont typeface="Arial"/>
              <a:buChar char="•"/>
            </a:pPr>
            <a:r>
              <a:rPr lang="en-US" sz="2000" dirty="0"/>
              <a:t>EXCEPTIONALLY GOOD FOR SIMPLE CLOSED-LOOP RECEIVER HARDWARE.</a:t>
            </a:r>
          </a:p>
          <a:p>
            <a:pPr marL="285750" indent="-285750">
              <a:buFont typeface="Arial"/>
              <a:buChar char="•"/>
            </a:pPr>
            <a:endParaRPr lang="en-US" sz="2000" dirty="0"/>
          </a:p>
        </p:txBody>
      </p:sp>
      <p:pic>
        <p:nvPicPr>
          <p:cNvPr id="67" name="Content Placeholder 6">
            <a:extLst>
              <a:ext uri="{FF2B5EF4-FFF2-40B4-BE49-F238E27FC236}">
                <a16:creationId xmlns:a16="http://schemas.microsoft.com/office/drawing/2014/main" id="{93052BEC-30BE-DB42-BBD5-ADBA302BFE9B}"/>
              </a:ext>
            </a:extLst>
          </p:cNvPr>
          <p:cNvPicPr>
            <a:picLocks noChangeAspect="1"/>
          </p:cNvPicPr>
          <p:nvPr/>
        </p:nvPicPr>
        <p:blipFill rotWithShape="1">
          <a:blip r:embed="rId14"/>
          <a:srcRect r="6832"/>
          <a:stretch/>
        </p:blipFill>
        <p:spPr>
          <a:xfrm>
            <a:off x="3316034" y="20878897"/>
            <a:ext cx="8110067" cy="4351338"/>
          </a:xfrm>
          <a:prstGeom prst="rect">
            <a:avLst/>
          </a:prstGeom>
        </p:spPr>
      </p:pic>
      <p:pic>
        <p:nvPicPr>
          <p:cNvPr id="89" name="Picture 88">
            <a:extLst>
              <a:ext uri="{FF2B5EF4-FFF2-40B4-BE49-F238E27FC236}">
                <a16:creationId xmlns:a16="http://schemas.microsoft.com/office/drawing/2014/main" id="{88A11817-70AB-BE4C-B84D-825519247472}"/>
              </a:ext>
            </a:extLst>
          </p:cNvPr>
          <p:cNvPicPr>
            <a:picLocks noChangeAspect="1"/>
          </p:cNvPicPr>
          <p:nvPr/>
        </p:nvPicPr>
        <p:blipFill rotWithShape="1">
          <a:blip r:embed="rId15"/>
          <a:srcRect l="11564" t="134" r="11944" b="-1285"/>
          <a:stretch/>
        </p:blipFill>
        <p:spPr>
          <a:xfrm>
            <a:off x="462183" y="25512281"/>
            <a:ext cx="10820846" cy="8052594"/>
          </a:xfrm>
          <a:prstGeom prst="rect">
            <a:avLst/>
          </a:prstGeom>
        </p:spPr>
      </p:pic>
      <p:sp>
        <p:nvSpPr>
          <p:cNvPr id="90" name="TextBox 89">
            <a:extLst>
              <a:ext uri="{FF2B5EF4-FFF2-40B4-BE49-F238E27FC236}">
                <a16:creationId xmlns:a16="http://schemas.microsoft.com/office/drawing/2014/main" id="{1C327071-AA47-A240-A28F-9EC2E56C8D78}"/>
              </a:ext>
            </a:extLst>
          </p:cNvPr>
          <p:cNvSpPr txBox="1"/>
          <p:nvPr/>
        </p:nvSpPr>
        <p:spPr>
          <a:xfrm>
            <a:off x="662769" y="20919426"/>
            <a:ext cx="3202069" cy="3477875"/>
          </a:xfrm>
          <a:prstGeom prst="rect">
            <a:avLst/>
          </a:prstGeom>
          <a:noFill/>
        </p:spPr>
        <p:txBody>
          <a:bodyPr wrap="square" rtlCol="0">
            <a:spAutoFit/>
          </a:bodyPr>
          <a:lstStyle/>
          <a:p>
            <a:pPr marL="285750" indent="-285750">
              <a:buFont typeface="Wingdings" charset="2"/>
              <a:buChar char="§"/>
            </a:pPr>
            <a:r>
              <a:rPr lang="en-US" sz="2000" dirty="0"/>
              <a:t>Negligible difference between two independent receivers.</a:t>
            </a:r>
          </a:p>
          <a:p>
            <a:pPr marL="285750" indent="-285750">
              <a:buFont typeface="Wingdings" charset="2"/>
              <a:buChar char="§"/>
            </a:pPr>
            <a:r>
              <a:rPr lang="en-US" sz="2000" dirty="0"/>
              <a:t>1% difference between two constellations GPS and Galileo. </a:t>
            </a:r>
          </a:p>
          <a:p>
            <a:pPr marL="285750" indent="-285750">
              <a:buFont typeface="Wingdings" charset="2"/>
              <a:buChar char="§"/>
            </a:pPr>
            <a:r>
              <a:rPr lang="en-US" sz="2000" dirty="0"/>
              <a:t>2-3% difference with ECMWF model and </a:t>
            </a:r>
            <a:r>
              <a:rPr lang="en-US" sz="2000" dirty="0" err="1"/>
              <a:t>dropsonde</a:t>
            </a:r>
            <a:r>
              <a:rPr lang="en-US" sz="2000" dirty="0"/>
              <a:t>.</a:t>
            </a:r>
          </a:p>
          <a:p>
            <a:pPr marL="285750" indent="-285750">
              <a:buFont typeface="Wingdings" charset="2"/>
              <a:buChar char="§"/>
            </a:pPr>
            <a:r>
              <a:rPr lang="en-US" sz="2000" dirty="0"/>
              <a:t>Structural variations match very well.  </a:t>
            </a:r>
          </a:p>
        </p:txBody>
      </p:sp>
      <p:grpSp>
        <p:nvGrpSpPr>
          <p:cNvPr id="3" name="Group 2">
            <a:extLst>
              <a:ext uri="{FF2B5EF4-FFF2-40B4-BE49-F238E27FC236}">
                <a16:creationId xmlns:a16="http://schemas.microsoft.com/office/drawing/2014/main" id="{1B4BF9B9-374E-A143-AC1E-C015B83F88B8}"/>
              </a:ext>
            </a:extLst>
          </p:cNvPr>
          <p:cNvGrpSpPr/>
          <p:nvPr/>
        </p:nvGrpSpPr>
        <p:grpSpPr>
          <a:xfrm>
            <a:off x="22667953" y="23965473"/>
            <a:ext cx="6991982" cy="8589787"/>
            <a:chOff x="7084261" y="33991062"/>
            <a:chExt cx="3557917" cy="4278272"/>
          </a:xfrm>
        </p:grpSpPr>
        <p:pic>
          <p:nvPicPr>
            <p:cNvPr id="43" name="Picture 42">
              <a:extLst>
                <a:ext uri="{FF2B5EF4-FFF2-40B4-BE49-F238E27FC236}">
                  <a16:creationId xmlns:a16="http://schemas.microsoft.com/office/drawing/2014/main" id="{6FC5B008-B6B2-F44E-A907-169650654C80}"/>
                </a:ext>
              </a:extLst>
            </p:cNvPr>
            <p:cNvPicPr/>
            <p:nvPr/>
          </p:nvPicPr>
          <p:blipFill rotWithShape="1">
            <a:blip r:embed="rId16">
              <a:extLst>
                <a:ext uri="{28A0092B-C50C-407E-A947-70E740481C1C}">
                  <a14:useLocalDpi xmlns:a14="http://schemas.microsoft.com/office/drawing/2010/main" val="0"/>
                </a:ext>
              </a:extLst>
            </a:blip>
            <a:srcRect l="36398" b="33458"/>
            <a:stretch/>
          </p:blipFill>
          <p:spPr>
            <a:xfrm>
              <a:off x="7106693" y="33991062"/>
              <a:ext cx="3535485" cy="4278272"/>
            </a:xfrm>
            <a:prstGeom prst="rect">
              <a:avLst/>
            </a:prstGeom>
          </p:spPr>
        </p:pic>
        <p:pic>
          <p:nvPicPr>
            <p:cNvPr id="44" name="Picture 43">
              <a:extLst>
                <a:ext uri="{FF2B5EF4-FFF2-40B4-BE49-F238E27FC236}">
                  <a16:creationId xmlns:a16="http://schemas.microsoft.com/office/drawing/2014/main" id="{5E30027A-92D7-2A4A-AD7D-F4092A0D878E}"/>
                </a:ext>
              </a:extLst>
            </p:cNvPr>
            <p:cNvPicPr/>
            <p:nvPr/>
          </p:nvPicPr>
          <p:blipFill rotWithShape="1">
            <a:blip r:embed="rId16">
              <a:extLst>
                <a:ext uri="{28A0092B-C50C-407E-A947-70E740481C1C}">
                  <a14:useLocalDpi xmlns:a14="http://schemas.microsoft.com/office/drawing/2010/main" val="0"/>
                </a:ext>
              </a:extLst>
            </a:blip>
            <a:srcRect l="49930" t="66085" b="-147"/>
            <a:stretch/>
          </p:blipFill>
          <p:spPr>
            <a:xfrm>
              <a:off x="7858915" y="36079289"/>
              <a:ext cx="2783263" cy="2190045"/>
            </a:xfrm>
            <a:prstGeom prst="rect">
              <a:avLst/>
            </a:prstGeom>
          </p:spPr>
        </p:pic>
        <p:sp>
          <p:nvSpPr>
            <p:cNvPr id="2" name="Rectangle 1">
              <a:extLst>
                <a:ext uri="{FF2B5EF4-FFF2-40B4-BE49-F238E27FC236}">
                  <a16:creationId xmlns:a16="http://schemas.microsoft.com/office/drawing/2014/main" id="{B0839C90-01A3-554D-8028-F57F5C41A336}"/>
                </a:ext>
              </a:extLst>
            </p:cNvPr>
            <p:cNvSpPr/>
            <p:nvPr/>
          </p:nvSpPr>
          <p:spPr>
            <a:xfrm>
              <a:off x="7084261" y="34024928"/>
              <a:ext cx="686750" cy="2088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 name="Picture 46">
            <a:extLst>
              <a:ext uri="{FF2B5EF4-FFF2-40B4-BE49-F238E27FC236}">
                <a16:creationId xmlns:a16="http://schemas.microsoft.com/office/drawing/2014/main" id="{3704AB20-A559-F04B-9D63-2641DB01E519}"/>
              </a:ext>
            </a:extLst>
          </p:cNvPr>
          <p:cNvPicPr>
            <a:picLocks noChangeAspect="1"/>
          </p:cNvPicPr>
          <p:nvPr/>
        </p:nvPicPr>
        <p:blipFill rotWithShape="1">
          <a:blip r:embed="rId17"/>
          <a:srcRect l="49343"/>
          <a:stretch/>
        </p:blipFill>
        <p:spPr>
          <a:xfrm>
            <a:off x="439465" y="36414340"/>
            <a:ext cx="4632069" cy="3528958"/>
          </a:xfrm>
          <a:prstGeom prst="rect">
            <a:avLst/>
          </a:prstGeom>
        </p:spPr>
      </p:pic>
      <p:pic>
        <p:nvPicPr>
          <p:cNvPr id="48" name="Picture 34" descr="vols_Atlantic">
            <a:extLst>
              <a:ext uri="{FF2B5EF4-FFF2-40B4-BE49-F238E27FC236}">
                <a16:creationId xmlns:a16="http://schemas.microsoft.com/office/drawing/2014/main" id="{AB1CE60A-0827-CA49-B089-739F536D58F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93426" y="36408095"/>
            <a:ext cx="6159970" cy="3535203"/>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6F0ADA54-E5FB-7842-A1FD-C28C0360DB1B}"/>
              </a:ext>
            </a:extLst>
          </p:cNvPr>
          <p:cNvSpPr/>
          <p:nvPr/>
        </p:nvSpPr>
        <p:spPr>
          <a:xfrm>
            <a:off x="401780" y="35033814"/>
            <a:ext cx="4620877" cy="1323439"/>
          </a:xfrm>
          <a:prstGeom prst="rect">
            <a:avLst/>
          </a:prstGeom>
        </p:spPr>
        <p:txBody>
          <a:bodyPr wrap="square">
            <a:spAutoFit/>
          </a:bodyPr>
          <a:lstStyle/>
          <a:p>
            <a:r>
              <a:rPr lang="en-US" sz="2000" dirty="0">
                <a:latin typeface="Calibri"/>
                <a:ea typeface="SimSun" panose="02010600030101010101" pitchFamily="2" charset="-122"/>
                <a:cs typeface="Calibri"/>
              </a:rPr>
              <a:t>Flights in GTS database in one day</a:t>
            </a:r>
          </a:p>
          <a:p>
            <a:r>
              <a:rPr lang="en-US" sz="2000" dirty="0">
                <a:latin typeface="Calibri"/>
                <a:ea typeface="SimSun" panose="02010600030101010101" pitchFamily="2" charset="-122"/>
                <a:cs typeface="Calibri"/>
              </a:rPr>
              <a:t>~3500 occultations over CONUS</a:t>
            </a:r>
          </a:p>
          <a:p>
            <a:r>
              <a:rPr lang="en-US" sz="2000" dirty="0">
                <a:latin typeface="Calibri"/>
                <a:ea typeface="SimSun" panose="02010600030101010101" pitchFamily="2" charset="-122"/>
                <a:cs typeface="Calibri"/>
              </a:rPr>
              <a:t>11 Sept 2013 CO extreme flooding event</a:t>
            </a:r>
          </a:p>
          <a:p>
            <a:r>
              <a:rPr lang="en-US" sz="2000" dirty="0">
                <a:latin typeface="Calibri"/>
                <a:ea typeface="SimSun" panose="02010600030101010101" pitchFamily="2" charset="-122"/>
                <a:cs typeface="Calibri"/>
              </a:rPr>
              <a:t>(Chen 2017; </a:t>
            </a:r>
            <a:r>
              <a:rPr lang="en-US" sz="2000" dirty="0" err="1">
                <a:latin typeface="Calibri"/>
                <a:ea typeface="SimSun" panose="02010600030101010101" pitchFamily="2" charset="-122"/>
                <a:cs typeface="Calibri"/>
              </a:rPr>
              <a:t>Gochis</a:t>
            </a:r>
            <a:r>
              <a:rPr lang="en-US" sz="2000" dirty="0">
                <a:latin typeface="Calibri"/>
                <a:ea typeface="SimSun" panose="02010600030101010101" pitchFamily="2" charset="-122"/>
                <a:cs typeface="Calibri"/>
              </a:rPr>
              <a:t> et al., 2015)</a:t>
            </a:r>
          </a:p>
        </p:txBody>
      </p:sp>
      <p:pic>
        <p:nvPicPr>
          <p:cNvPr id="32" name="Picture 31">
            <a:extLst>
              <a:ext uri="{FF2B5EF4-FFF2-40B4-BE49-F238E27FC236}">
                <a16:creationId xmlns:a16="http://schemas.microsoft.com/office/drawing/2014/main" id="{021EFF68-524B-BE49-B801-C933FB1A9236}"/>
              </a:ext>
            </a:extLst>
          </p:cNvPr>
          <p:cNvPicPr>
            <a:picLocks noChangeAspect="1"/>
          </p:cNvPicPr>
          <p:nvPr/>
        </p:nvPicPr>
        <p:blipFill>
          <a:blip r:embed="rId19"/>
          <a:stretch>
            <a:fillRect/>
          </a:stretch>
        </p:blipFill>
        <p:spPr>
          <a:xfrm>
            <a:off x="26737855" y="0"/>
            <a:ext cx="3302564" cy="3314910"/>
          </a:xfrm>
          <a:prstGeom prst="rect">
            <a:avLst/>
          </a:prstGeom>
        </p:spPr>
      </p:pic>
      <p:pic>
        <p:nvPicPr>
          <p:cNvPr id="39" name="Picture 38">
            <a:extLst>
              <a:ext uri="{FF2B5EF4-FFF2-40B4-BE49-F238E27FC236}">
                <a16:creationId xmlns:a16="http://schemas.microsoft.com/office/drawing/2014/main" id="{13AF5332-6118-134C-8FF0-45B455C62FC8}"/>
              </a:ext>
            </a:extLst>
          </p:cNvPr>
          <p:cNvPicPr>
            <a:picLocks noChangeAspect="1"/>
          </p:cNvPicPr>
          <p:nvPr/>
        </p:nvPicPr>
        <p:blipFill>
          <a:blip r:embed="rId20"/>
          <a:stretch>
            <a:fillRect/>
          </a:stretch>
        </p:blipFill>
        <p:spPr>
          <a:xfrm>
            <a:off x="-612709" y="-124054"/>
            <a:ext cx="6760654" cy="2623745"/>
          </a:xfrm>
          <a:prstGeom prst="rect">
            <a:avLst/>
          </a:prstGeom>
        </p:spPr>
      </p:pic>
      <p:pic>
        <p:nvPicPr>
          <p:cNvPr id="55" name="Picture 3">
            <a:extLst>
              <a:ext uri="{FF2B5EF4-FFF2-40B4-BE49-F238E27FC236}">
                <a16:creationId xmlns:a16="http://schemas.microsoft.com/office/drawing/2014/main" id="{76EDF740-0BD9-BB4A-8892-30EE72D92579}"/>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4416814" y="433571"/>
            <a:ext cx="1446050" cy="144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5535905D-C7D1-CF40-99D1-F3BA8C509FB6}"/>
              </a:ext>
            </a:extLst>
          </p:cNvPr>
          <p:cNvPicPr>
            <a:picLocks noChangeAspect="1"/>
          </p:cNvPicPr>
          <p:nvPr/>
        </p:nvPicPr>
        <p:blipFill>
          <a:blip r:embed="rId22"/>
          <a:stretch>
            <a:fillRect/>
          </a:stretch>
        </p:blipFill>
        <p:spPr>
          <a:xfrm>
            <a:off x="25673062" y="2757"/>
            <a:ext cx="1285310" cy="966826"/>
          </a:xfrm>
          <a:prstGeom prst="rect">
            <a:avLst/>
          </a:prstGeom>
        </p:spPr>
      </p:pic>
      <p:sp>
        <p:nvSpPr>
          <p:cNvPr id="45" name="TextBox 44">
            <a:extLst>
              <a:ext uri="{FF2B5EF4-FFF2-40B4-BE49-F238E27FC236}">
                <a16:creationId xmlns:a16="http://schemas.microsoft.com/office/drawing/2014/main" id="{58245138-FF3A-3B41-9CED-7C01C1CA369C}"/>
              </a:ext>
            </a:extLst>
          </p:cNvPr>
          <p:cNvSpPr txBox="1"/>
          <p:nvPr/>
        </p:nvSpPr>
        <p:spPr>
          <a:xfrm>
            <a:off x="3678847" y="1779094"/>
            <a:ext cx="22817507" cy="954107"/>
          </a:xfrm>
          <a:prstGeom prst="rect">
            <a:avLst/>
          </a:prstGeom>
          <a:noFill/>
        </p:spPr>
        <p:txBody>
          <a:bodyPr wrap="square" rtlCol="0">
            <a:spAutoFit/>
          </a:bodyPr>
          <a:lstStyle/>
          <a:p>
            <a:pPr algn="ctr"/>
            <a:r>
              <a:rPr lang="en-US" sz="2800" dirty="0"/>
              <a:t>J.S. Haase</a:t>
            </a:r>
            <a:r>
              <a:rPr lang="en-US" sz="2800" baseline="30000" dirty="0"/>
              <a:t>1</a:t>
            </a:r>
            <a:r>
              <a:rPr lang="en-US" sz="2800" dirty="0"/>
              <a:t>, M.J. Murphy Jr.</a:t>
            </a:r>
            <a:r>
              <a:rPr lang="en-US" sz="2800" baseline="30000" dirty="0"/>
              <a:t> 1</a:t>
            </a:r>
            <a:r>
              <a:rPr lang="en-US" sz="2800" dirty="0"/>
              <a:t>, B. Cao</a:t>
            </a:r>
            <a:r>
              <a:rPr lang="en-US" sz="2800" baseline="30000" dirty="0"/>
              <a:t>1</a:t>
            </a:r>
            <a:r>
              <a:rPr lang="en-US" sz="2800" dirty="0"/>
              <a:t>, S.-H. Chen</a:t>
            </a:r>
            <a:r>
              <a:rPr lang="en-US" sz="2800" baseline="30000" dirty="0"/>
              <a:t>2</a:t>
            </a:r>
            <a:r>
              <a:rPr lang="en-US" sz="2800" dirty="0"/>
              <a:t>, M. Zheng</a:t>
            </a:r>
            <a:r>
              <a:rPr lang="en-US" sz="2800" baseline="30000" dirty="0"/>
              <a:t>3</a:t>
            </a:r>
            <a:r>
              <a:rPr lang="en-US" sz="2800" dirty="0"/>
              <a:t>, F.M. Ralph</a:t>
            </a:r>
            <a:r>
              <a:rPr lang="en-US" sz="2800" baseline="30000" dirty="0"/>
              <a:t>3</a:t>
            </a:r>
            <a:r>
              <a:rPr lang="en-US" sz="2800" dirty="0"/>
              <a:t>, B. J. Murphy</a:t>
            </a:r>
            <a:r>
              <a:rPr lang="en-US" sz="2800" baseline="30000" dirty="0"/>
              <a:t>4</a:t>
            </a:r>
            <a:r>
              <a:rPr lang="en-US" sz="2800" dirty="0"/>
              <a:t>, X.-M. Chen</a:t>
            </a:r>
            <a:r>
              <a:rPr lang="en-US" sz="2800" baseline="30000" dirty="0"/>
              <a:t>2</a:t>
            </a:r>
            <a:r>
              <a:rPr lang="en-US" sz="2800" dirty="0"/>
              <a:t>, K.-N. Wang</a:t>
            </a:r>
            <a:r>
              <a:rPr lang="en-US" sz="2800" baseline="30000" dirty="0"/>
              <a:t>1</a:t>
            </a:r>
            <a:r>
              <a:rPr lang="en-US" sz="2800" dirty="0"/>
              <a:t>, S.-Y. Chen</a:t>
            </a:r>
            <a:r>
              <a:rPr lang="en-US" sz="2800" baseline="30000" dirty="0"/>
              <a:t>5</a:t>
            </a:r>
            <a:r>
              <a:rPr lang="en-US" sz="2800" dirty="0"/>
              <a:t>, C. Y. Huang</a:t>
            </a:r>
            <a:r>
              <a:rPr lang="en-US" sz="2800" baseline="30000" dirty="0"/>
              <a:t>5</a:t>
            </a:r>
            <a:r>
              <a:rPr lang="en-US" sz="2800" dirty="0"/>
              <a:t>, J.L. Garrison</a:t>
            </a:r>
            <a:r>
              <a:rPr lang="en-US" sz="2800" baseline="30000" dirty="0"/>
              <a:t>4</a:t>
            </a:r>
            <a:endParaRPr lang="en-US" sz="2800" dirty="0"/>
          </a:p>
          <a:p>
            <a:pPr algn="ctr"/>
            <a:r>
              <a:rPr lang="en-US" sz="2800" baseline="30000" dirty="0"/>
              <a:t>1</a:t>
            </a:r>
            <a:r>
              <a:rPr lang="en-US" sz="2800" dirty="0"/>
              <a:t>UC San Diego; </a:t>
            </a:r>
            <a:r>
              <a:rPr lang="en-US" sz="2800" baseline="30000" dirty="0"/>
              <a:t>2</a:t>
            </a:r>
            <a:r>
              <a:rPr lang="en-US" sz="2800" dirty="0"/>
              <a:t>UC Davis; </a:t>
            </a:r>
            <a:r>
              <a:rPr lang="en-US" sz="2800" baseline="30000" dirty="0"/>
              <a:t>3</a:t>
            </a:r>
            <a:r>
              <a:rPr lang="en-US" sz="2800" dirty="0"/>
              <a:t>CW3E UC San Diego; </a:t>
            </a:r>
            <a:r>
              <a:rPr lang="en-US" sz="2800" baseline="30000" dirty="0"/>
              <a:t>4</a:t>
            </a:r>
            <a:r>
              <a:rPr lang="en-US" sz="2800" dirty="0"/>
              <a:t>Purdue University; </a:t>
            </a:r>
            <a:r>
              <a:rPr lang="en-US" sz="2800" baseline="30000" dirty="0"/>
              <a:t>5</a:t>
            </a:r>
            <a:r>
              <a:rPr lang="en-US" sz="2800" dirty="0"/>
              <a:t>Central Taiwan University</a:t>
            </a:r>
          </a:p>
        </p:txBody>
      </p:sp>
      <p:sp>
        <p:nvSpPr>
          <p:cNvPr id="60" name="TextBox 59">
            <a:extLst>
              <a:ext uri="{FF2B5EF4-FFF2-40B4-BE49-F238E27FC236}">
                <a16:creationId xmlns:a16="http://schemas.microsoft.com/office/drawing/2014/main" id="{49A89FBD-A663-474E-8EE8-426D59B23061}"/>
              </a:ext>
            </a:extLst>
          </p:cNvPr>
          <p:cNvSpPr txBox="1"/>
          <p:nvPr/>
        </p:nvSpPr>
        <p:spPr>
          <a:xfrm>
            <a:off x="5508454" y="283833"/>
            <a:ext cx="19547852" cy="1569660"/>
          </a:xfrm>
          <a:prstGeom prst="rect">
            <a:avLst/>
          </a:prstGeom>
          <a:noFill/>
        </p:spPr>
        <p:txBody>
          <a:bodyPr wrap="square" rtlCol="0">
            <a:spAutoFit/>
          </a:bodyPr>
          <a:lstStyle/>
          <a:p>
            <a:pPr algn="ctr"/>
            <a:r>
              <a:rPr lang="en-US" sz="4800" dirty="0"/>
              <a:t>Potential Contributions of Airborne Radio Occultation Observations to Forecast Improvement of Hurricanes and Atmospheric Rivers</a:t>
            </a:r>
          </a:p>
        </p:txBody>
      </p:sp>
      <p:sp>
        <p:nvSpPr>
          <p:cNvPr id="46" name="Rectangle 45">
            <a:extLst>
              <a:ext uri="{FF2B5EF4-FFF2-40B4-BE49-F238E27FC236}">
                <a16:creationId xmlns:a16="http://schemas.microsoft.com/office/drawing/2014/main" id="{03362D72-2E33-5F47-A541-BAC3C0089F20}"/>
              </a:ext>
            </a:extLst>
          </p:cNvPr>
          <p:cNvSpPr/>
          <p:nvPr/>
        </p:nvSpPr>
        <p:spPr>
          <a:xfrm>
            <a:off x="0" y="2641952"/>
            <a:ext cx="26737855" cy="197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D535D80-B4E1-C54C-8263-6A8CEE97BEEA}"/>
              </a:ext>
            </a:extLst>
          </p:cNvPr>
          <p:cNvSpPr txBox="1"/>
          <p:nvPr/>
        </p:nvSpPr>
        <p:spPr>
          <a:xfrm>
            <a:off x="0" y="2927662"/>
            <a:ext cx="6563742" cy="584775"/>
          </a:xfrm>
          <a:prstGeom prst="rect">
            <a:avLst/>
          </a:prstGeom>
          <a:noFill/>
        </p:spPr>
        <p:txBody>
          <a:bodyPr wrap="square" rtlCol="0">
            <a:spAutoFit/>
          </a:bodyPr>
          <a:lstStyle/>
          <a:p>
            <a:r>
              <a:rPr lang="en-US" sz="3200" b="1" dirty="0"/>
              <a:t>Airborne Radio Occultation (ARO)</a:t>
            </a:r>
          </a:p>
        </p:txBody>
      </p:sp>
      <p:sp>
        <p:nvSpPr>
          <p:cNvPr id="69" name="TextBox 68">
            <a:extLst>
              <a:ext uri="{FF2B5EF4-FFF2-40B4-BE49-F238E27FC236}">
                <a16:creationId xmlns:a16="http://schemas.microsoft.com/office/drawing/2014/main" id="{8743235F-7F0E-3F4E-9106-9D540CA003B8}"/>
              </a:ext>
            </a:extLst>
          </p:cNvPr>
          <p:cNvSpPr txBox="1"/>
          <p:nvPr/>
        </p:nvSpPr>
        <p:spPr>
          <a:xfrm>
            <a:off x="5208737" y="3504593"/>
            <a:ext cx="5170347"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Measures GNSS signal propagation delay from satellites below the horizon</a:t>
            </a:r>
          </a:p>
          <a:p>
            <a:pPr marL="285750" indent="-285750">
              <a:buFont typeface="Arial" panose="020B0604020202020204" pitchFamily="34" charset="0"/>
              <a:buChar char="•"/>
            </a:pPr>
            <a:r>
              <a:rPr lang="en-US" sz="2000" dirty="0"/>
              <a:t>Refractivity at tangent point is a function of pressure, temperature, water vapor pressure</a:t>
            </a:r>
          </a:p>
          <a:p>
            <a:pPr marL="285750" indent="-285750">
              <a:buFont typeface="Arial" panose="020B0604020202020204" pitchFamily="34" charset="0"/>
              <a:buChar char="•"/>
            </a:pPr>
            <a:r>
              <a:rPr lang="en-US" sz="2000" dirty="0"/>
              <a:t>High vertical resolution</a:t>
            </a:r>
          </a:p>
          <a:p>
            <a:pPr marL="285750" indent="-285750">
              <a:buFont typeface="Arial" panose="020B0604020202020204" pitchFamily="34" charset="0"/>
              <a:buChar char="•"/>
            </a:pPr>
            <a:r>
              <a:rPr lang="en-US" sz="2000" dirty="0"/>
              <a:t>Complementary to dropsondes</a:t>
            </a:r>
          </a:p>
          <a:p>
            <a:pPr marL="285750" indent="-285750">
              <a:buFont typeface="Arial" panose="020B0604020202020204" pitchFamily="34" charset="0"/>
              <a:buChar char="•"/>
            </a:pPr>
            <a:r>
              <a:rPr lang="en-US" sz="2000" dirty="0"/>
              <a:t>Samples to the side of the flight track continuously, 25 per 7 hour flight</a:t>
            </a:r>
          </a:p>
        </p:txBody>
      </p:sp>
      <p:cxnSp>
        <p:nvCxnSpPr>
          <p:cNvPr id="52" name="Straight Connector 51">
            <a:extLst>
              <a:ext uri="{FF2B5EF4-FFF2-40B4-BE49-F238E27FC236}">
                <a16:creationId xmlns:a16="http://schemas.microsoft.com/office/drawing/2014/main" id="{3F850EAD-95D9-B74F-9CDC-FB0883E21DB3}"/>
              </a:ext>
            </a:extLst>
          </p:cNvPr>
          <p:cNvCxnSpPr/>
          <p:nvPr/>
        </p:nvCxnSpPr>
        <p:spPr>
          <a:xfrm flipH="1">
            <a:off x="2767618" y="5968066"/>
            <a:ext cx="47895" cy="40800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B5BB1EA-3670-6345-8E39-6DC6D05142C3}"/>
              </a:ext>
            </a:extLst>
          </p:cNvPr>
          <p:cNvSpPr txBox="1"/>
          <p:nvPr/>
        </p:nvSpPr>
        <p:spPr>
          <a:xfrm rot="352151">
            <a:off x="1174817" y="5814754"/>
            <a:ext cx="1640696" cy="461665"/>
          </a:xfrm>
          <a:prstGeom prst="rect">
            <a:avLst/>
          </a:prstGeom>
          <a:noFill/>
        </p:spPr>
        <p:txBody>
          <a:bodyPr wrap="square" rtlCol="0">
            <a:spAutoFit/>
          </a:bodyPr>
          <a:lstStyle/>
          <a:p>
            <a:r>
              <a:rPr lang="en-US" sz="2400" dirty="0">
                <a:solidFill>
                  <a:srgbClr val="FFC000"/>
                </a:solidFill>
              </a:rPr>
              <a:t>dropsonde</a:t>
            </a:r>
          </a:p>
        </p:txBody>
      </p:sp>
      <p:sp>
        <p:nvSpPr>
          <p:cNvPr id="70" name="TextBox 69">
            <a:extLst>
              <a:ext uri="{FF2B5EF4-FFF2-40B4-BE49-F238E27FC236}">
                <a16:creationId xmlns:a16="http://schemas.microsoft.com/office/drawing/2014/main" id="{962D3CEA-53A6-C44D-A5C9-D93A3255475F}"/>
              </a:ext>
            </a:extLst>
          </p:cNvPr>
          <p:cNvSpPr txBox="1"/>
          <p:nvPr/>
        </p:nvSpPr>
        <p:spPr>
          <a:xfrm rot="1390858">
            <a:off x="5494661" y="6761633"/>
            <a:ext cx="1640696" cy="461665"/>
          </a:xfrm>
          <a:prstGeom prst="rect">
            <a:avLst/>
          </a:prstGeom>
          <a:noFill/>
        </p:spPr>
        <p:txBody>
          <a:bodyPr wrap="square" rtlCol="0">
            <a:spAutoFit/>
          </a:bodyPr>
          <a:lstStyle/>
          <a:p>
            <a:r>
              <a:rPr lang="en-US" sz="2400" dirty="0">
                <a:solidFill>
                  <a:srgbClr val="FF0000"/>
                </a:solidFill>
              </a:rPr>
              <a:t>ARO</a:t>
            </a:r>
          </a:p>
        </p:txBody>
      </p:sp>
      <p:sp>
        <p:nvSpPr>
          <p:cNvPr id="57" name="Rectangle 56">
            <a:extLst>
              <a:ext uri="{FF2B5EF4-FFF2-40B4-BE49-F238E27FC236}">
                <a16:creationId xmlns:a16="http://schemas.microsoft.com/office/drawing/2014/main" id="{F13B4558-B44E-7B44-A0C7-A5E57D2B5000}"/>
              </a:ext>
            </a:extLst>
          </p:cNvPr>
          <p:cNvSpPr/>
          <p:nvPr/>
        </p:nvSpPr>
        <p:spPr>
          <a:xfrm>
            <a:off x="691705" y="19589774"/>
            <a:ext cx="4582509" cy="400110"/>
          </a:xfrm>
          <a:prstGeom prst="rect">
            <a:avLst/>
          </a:prstGeom>
        </p:spPr>
        <p:txBody>
          <a:bodyPr wrap="square">
            <a:spAutoFit/>
          </a:bodyPr>
          <a:lstStyle/>
          <a:p>
            <a:r>
              <a:rPr lang="en-US" sz="2000" dirty="0"/>
              <a:t>11/25 occultations penetrate below 3 km</a:t>
            </a:r>
          </a:p>
        </p:txBody>
      </p:sp>
      <p:sp>
        <p:nvSpPr>
          <p:cNvPr id="72" name="Rectangle 71">
            <a:extLst>
              <a:ext uri="{FF2B5EF4-FFF2-40B4-BE49-F238E27FC236}">
                <a16:creationId xmlns:a16="http://schemas.microsoft.com/office/drawing/2014/main" id="{05A5CD96-493D-4145-BFB0-3E272745249A}"/>
              </a:ext>
            </a:extLst>
          </p:cNvPr>
          <p:cNvSpPr/>
          <p:nvPr/>
        </p:nvSpPr>
        <p:spPr>
          <a:xfrm>
            <a:off x="777196" y="16943567"/>
            <a:ext cx="4582509" cy="400110"/>
          </a:xfrm>
          <a:prstGeom prst="rect">
            <a:avLst/>
          </a:prstGeom>
        </p:spPr>
        <p:txBody>
          <a:bodyPr wrap="square">
            <a:spAutoFit/>
          </a:bodyPr>
          <a:lstStyle/>
          <a:p>
            <a:r>
              <a:rPr lang="en-US" sz="2000" dirty="0"/>
              <a:t>Lowest tangent point of profile</a:t>
            </a:r>
          </a:p>
        </p:txBody>
      </p:sp>
      <p:grpSp>
        <p:nvGrpSpPr>
          <p:cNvPr id="110" name="Group 109">
            <a:extLst>
              <a:ext uri="{FF2B5EF4-FFF2-40B4-BE49-F238E27FC236}">
                <a16:creationId xmlns:a16="http://schemas.microsoft.com/office/drawing/2014/main" id="{457B3F30-5D13-4146-9AFC-B9C7CD64612A}"/>
              </a:ext>
            </a:extLst>
          </p:cNvPr>
          <p:cNvGrpSpPr/>
          <p:nvPr/>
        </p:nvGrpSpPr>
        <p:grpSpPr>
          <a:xfrm>
            <a:off x="67292" y="10006917"/>
            <a:ext cx="5199970" cy="3339479"/>
            <a:chOff x="6418894" y="16212292"/>
            <a:chExt cx="5246382" cy="3369285"/>
          </a:xfrm>
        </p:grpSpPr>
        <p:pic>
          <p:nvPicPr>
            <p:cNvPr id="38" name="Picture 37">
              <a:extLst>
                <a:ext uri="{FF2B5EF4-FFF2-40B4-BE49-F238E27FC236}">
                  <a16:creationId xmlns:a16="http://schemas.microsoft.com/office/drawing/2014/main" id="{18B34F8E-ED57-3446-BAAB-68E273A2BEE9}"/>
                </a:ext>
              </a:extLst>
            </p:cNvPr>
            <p:cNvPicPr>
              <a:picLocks noChangeAspect="1"/>
            </p:cNvPicPr>
            <p:nvPr/>
          </p:nvPicPr>
          <p:blipFill rotWithShape="1">
            <a:blip r:embed="rId23"/>
            <a:srcRect t="14902" b="15922"/>
            <a:stretch/>
          </p:blipFill>
          <p:spPr>
            <a:xfrm>
              <a:off x="6418894" y="16212292"/>
              <a:ext cx="5246382" cy="3369285"/>
            </a:xfrm>
            <a:prstGeom prst="rect">
              <a:avLst/>
            </a:prstGeom>
          </p:spPr>
        </p:pic>
        <p:sp>
          <p:nvSpPr>
            <p:cNvPr id="58" name="Oval 57">
              <a:extLst>
                <a:ext uri="{FF2B5EF4-FFF2-40B4-BE49-F238E27FC236}">
                  <a16:creationId xmlns:a16="http://schemas.microsoft.com/office/drawing/2014/main" id="{8129B099-72F9-FC48-B920-FE3A1FD4B119}"/>
                </a:ext>
              </a:extLst>
            </p:cNvPr>
            <p:cNvSpPr/>
            <p:nvPr/>
          </p:nvSpPr>
          <p:spPr>
            <a:xfrm>
              <a:off x="8756309" y="17786595"/>
              <a:ext cx="87830" cy="10664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E614476-D08A-604A-AE69-A08614ED1518}"/>
                </a:ext>
              </a:extLst>
            </p:cNvPr>
            <p:cNvSpPr/>
            <p:nvPr/>
          </p:nvSpPr>
          <p:spPr>
            <a:xfrm>
              <a:off x="9398083" y="17971713"/>
              <a:ext cx="1694852" cy="400110"/>
            </a:xfrm>
            <a:prstGeom prst="rect">
              <a:avLst/>
            </a:prstGeom>
          </p:spPr>
          <p:txBody>
            <a:bodyPr wrap="square">
              <a:spAutoFit/>
            </a:bodyPr>
            <a:lstStyle/>
            <a:p>
              <a:r>
                <a:rPr lang="en-US" sz="2000" dirty="0"/>
                <a:t>tangent point</a:t>
              </a:r>
            </a:p>
          </p:txBody>
        </p:sp>
        <p:cxnSp>
          <p:nvCxnSpPr>
            <p:cNvPr id="61" name="Straight Arrow Connector 60">
              <a:extLst>
                <a:ext uri="{FF2B5EF4-FFF2-40B4-BE49-F238E27FC236}">
                  <a16:creationId xmlns:a16="http://schemas.microsoft.com/office/drawing/2014/main" id="{10CDDF08-B8B8-744B-ADDC-67C268438FAC}"/>
                </a:ext>
              </a:extLst>
            </p:cNvPr>
            <p:cNvCxnSpPr>
              <a:cxnSpLocks/>
            </p:cNvCxnSpPr>
            <p:nvPr/>
          </p:nvCxnSpPr>
          <p:spPr>
            <a:xfrm flipH="1" flipV="1">
              <a:off x="8947353" y="17969344"/>
              <a:ext cx="450730" cy="202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5C0E2B6D-85C5-C24D-A552-C0174BFF5163}"/>
              </a:ext>
            </a:extLst>
          </p:cNvPr>
          <p:cNvSpPr txBox="1"/>
          <p:nvPr/>
        </p:nvSpPr>
        <p:spPr>
          <a:xfrm>
            <a:off x="471509" y="20146196"/>
            <a:ext cx="9474456" cy="584775"/>
          </a:xfrm>
          <a:prstGeom prst="rect">
            <a:avLst/>
          </a:prstGeom>
          <a:noFill/>
        </p:spPr>
        <p:txBody>
          <a:bodyPr wrap="square" rtlCol="0">
            <a:spAutoFit/>
          </a:bodyPr>
          <a:lstStyle/>
          <a:p>
            <a:r>
              <a:rPr lang="en-US" sz="3200" b="1" dirty="0"/>
              <a:t>Dropsonde comparison for data quality evaluation</a:t>
            </a:r>
          </a:p>
        </p:txBody>
      </p:sp>
      <p:sp>
        <p:nvSpPr>
          <p:cNvPr id="78" name="TextBox 77">
            <a:extLst>
              <a:ext uri="{FF2B5EF4-FFF2-40B4-BE49-F238E27FC236}">
                <a16:creationId xmlns:a16="http://schemas.microsoft.com/office/drawing/2014/main" id="{F60FA03D-C82E-724E-AB33-E40FC7FEE503}"/>
              </a:ext>
            </a:extLst>
          </p:cNvPr>
          <p:cNvSpPr txBox="1"/>
          <p:nvPr/>
        </p:nvSpPr>
        <p:spPr>
          <a:xfrm>
            <a:off x="640560" y="25132015"/>
            <a:ext cx="9474456" cy="584775"/>
          </a:xfrm>
          <a:prstGeom prst="rect">
            <a:avLst/>
          </a:prstGeom>
          <a:noFill/>
        </p:spPr>
        <p:txBody>
          <a:bodyPr wrap="square" rtlCol="0">
            <a:spAutoFit/>
          </a:bodyPr>
          <a:lstStyle/>
          <a:p>
            <a:r>
              <a:rPr lang="en-US" sz="3200" b="1" dirty="0"/>
              <a:t>Spatial variations in temperature field sampled by ARO</a:t>
            </a:r>
          </a:p>
        </p:txBody>
      </p:sp>
      <p:sp>
        <p:nvSpPr>
          <p:cNvPr id="82" name="TextBox 81">
            <a:extLst>
              <a:ext uri="{FF2B5EF4-FFF2-40B4-BE49-F238E27FC236}">
                <a16:creationId xmlns:a16="http://schemas.microsoft.com/office/drawing/2014/main" id="{FDC2A910-D1F3-4849-9E77-4499B6FFCA02}"/>
              </a:ext>
            </a:extLst>
          </p:cNvPr>
          <p:cNvSpPr txBox="1"/>
          <p:nvPr/>
        </p:nvSpPr>
        <p:spPr>
          <a:xfrm>
            <a:off x="11398085" y="2987692"/>
            <a:ext cx="6319248" cy="584775"/>
          </a:xfrm>
          <a:prstGeom prst="rect">
            <a:avLst/>
          </a:prstGeom>
          <a:noFill/>
        </p:spPr>
        <p:txBody>
          <a:bodyPr wrap="square" rtlCol="0">
            <a:spAutoFit/>
          </a:bodyPr>
          <a:lstStyle/>
          <a:p>
            <a:r>
              <a:rPr lang="en-US" sz="3200" b="1" dirty="0"/>
              <a:t>Data assimilation experiment</a:t>
            </a:r>
          </a:p>
        </p:txBody>
      </p:sp>
      <p:pic>
        <p:nvPicPr>
          <p:cNvPr id="85" name="Picture 84">
            <a:extLst>
              <a:ext uri="{FF2B5EF4-FFF2-40B4-BE49-F238E27FC236}">
                <a16:creationId xmlns:a16="http://schemas.microsoft.com/office/drawing/2014/main" id="{9A3401C9-0E78-AA42-8DC3-BAAD8104DECA}"/>
              </a:ext>
            </a:extLst>
          </p:cNvPr>
          <p:cNvPicPr>
            <a:picLocks noChangeAspect="1"/>
          </p:cNvPicPr>
          <p:nvPr/>
        </p:nvPicPr>
        <p:blipFill>
          <a:blip r:embed="rId24"/>
          <a:stretch>
            <a:fillRect/>
          </a:stretch>
        </p:blipFill>
        <p:spPr>
          <a:xfrm>
            <a:off x="23374531" y="3600720"/>
            <a:ext cx="4844616" cy="1003300"/>
          </a:xfrm>
          <a:prstGeom prst="rect">
            <a:avLst/>
          </a:prstGeom>
        </p:spPr>
      </p:pic>
      <p:pic>
        <p:nvPicPr>
          <p:cNvPr id="93" name="Picture 92">
            <a:extLst>
              <a:ext uri="{FF2B5EF4-FFF2-40B4-BE49-F238E27FC236}">
                <a16:creationId xmlns:a16="http://schemas.microsoft.com/office/drawing/2014/main" id="{66191013-8756-0643-B110-2848CDC69527}"/>
              </a:ext>
            </a:extLst>
          </p:cNvPr>
          <p:cNvPicPr>
            <a:picLocks noChangeAspect="1"/>
          </p:cNvPicPr>
          <p:nvPr/>
        </p:nvPicPr>
        <p:blipFill>
          <a:blip r:embed="rId25"/>
          <a:stretch>
            <a:fillRect/>
          </a:stretch>
        </p:blipFill>
        <p:spPr>
          <a:xfrm rot="16200000">
            <a:off x="11441813" y="6324710"/>
            <a:ext cx="4838373" cy="6261424"/>
          </a:xfrm>
          <a:prstGeom prst="rect">
            <a:avLst/>
          </a:prstGeom>
        </p:spPr>
      </p:pic>
      <p:pic>
        <p:nvPicPr>
          <p:cNvPr id="95" name="Picture 94">
            <a:extLst>
              <a:ext uri="{FF2B5EF4-FFF2-40B4-BE49-F238E27FC236}">
                <a16:creationId xmlns:a16="http://schemas.microsoft.com/office/drawing/2014/main" id="{C6888040-06EE-BB40-BA95-CFCA896ABE1E}"/>
              </a:ext>
            </a:extLst>
          </p:cNvPr>
          <p:cNvPicPr>
            <a:picLocks noChangeAspect="1"/>
          </p:cNvPicPr>
          <p:nvPr/>
        </p:nvPicPr>
        <p:blipFill>
          <a:blip r:embed="rId26"/>
          <a:stretch>
            <a:fillRect/>
          </a:stretch>
        </p:blipFill>
        <p:spPr>
          <a:xfrm rot="16200000">
            <a:off x="11441813" y="11176693"/>
            <a:ext cx="4838373" cy="6261424"/>
          </a:xfrm>
          <a:prstGeom prst="rect">
            <a:avLst/>
          </a:prstGeom>
        </p:spPr>
      </p:pic>
      <p:pic>
        <p:nvPicPr>
          <p:cNvPr id="97" name="Picture 96">
            <a:extLst>
              <a:ext uri="{FF2B5EF4-FFF2-40B4-BE49-F238E27FC236}">
                <a16:creationId xmlns:a16="http://schemas.microsoft.com/office/drawing/2014/main" id="{D92D981C-3DFD-1145-AB3E-F6409B9B325F}"/>
              </a:ext>
            </a:extLst>
          </p:cNvPr>
          <p:cNvPicPr>
            <a:picLocks noChangeAspect="1"/>
          </p:cNvPicPr>
          <p:nvPr/>
        </p:nvPicPr>
        <p:blipFill>
          <a:blip r:embed="rId27"/>
          <a:stretch>
            <a:fillRect/>
          </a:stretch>
        </p:blipFill>
        <p:spPr>
          <a:xfrm rot="16200000">
            <a:off x="16168481" y="11162305"/>
            <a:ext cx="4838373" cy="6261424"/>
          </a:xfrm>
          <a:prstGeom prst="rect">
            <a:avLst/>
          </a:prstGeom>
        </p:spPr>
      </p:pic>
      <p:sp>
        <p:nvSpPr>
          <p:cNvPr id="98" name="TextBox 97">
            <a:extLst>
              <a:ext uri="{FF2B5EF4-FFF2-40B4-BE49-F238E27FC236}">
                <a16:creationId xmlns:a16="http://schemas.microsoft.com/office/drawing/2014/main" id="{DAA184D2-3E5A-A94B-8143-E45CEA5D9933}"/>
              </a:ext>
            </a:extLst>
          </p:cNvPr>
          <p:cNvSpPr txBox="1"/>
          <p:nvPr/>
        </p:nvSpPr>
        <p:spPr>
          <a:xfrm>
            <a:off x="12256454" y="22227084"/>
            <a:ext cx="9474456" cy="707886"/>
          </a:xfrm>
          <a:prstGeom prst="rect">
            <a:avLst/>
          </a:prstGeom>
          <a:noFill/>
        </p:spPr>
        <p:txBody>
          <a:bodyPr wrap="square" rtlCol="0">
            <a:spAutoFit/>
          </a:bodyPr>
          <a:lstStyle/>
          <a:p>
            <a:r>
              <a:rPr lang="en-US" sz="4000" b="1" dirty="0"/>
              <a:t>Hurricane Karl 2010 example case study</a:t>
            </a:r>
          </a:p>
        </p:txBody>
      </p:sp>
      <p:sp>
        <p:nvSpPr>
          <p:cNvPr id="100" name="TextBox 99">
            <a:extLst>
              <a:ext uri="{FF2B5EF4-FFF2-40B4-BE49-F238E27FC236}">
                <a16:creationId xmlns:a16="http://schemas.microsoft.com/office/drawing/2014/main" id="{6BBB0FF9-8738-AD4D-ABF0-551165BA831D}"/>
              </a:ext>
            </a:extLst>
          </p:cNvPr>
          <p:cNvSpPr txBox="1"/>
          <p:nvPr/>
        </p:nvSpPr>
        <p:spPr>
          <a:xfrm>
            <a:off x="12310836" y="24768038"/>
            <a:ext cx="5635566" cy="1077218"/>
          </a:xfrm>
          <a:prstGeom prst="rect">
            <a:avLst/>
          </a:prstGeom>
          <a:noFill/>
        </p:spPr>
        <p:txBody>
          <a:bodyPr wrap="square" rtlCol="0">
            <a:spAutoFit/>
          </a:bodyPr>
          <a:lstStyle/>
          <a:p>
            <a:r>
              <a:rPr lang="en-US" sz="3200" b="1" dirty="0"/>
              <a:t>Changes in the initial moisture, pressure, and vorticity fields</a:t>
            </a:r>
          </a:p>
        </p:txBody>
      </p:sp>
      <p:sp>
        <p:nvSpPr>
          <p:cNvPr id="101" name="Rectangle 100">
            <a:extLst>
              <a:ext uri="{FF2B5EF4-FFF2-40B4-BE49-F238E27FC236}">
                <a16:creationId xmlns:a16="http://schemas.microsoft.com/office/drawing/2014/main" id="{521F7BB8-731A-FD49-B09A-5029CA777005}"/>
              </a:ext>
            </a:extLst>
          </p:cNvPr>
          <p:cNvSpPr/>
          <p:nvPr/>
        </p:nvSpPr>
        <p:spPr>
          <a:xfrm>
            <a:off x="5328569" y="35101381"/>
            <a:ext cx="4686914" cy="1015663"/>
          </a:xfrm>
          <a:prstGeom prst="rect">
            <a:avLst/>
          </a:prstGeom>
        </p:spPr>
        <p:txBody>
          <a:bodyPr wrap="square">
            <a:spAutoFit/>
          </a:bodyPr>
          <a:lstStyle/>
          <a:p>
            <a:r>
              <a:rPr lang="en-US" sz="2000" dirty="0">
                <a:latin typeface="Calibri"/>
                <a:ea typeface="SimSun" panose="02010600030101010101" pitchFamily="2" charset="-122"/>
                <a:cs typeface="Calibri"/>
              </a:rPr>
              <a:t>14 transatlantic AMDAR flights in one day</a:t>
            </a:r>
          </a:p>
          <a:p>
            <a:r>
              <a:rPr lang="en-US" sz="2000" dirty="0">
                <a:latin typeface="Calibri"/>
                <a:ea typeface="SimSun" panose="02010600030101010101" pitchFamily="2" charset="-122"/>
                <a:cs typeface="Calibri"/>
              </a:rPr>
              <a:t>~250 occultations (GPS only)</a:t>
            </a:r>
          </a:p>
          <a:p>
            <a:r>
              <a:rPr lang="en-US" sz="2000" dirty="0">
                <a:latin typeface="Calibri"/>
                <a:ea typeface="SimSun" panose="02010600030101010101" pitchFamily="2" charset="-122"/>
                <a:cs typeface="Calibri"/>
              </a:rPr>
              <a:t>(</a:t>
            </a:r>
            <a:r>
              <a:rPr lang="en-US" sz="2000" dirty="0" err="1">
                <a:latin typeface="Calibri"/>
                <a:ea typeface="SimSun" panose="02010600030101010101" pitchFamily="2" charset="-122"/>
                <a:cs typeface="Calibri"/>
              </a:rPr>
              <a:t>Lesne</a:t>
            </a:r>
            <a:r>
              <a:rPr lang="en-US" sz="2000" dirty="0">
                <a:latin typeface="Calibri"/>
                <a:ea typeface="SimSun" panose="02010600030101010101" pitchFamily="2" charset="-122"/>
                <a:cs typeface="Calibri"/>
              </a:rPr>
              <a:t> et al., 2002)</a:t>
            </a:r>
          </a:p>
        </p:txBody>
      </p:sp>
      <p:sp>
        <p:nvSpPr>
          <p:cNvPr id="102" name="TextBox 101">
            <a:extLst>
              <a:ext uri="{FF2B5EF4-FFF2-40B4-BE49-F238E27FC236}">
                <a16:creationId xmlns:a16="http://schemas.microsoft.com/office/drawing/2014/main" id="{854E578F-100C-3C42-8360-612005EA532C}"/>
              </a:ext>
            </a:extLst>
          </p:cNvPr>
          <p:cNvSpPr txBox="1"/>
          <p:nvPr/>
        </p:nvSpPr>
        <p:spPr>
          <a:xfrm>
            <a:off x="389163" y="34328151"/>
            <a:ext cx="9474456" cy="584775"/>
          </a:xfrm>
          <a:prstGeom prst="rect">
            <a:avLst/>
          </a:prstGeom>
          <a:noFill/>
        </p:spPr>
        <p:txBody>
          <a:bodyPr wrap="square" rtlCol="0">
            <a:spAutoFit/>
          </a:bodyPr>
          <a:lstStyle/>
          <a:p>
            <a:r>
              <a:rPr lang="en-US" sz="3200" b="1" dirty="0"/>
              <a:t>Potential for deployment on commercial aircraft</a:t>
            </a:r>
          </a:p>
        </p:txBody>
      </p:sp>
      <p:sp>
        <p:nvSpPr>
          <p:cNvPr id="105" name="TextBox 104">
            <a:extLst>
              <a:ext uri="{FF2B5EF4-FFF2-40B4-BE49-F238E27FC236}">
                <a16:creationId xmlns:a16="http://schemas.microsoft.com/office/drawing/2014/main" id="{4E7F3B8F-1692-0141-9E11-319FE643E299}"/>
              </a:ext>
            </a:extLst>
          </p:cNvPr>
          <p:cNvSpPr txBox="1"/>
          <p:nvPr/>
        </p:nvSpPr>
        <p:spPr>
          <a:xfrm>
            <a:off x="27764955" y="24522349"/>
            <a:ext cx="1886706" cy="707886"/>
          </a:xfrm>
          <a:prstGeom prst="rect">
            <a:avLst/>
          </a:prstGeom>
          <a:noFill/>
        </p:spPr>
        <p:txBody>
          <a:bodyPr wrap="square" rtlCol="0">
            <a:spAutoFit/>
          </a:bodyPr>
          <a:lstStyle/>
          <a:p>
            <a:r>
              <a:rPr lang="en-US" sz="2000" dirty="0"/>
              <a:t>Distributed increment. </a:t>
            </a:r>
          </a:p>
        </p:txBody>
      </p:sp>
      <p:sp>
        <p:nvSpPr>
          <p:cNvPr id="106" name="TextBox 105">
            <a:extLst>
              <a:ext uri="{FF2B5EF4-FFF2-40B4-BE49-F238E27FC236}">
                <a16:creationId xmlns:a16="http://schemas.microsoft.com/office/drawing/2014/main" id="{68FA5CC3-8A19-754A-A937-E0D9A37DB8A2}"/>
              </a:ext>
            </a:extLst>
          </p:cNvPr>
          <p:cNvSpPr txBox="1"/>
          <p:nvPr/>
        </p:nvSpPr>
        <p:spPr>
          <a:xfrm>
            <a:off x="12419783" y="29061042"/>
            <a:ext cx="10726608" cy="584775"/>
          </a:xfrm>
          <a:prstGeom prst="rect">
            <a:avLst/>
          </a:prstGeom>
          <a:noFill/>
        </p:spPr>
        <p:txBody>
          <a:bodyPr wrap="square" rtlCol="0">
            <a:spAutoFit/>
          </a:bodyPr>
          <a:lstStyle/>
          <a:p>
            <a:r>
              <a:rPr lang="en-US" sz="3200" b="1" dirty="0"/>
              <a:t>Impact on diabatic heating</a:t>
            </a:r>
          </a:p>
        </p:txBody>
      </p:sp>
      <p:sp>
        <p:nvSpPr>
          <p:cNvPr id="107" name="TextBox 106">
            <a:extLst>
              <a:ext uri="{FF2B5EF4-FFF2-40B4-BE49-F238E27FC236}">
                <a16:creationId xmlns:a16="http://schemas.microsoft.com/office/drawing/2014/main" id="{7A016756-5A51-A446-A75C-3682E2D839AC}"/>
              </a:ext>
            </a:extLst>
          </p:cNvPr>
          <p:cNvSpPr txBox="1"/>
          <p:nvPr/>
        </p:nvSpPr>
        <p:spPr>
          <a:xfrm>
            <a:off x="12583098" y="34261603"/>
            <a:ext cx="10726608" cy="584775"/>
          </a:xfrm>
          <a:prstGeom prst="rect">
            <a:avLst/>
          </a:prstGeom>
          <a:noFill/>
        </p:spPr>
        <p:txBody>
          <a:bodyPr wrap="square" rtlCol="0">
            <a:spAutoFit/>
          </a:bodyPr>
          <a:lstStyle/>
          <a:p>
            <a:r>
              <a:rPr lang="en-US" sz="3200" b="1" dirty="0"/>
              <a:t>Impact on hurricane intensity and track</a:t>
            </a:r>
          </a:p>
        </p:txBody>
      </p:sp>
      <p:sp>
        <p:nvSpPr>
          <p:cNvPr id="108" name="Rectangle 107">
            <a:extLst>
              <a:ext uri="{FF2B5EF4-FFF2-40B4-BE49-F238E27FC236}">
                <a16:creationId xmlns:a16="http://schemas.microsoft.com/office/drawing/2014/main" id="{E932846A-0CCB-1C4B-A096-86452582BBAF}"/>
              </a:ext>
            </a:extLst>
          </p:cNvPr>
          <p:cNvSpPr/>
          <p:nvPr/>
        </p:nvSpPr>
        <p:spPr>
          <a:xfrm>
            <a:off x="28404821" y="36346773"/>
            <a:ext cx="970137" cy="461665"/>
          </a:xfrm>
          <a:prstGeom prst="rect">
            <a:avLst/>
          </a:prstGeom>
        </p:spPr>
        <p:txBody>
          <a:bodyPr wrap="none">
            <a:spAutoFit/>
          </a:bodyPr>
          <a:lstStyle/>
          <a:p>
            <a:pPr algn="ctr"/>
            <a:r>
              <a:rPr lang="en-US" sz="2400" dirty="0"/>
              <a:t>Tracks</a:t>
            </a:r>
          </a:p>
        </p:txBody>
      </p:sp>
      <p:sp>
        <p:nvSpPr>
          <p:cNvPr id="111" name="TextBox 110">
            <a:extLst>
              <a:ext uri="{FF2B5EF4-FFF2-40B4-BE49-F238E27FC236}">
                <a16:creationId xmlns:a16="http://schemas.microsoft.com/office/drawing/2014/main" id="{B2CC2E58-21AC-AF4F-8DC3-296116E4F047}"/>
              </a:ext>
            </a:extLst>
          </p:cNvPr>
          <p:cNvSpPr txBox="1"/>
          <p:nvPr/>
        </p:nvSpPr>
        <p:spPr>
          <a:xfrm>
            <a:off x="27781012" y="28725557"/>
            <a:ext cx="2074204" cy="707537"/>
          </a:xfrm>
          <a:prstGeom prst="rect">
            <a:avLst/>
          </a:prstGeom>
          <a:noFill/>
        </p:spPr>
        <p:txBody>
          <a:bodyPr wrap="square" rtlCol="0">
            <a:spAutoFit/>
          </a:bodyPr>
          <a:lstStyle/>
          <a:p>
            <a:r>
              <a:rPr lang="en-US" sz="2000" dirty="0"/>
              <a:t>Localized</a:t>
            </a:r>
          </a:p>
          <a:p>
            <a:r>
              <a:rPr lang="en-US" sz="2000" dirty="0"/>
              <a:t> increment. </a:t>
            </a:r>
          </a:p>
        </p:txBody>
      </p:sp>
      <p:sp>
        <p:nvSpPr>
          <p:cNvPr id="112" name="TextBox 111">
            <a:extLst>
              <a:ext uri="{FF2B5EF4-FFF2-40B4-BE49-F238E27FC236}">
                <a16:creationId xmlns:a16="http://schemas.microsoft.com/office/drawing/2014/main" id="{56AB3ED4-1893-EF44-A297-31DCDF8CC26D}"/>
              </a:ext>
            </a:extLst>
          </p:cNvPr>
          <p:cNvSpPr txBox="1"/>
          <p:nvPr/>
        </p:nvSpPr>
        <p:spPr>
          <a:xfrm>
            <a:off x="22272550" y="23323635"/>
            <a:ext cx="6617339" cy="584775"/>
          </a:xfrm>
          <a:prstGeom prst="rect">
            <a:avLst/>
          </a:prstGeom>
          <a:noFill/>
        </p:spPr>
        <p:txBody>
          <a:bodyPr wrap="square" rtlCol="0">
            <a:spAutoFit/>
          </a:bodyPr>
          <a:lstStyle/>
          <a:p>
            <a:r>
              <a:rPr lang="en-US" sz="3200" b="1" dirty="0"/>
              <a:t>Importance of non-local DA operator</a:t>
            </a:r>
          </a:p>
        </p:txBody>
      </p:sp>
      <p:pic>
        <p:nvPicPr>
          <p:cNvPr id="116" name="Picture 115">
            <a:extLst>
              <a:ext uri="{FF2B5EF4-FFF2-40B4-BE49-F238E27FC236}">
                <a16:creationId xmlns:a16="http://schemas.microsoft.com/office/drawing/2014/main" id="{1809A77C-D06D-414E-B0FC-529919A33D4D}"/>
              </a:ext>
            </a:extLst>
          </p:cNvPr>
          <p:cNvPicPr>
            <a:picLocks noChangeAspect="1"/>
          </p:cNvPicPr>
          <p:nvPr/>
        </p:nvPicPr>
        <p:blipFill>
          <a:blip r:embed="rId28"/>
          <a:stretch>
            <a:fillRect/>
          </a:stretch>
        </p:blipFill>
        <p:spPr>
          <a:xfrm>
            <a:off x="5829232" y="12450307"/>
            <a:ext cx="4781727" cy="2825566"/>
          </a:xfrm>
          <a:prstGeom prst="rect">
            <a:avLst/>
          </a:prstGeom>
        </p:spPr>
      </p:pic>
      <p:pic>
        <p:nvPicPr>
          <p:cNvPr id="120" name="Picture 119">
            <a:extLst>
              <a:ext uri="{FF2B5EF4-FFF2-40B4-BE49-F238E27FC236}">
                <a16:creationId xmlns:a16="http://schemas.microsoft.com/office/drawing/2014/main" id="{F227A1EC-7768-9A4B-9C3F-C3C8714E4521}"/>
              </a:ext>
            </a:extLst>
          </p:cNvPr>
          <p:cNvPicPr>
            <a:picLocks noChangeAspect="1"/>
          </p:cNvPicPr>
          <p:nvPr/>
        </p:nvPicPr>
        <p:blipFill>
          <a:blip r:embed="rId29"/>
          <a:stretch>
            <a:fillRect/>
          </a:stretch>
        </p:blipFill>
        <p:spPr>
          <a:xfrm>
            <a:off x="5825065" y="9781537"/>
            <a:ext cx="4790061" cy="2830491"/>
          </a:xfrm>
          <a:prstGeom prst="rect">
            <a:avLst/>
          </a:prstGeom>
        </p:spPr>
      </p:pic>
      <p:sp>
        <p:nvSpPr>
          <p:cNvPr id="122" name="TextBox 121">
            <a:extLst>
              <a:ext uri="{FF2B5EF4-FFF2-40B4-BE49-F238E27FC236}">
                <a16:creationId xmlns:a16="http://schemas.microsoft.com/office/drawing/2014/main" id="{E66C9BB4-09F5-804F-ADA1-2978F155798B}"/>
              </a:ext>
            </a:extLst>
          </p:cNvPr>
          <p:cNvSpPr txBox="1"/>
          <p:nvPr/>
        </p:nvSpPr>
        <p:spPr>
          <a:xfrm>
            <a:off x="374393" y="9401291"/>
            <a:ext cx="10355893" cy="584775"/>
          </a:xfrm>
          <a:prstGeom prst="rect">
            <a:avLst/>
          </a:prstGeom>
          <a:noFill/>
        </p:spPr>
        <p:txBody>
          <a:bodyPr wrap="square" rtlCol="0">
            <a:spAutoFit/>
          </a:bodyPr>
          <a:lstStyle/>
          <a:p>
            <a:r>
              <a:rPr lang="en-US" sz="3200" b="1" dirty="0"/>
              <a:t>AR Recon 2018 Field campaign IOP1    Targeted observations</a:t>
            </a:r>
          </a:p>
        </p:txBody>
      </p:sp>
      <p:pic>
        <p:nvPicPr>
          <p:cNvPr id="124" name="Picture 123">
            <a:extLst>
              <a:ext uri="{FF2B5EF4-FFF2-40B4-BE49-F238E27FC236}">
                <a16:creationId xmlns:a16="http://schemas.microsoft.com/office/drawing/2014/main" id="{13E8891D-9AC2-E748-82BB-EA4CB26F6974}"/>
              </a:ext>
            </a:extLst>
          </p:cNvPr>
          <p:cNvPicPr>
            <a:picLocks noChangeAspect="1"/>
          </p:cNvPicPr>
          <p:nvPr/>
        </p:nvPicPr>
        <p:blipFill>
          <a:blip r:embed="rId30"/>
          <a:stretch>
            <a:fillRect/>
          </a:stretch>
        </p:blipFill>
        <p:spPr>
          <a:xfrm rot="16200000">
            <a:off x="16159329" y="6368325"/>
            <a:ext cx="4776144" cy="6180892"/>
          </a:xfrm>
          <a:prstGeom prst="rect">
            <a:avLst/>
          </a:prstGeom>
        </p:spPr>
      </p:pic>
      <p:pic>
        <p:nvPicPr>
          <p:cNvPr id="126" name="Picture 125">
            <a:extLst>
              <a:ext uri="{FF2B5EF4-FFF2-40B4-BE49-F238E27FC236}">
                <a16:creationId xmlns:a16="http://schemas.microsoft.com/office/drawing/2014/main" id="{4A07A1E9-EB84-934C-9DAE-07487B06567C}"/>
              </a:ext>
            </a:extLst>
          </p:cNvPr>
          <p:cNvPicPr>
            <a:picLocks noChangeAspect="1"/>
          </p:cNvPicPr>
          <p:nvPr/>
        </p:nvPicPr>
        <p:blipFill rotWithShape="1">
          <a:blip r:embed="rId31"/>
          <a:srcRect l="5030" t="4980"/>
          <a:stretch/>
        </p:blipFill>
        <p:spPr>
          <a:xfrm rot="16200000">
            <a:off x="11706683" y="16071632"/>
            <a:ext cx="4535928" cy="5873066"/>
          </a:xfrm>
          <a:prstGeom prst="rect">
            <a:avLst/>
          </a:prstGeom>
        </p:spPr>
      </p:pic>
      <p:pic>
        <p:nvPicPr>
          <p:cNvPr id="128" name="Picture 127">
            <a:extLst>
              <a:ext uri="{FF2B5EF4-FFF2-40B4-BE49-F238E27FC236}">
                <a16:creationId xmlns:a16="http://schemas.microsoft.com/office/drawing/2014/main" id="{F9F256D6-B715-4847-914C-B8D6E3E8993C}"/>
              </a:ext>
            </a:extLst>
          </p:cNvPr>
          <p:cNvPicPr>
            <a:picLocks noChangeAspect="1"/>
          </p:cNvPicPr>
          <p:nvPr/>
        </p:nvPicPr>
        <p:blipFill>
          <a:blip r:embed="rId32"/>
          <a:stretch>
            <a:fillRect/>
          </a:stretch>
        </p:blipFill>
        <p:spPr>
          <a:xfrm rot="16200000">
            <a:off x="16159329" y="16036816"/>
            <a:ext cx="4776145" cy="6180893"/>
          </a:xfrm>
          <a:prstGeom prst="rect">
            <a:avLst/>
          </a:prstGeom>
        </p:spPr>
      </p:pic>
      <p:sp>
        <p:nvSpPr>
          <p:cNvPr id="129" name="TextBox 128">
            <a:extLst>
              <a:ext uri="{FF2B5EF4-FFF2-40B4-BE49-F238E27FC236}">
                <a16:creationId xmlns:a16="http://schemas.microsoft.com/office/drawing/2014/main" id="{369F9891-1A9D-6841-B0E3-BB33C6CF9771}"/>
              </a:ext>
            </a:extLst>
          </p:cNvPr>
          <p:cNvSpPr txBox="1"/>
          <p:nvPr/>
        </p:nvSpPr>
        <p:spPr>
          <a:xfrm>
            <a:off x="11418552" y="6385953"/>
            <a:ext cx="9474456" cy="584775"/>
          </a:xfrm>
          <a:prstGeom prst="rect">
            <a:avLst/>
          </a:prstGeom>
          <a:noFill/>
        </p:spPr>
        <p:txBody>
          <a:bodyPr wrap="square" rtlCol="0">
            <a:spAutoFit/>
          </a:bodyPr>
          <a:lstStyle/>
          <a:p>
            <a:r>
              <a:rPr lang="en-US" sz="3200" b="1" dirty="0"/>
              <a:t>Data assimilation increment</a:t>
            </a:r>
          </a:p>
        </p:txBody>
      </p:sp>
      <p:sp>
        <p:nvSpPr>
          <p:cNvPr id="130" name="Rectangle 129">
            <a:extLst>
              <a:ext uri="{FF2B5EF4-FFF2-40B4-BE49-F238E27FC236}">
                <a16:creationId xmlns:a16="http://schemas.microsoft.com/office/drawing/2014/main" id="{8C36FB62-D24D-F044-ABBD-B85BCA24F14F}"/>
              </a:ext>
            </a:extLst>
          </p:cNvPr>
          <p:cNvSpPr/>
          <p:nvPr/>
        </p:nvSpPr>
        <p:spPr>
          <a:xfrm>
            <a:off x="11689068" y="10714528"/>
            <a:ext cx="3069162" cy="400110"/>
          </a:xfrm>
          <a:prstGeom prst="rect">
            <a:avLst/>
          </a:prstGeom>
        </p:spPr>
        <p:txBody>
          <a:bodyPr wrap="square">
            <a:spAutoFit/>
          </a:bodyPr>
          <a:lstStyle/>
          <a:p>
            <a:r>
              <a:rPr lang="en-US" sz="2000" dirty="0"/>
              <a:t>Radiosondes + dropsondes</a:t>
            </a:r>
          </a:p>
        </p:txBody>
      </p:sp>
      <p:sp>
        <p:nvSpPr>
          <p:cNvPr id="131" name="Rectangle 130">
            <a:extLst>
              <a:ext uri="{FF2B5EF4-FFF2-40B4-BE49-F238E27FC236}">
                <a16:creationId xmlns:a16="http://schemas.microsoft.com/office/drawing/2014/main" id="{DAF2707C-F52E-704E-8670-B0435CD3D918}"/>
              </a:ext>
            </a:extLst>
          </p:cNvPr>
          <p:cNvSpPr/>
          <p:nvPr/>
        </p:nvSpPr>
        <p:spPr>
          <a:xfrm>
            <a:off x="16507367" y="10796673"/>
            <a:ext cx="3069162" cy="400110"/>
          </a:xfrm>
          <a:prstGeom prst="rect">
            <a:avLst/>
          </a:prstGeom>
        </p:spPr>
        <p:txBody>
          <a:bodyPr wrap="square">
            <a:spAutoFit/>
          </a:bodyPr>
          <a:lstStyle/>
          <a:p>
            <a:r>
              <a:rPr lang="en-US" sz="2000" dirty="0"/>
              <a:t>Spaceborne GPS RO</a:t>
            </a:r>
          </a:p>
        </p:txBody>
      </p:sp>
      <p:sp>
        <p:nvSpPr>
          <p:cNvPr id="132" name="Rectangle 131">
            <a:extLst>
              <a:ext uri="{FF2B5EF4-FFF2-40B4-BE49-F238E27FC236}">
                <a16:creationId xmlns:a16="http://schemas.microsoft.com/office/drawing/2014/main" id="{82E6AB14-5482-0B4F-8C21-C00F7A90A0AA}"/>
              </a:ext>
            </a:extLst>
          </p:cNvPr>
          <p:cNvSpPr/>
          <p:nvPr/>
        </p:nvSpPr>
        <p:spPr>
          <a:xfrm>
            <a:off x="11729738" y="15695601"/>
            <a:ext cx="3069162" cy="400110"/>
          </a:xfrm>
          <a:prstGeom prst="rect">
            <a:avLst/>
          </a:prstGeom>
        </p:spPr>
        <p:txBody>
          <a:bodyPr wrap="square">
            <a:spAutoFit/>
          </a:bodyPr>
          <a:lstStyle/>
          <a:p>
            <a:r>
              <a:rPr lang="en-US" sz="2000" dirty="0"/>
              <a:t>Airborne GPS RO</a:t>
            </a:r>
          </a:p>
        </p:txBody>
      </p:sp>
      <p:sp>
        <p:nvSpPr>
          <p:cNvPr id="133" name="Rectangle 132">
            <a:extLst>
              <a:ext uri="{FF2B5EF4-FFF2-40B4-BE49-F238E27FC236}">
                <a16:creationId xmlns:a16="http://schemas.microsoft.com/office/drawing/2014/main" id="{709A8AE0-0C28-D34E-8EC9-19E080C1D784}"/>
              </a:ext>
            </a:extLst>
          </p:cNvPr>
          <p:cNvSpPr/>
          <p:nvPr/>
        </p:nvSpPr>
        <p:spPr>
          <a:xfrm>
            <a:off x="16456406" y="15677133"/>
            <a:ext cx="3069162" cy="400110"/>
          </a:xfrm>
          <a:prstGeom prst="rect">
            <a:avLst/>
          </a:prstGeom>
        </p:spPr>
        <p:txBody>
          <a:bodyPr wrap="square">
            <a:spAutoFit/>
          </a:bodyPr>
          <a:lstStyle/>
          <a:p>
            <a:r>
              <a:rPr lang="en-US" sz="2000" dirty="0"/>
              <a:t>Airborne GPS + Galileo RO</a:t>
            </a:r>
          </a:p>
        </p:txBody>
      </p:sp>
      <p:sp>
        <p:nvSpPr>
          <p:cNvPr id="134" name="Rectangle 133">
            <a:extLst>
              <a:ext uri="{FF2B5EF4-FFF2-40B4-BE49-F238E27FC236}">
                <a16:creationId xmlns:a16="http://schemas.microsoft.com/office/drawing/2014/main" id="{ECB3C282-A1E7-EF4D-ABFD-B44C5D3A01CA}"/>
              </a:ext>
            </a:extLst>
          </p:cNvPr>
          <p:cNvSpPr/>
          <p:nvPr/>
        </p:nvSpPr>
        <p:spPr>
          <a:xfrm>
            <a:off x="11671319" y="20403757"/>
            <a:ext cx="3785635" cy="400110"/>
          </a:xfrm>
          <a:prstGeom prst="rect">
            <a:avLst/>
          </a:prstGeom>
        </p:spPr>
        <p:txBody>
          <a:bodyPr wrap="square">
            <a:spAutoFit/>
          </a:bodyPr>
          <a:lstStyle/>
          <a:p>
            <a:r>
              <a:rPr lang="en-US" sz="2000" dirty="0" err="1"/>
              <a:t>Sondes</a:t>
            </a:r>
            <a:r>
              <a:rPr lang="en-US" sz="2000" dirty="0"/>
              <a:t> + GTS</a:t>
            </a:r>
          </a:p>
        </p:txBody>
      </p:sp>
      <p:sp>
        <p:nvSpPr>
          <p:cNvPr id="135" name="Rectangle 134">
            <a:extLst>
              <a:ext uri="{FF2B5EF4-FFF2-40B4-BE49-F238E27FC236}">
                <a16:creationId xmlns:a16="http://schemas.microsoft.com/office/drawing/2014/main" id="{0310D301-D3A2-9C41-AD89-6832AC596839}"/>
              </a:ext>
            </a:extLst>
          </p:cNvPr>
          <p:cNvSpPr/>
          <p:nvPr/>
        </p:nvSpPr>
        <p:spPr>
          <a:xfrm>
            <a:off x="16349151" y="20432256"/>
            <a:ext cx="3785635" cy="400110"/>
          </a:xfrm>
          <a:prstGeom prst="rect">
            <a:avLst/>
          </a:prstGeom>
        </p:spPr>
        <p:txBody>
          <a:bodyPr wrap="square">
            <a:spAutoFit/>
          </a:bodyPr>
          <a:lstStyle/>
          <a:p>
            <a:r>
              <a:rPr lang="en-US" sz="2000" dirty="0" err="1"/>
              <a:t>Sondes</a:t>
            </a:r>
            <a:r>
              <a:rPr lang="en-US" sz="2000" dirty="0"/>
              <a:t> + GTS + ARO</a:t>
            </a:r>
          </a:p>
        </p:txBody>
      </p:sp>
      <p:sp>
        <p:nvSpPr>
          <p:cNvPr id="138" name="TextBox 137">
            <a:extLst>
              <a:ext uri="{FF2B5EF4-FFF2-40B4-BE49-F238E27FC236}">
                <a16:creationId xmlns:a16="http://schemas.microsoft.com/office/drawing/2014/main" id="{F3218B9B-B699-EE40-81D7-3E7C3F2D2925}"/>
              </a:ext>
            </a:extLst>
          </p:cNvPr>
          <p:cNvSpPr txBox="1"/>
          <p:nvPr/>
        </p:nvSpPr>
        <p:spPr>
          <a:xfrm>
            <a:off x="21475907" y="10736777"/>
            <a:ext cx="9474456" cy="584775"/>
          </a:xfrm>
          <a:prstGeom prst="rect">
            <a:avLst/>
          </a:prstGeom>
          <a:noFill/>
        </p:spPr>
        <p:txBody>
          <a:bodyPr wrap="square" rtlCol="0">
            <a:spAutoFit/>
          </a:bodyPr>
          <a:lstStyle/>
          <a:p>
            <a:r>
              <a:rPr lang="en-US" sz="3200" b="1" dirty="0"/>
              <a:t>Impact on 12 hour forecast precipitation</a:t>
            </a:r>
          </a:p>
        </p:txBody>
      </p:sp>
      <p:sp>
        <p:nvSpPr>
          <p:cNvPr id="139" name="Rectangle 138">
            <a:extLst>
              <a:ext uri="{FF2B5EF4-FFF2-40B4-BE49-F238E27FC236}">
                <a16:creationId xmlns:a16="http://schemas.microsoft.com/office/drawing/2014/main" id="{820916BB-B63D-A74B-A5C8-86F4C830DD6F}"/>
              </a:ext>
            </a:extLst>
          </p:cNvPr>
          <p:cNvSpPr/>
          <p:nvPr/>
        </p:nvSpPr>
        <p:spPr>
          <a:xfrm>
            <a:off x="326976" y="40387195"/>
            <a:ext cx="17073128" cy="157427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References</a:t>
            </a:r>
          </a:p>
          <a:p>
            <a:r>
              <a:rPr lang="en-US" sz="1200" dirty="0">
                <a:solidFill>
                  <a:schemeClr val="tx1"/>
                </a:solidFill>
              </a:rPr>
              <a:t>Chen, X. M., S. H. Chen, J. S. Haase, et al. (2018), The Impact of Airborne Radio Occultation Observations on the Simulation of Hurricane Karl (2010), </a:t>
            </a:r>
            <a:r>
              <a:rPr lang="en-US" sz="1200" i="1" dirty="0" err="1">
                <a:solidFill>
                  <a:schemeClr val="tx1"/>
                </a:solidFill>
              </a:rPr>
              <a:t>MWRv</a:t>
            </a:r>
            <a:r>
              <a:rPr lang="en-US" sz="1200" dirty="0">
                <a:solidFill>
                  <a:schemeClr val="tx1"/>
                </a:solidFill>
              </a:rPr>
              <a:t>, </a:t>
            </a:r>
            <a:r>
              <a:rPr lang="en-US" sz="1200" i="1" dirty="0">
                <a:solidFill>
                  <a:schemeClr val="tx1"/>
                </a:solidFill>
              </a:rPr>
              <a:t>146</a:t>
            </a:r>
            <a:r>
              <a:rPr lang="en-US" sz="1200" dirty="0">
                <a:solidFill>
                  <a:schemeClr val="tx1"/>
                </a:solidFill>
              </a:rPr>
              <a:t>, 329-350.</a:t>
            </a:r>
          </a:p>
          <a:p>
            <a:r>
              <a:rPr lang="en-US" sz="1200" dirty="0">
                <a:solidFill>
                  <a:schemeClr val="tx1"/>
                </a:solidFill>
              </a:rPr>
              <a:t>Chen, X. M. (2017), Airborne Radio Occultation Measurements and Their Impact on Severe Weather Prediction Using the Regional WRF Model, 132 pp, UC Davis, Davis, CA.</a:t>
            </a:r>
          </a:p>
          <a:p>
            <a:r>
              <a:rPr lang="en-US" sz="1200" dirty="0">
                <a:solidFill>
                  <a:schemeClr val="tx1"/>
                </a:solidFill>
              </a:rPr>
              <a:t>Haase, J. S., B. J. Murphy, P. </a:t>
            </a:r>
            <a:r>
              <a:rPr lang="en-US" sz="1200" dirty="0" err="1">
                <a:solidFill>
                  <a:schemeClr val="tx1"/>
                </a:solidFill>
              </a:rPr>
              <a:t>Muradyan</a:t>
            </a:r>
            <a:r>
              <a:rPr lang="en-US" sz="1200" dirty="0">
                <a:solidFill>
                  <a:schemeClr val="tx1"/>
                </a:solidFill>
              </a:rPr>
              <a:t>, F. </a:t>
            </a:r>
            <a:r>
              <a:rPr lang="en-US" sz="1200" dirty="0" err="1">
                <a:solidFill>
                  <a:schemeClr val="tx1"/>
                </a:solidFill>
              </a:rPr>
              <a:t>Nievinski</a:t>
            </a:r>
            <a:r>
              <a:rPr lang="en-US" sz="1200" dirty="0">
                <a:solidFill>
                  <a:schemeClr val="tx1"/>
                </a:solidFill>
              </a:rPr>
              <a:t>, K. M. Larson, J. L. Garrison, and K.-N. Wang (2014), First Results from an Airborne GPS Radio Occultation System for Atmospheric Profiling, </a:t>
            </a:r>
            <a:r>
              <a:rPr lang="en-US" sz="1200" i="1" dirty="0" err="1">
                <a:solidFill>
                  <a:schemeClr val="tx1"/>
                </a:solidFill>
              </a:rPr>
              <a:t>GeoRL</a:t>
            </a:r>
            <a:r>
              <a:rPr lang="en-US" sz="1200" dirty="0">
                <a:solidFill>
                  <a:schemeClr val="tx1"/>
                </a:solidFill>
              </a:rPr>
              <a:t>, </a:t>
            </a:r>
            <a:r>
              <a:rPr lang="en-US" sz="1200" i="1" dirty="0">
                <a:solidFill>
                  <a:schemeClr val="tx1"/>
                </a:solidFill>
              </a:rPr>
              <a:t>40</a:t>
            </a:r>
            <a:r>
              <a:rPr lang="en-US" sz="1200" dirty="0">
                <a:solidFill>
                  <a:schemeClr val="tx1"/>
                </a:solidFill>
              </a:rPr>
              <a:t>.</a:t>
            </a:r>
          </a:p>
          <a:p>
            <a:r>
              <a:rPr lang="en-US" sz="1200" dirty="0" err="1">
                <a:solidFill>
                  <a:schemeClr val="tx1"/>
                </a:solidFill>
              </a:rPr>
              <a:t>Lesne</a:t>
            </a:r>
            <a:r>
              <a:rPr lang="en-US" sz="1200" dirty="0">
                <a:solidFill>
                  <a:schemeClr val="tx1"/>
                </a:solidFill>
              </a:rPr>
              <a:t>, O., J. Haase, G. </a:t>
            </a:r>
            <a:r>
              <a:rPr lang="en-US" sz="1200" dirty="0" err="1">
                <a:solidFill>
                  <a:schemeClr val="tx1"/>
                </a:solidFill>
              </a:rPr>
              <a:t>Kirchengast</a:t>
            </a:r>
            <a:r>
              <a:rPr lang="en-US" sz="1200" dirty="0">
                <a:solidFill>
                  <a:schemeClr val="tx1"/>
                </a:solidFill>
              </a:rPr>
              <a:t>, J. </a:t>
            </a:r>
            <a:r>
              <a:rPr lang="en-US" sz="1200" dirty="0" err="1">
                <a:solidFill>
                  <a:schemeClr val="tx1"/>
                </a:solidFill>
              </a:rPr>
              <a:t>Ramsauer</a:t>
            </a:r>
            <a:r>
              <a:rPr lang="en-US" sz="1200" dirty="0">
                <a:solidFill>
                  <a:schemeClr val="tx1"/>
                </a:solidFill>
              </a:rPr>
              <a:t>, and W. </a:t>
            </a:r>
            <a:r>
              <a:rPr lang="en-US" sz="1200" dirty="0" err="1">
                <a:solidFill>
                  <a:schemeClr val="tx1"/>
                </a:solidFill>
              </a:rPr>
              <a:t>Poetzi</a:t>
            </a:r>
            <a:r>
              <a:rPr lang="en-US" sz="1200" dirty="0">
                <a:solidFill>
                  <a:schemeClr val="tx1"/>
                </a:solidFill>
              </a:rPr>
              <a:t> (2002), Sensitivity analysis of GNSS radio occultation for airborne sounding of the troposphere, </a:t>
            </a:r>
            <a:r>
              <a:rPr lang="en-US" sz="1200" i="1" dirty="0">
                <a:solidFill>
                  <a:schemeClr val="tx1"/>
                </a:solidFill>
              </a:rPr>
              <a:t>Phys. and Chem. of the Earth</a:t>
            </a:r>
            <a:r>
              <a:rPr lang="en-US" sz="1200" dirty="0">
                <a:solidFill>
                  <a:schemeClr val="tx1"/>
                </a:solidFill>
              </a:rPr>
              <a:t>, </a:t>
            </a:r>
            <a:r>
              <a:rPr lang="en-US" sz="1200" i="1" dirty="0">
                <a:solidFill>
                  <a:schemeClr val="tx1"/>
                </a:solidFill>
              </a:rPr>
              <a:t>27</a:t>
            </a:r>
            <a:r>
              <a:rPr lang="en-US" sz="1200" dirty="0">
                <a:solidFill>
                  <a:schemeClr val="tx1"/>
                </a:solidFill>
              </a:rPr>
              <a:t>, 291-299.</a:t>
            </a:r>
          </a:p>
          <a:p>
            <a:r>
              <a:rPr lang="en-US" sz="1200" dirty="0">
                <a:solidFill>
                  <a:schemeClr val="tx1"/>
                </a:solidFill>
              </a:rPr>
              <a:t>Murphy, B. J., J. S. Haase, P. </a:t>
            </a:r>
            <a:r>
              <a:rPr lang="en-US" sz="1200" dirty="0" err="1">
                <a:solidFill>
                  <a:schemeClr val="tx1"/>
                </a:solidFill>
              </a:rPr>
              <a:t>Muradyan</a:t>
            </a:r>
            <a:r>
              <a:rPr lang="en-US" sz="1200" dirty="0">
                <a:solidFill>
                  <a:schemeClr val="tx1"/>
                </a:solidFill>
              </a:rPr>
              <a:t>, J. L. Garrison, and K.-N. Wang (2015), Airborne GPS radio occultation refractivity profiles observed in tropical storm environments, </a:t>
            </a:r>
            <a:r>
              <a:rPr lang="en-US" sz="1200" i="1" dirty="0">
                <a:solidFill>
                  <a:schemeClr val="tx1"/>
                </a:solidFill>
              </a:rPr>
              <a:t>JGR</a:t>
            </a:r>
            <a:r>
              <a:rPr lang="en-US" sz="1200" dirty="0">
                <a:solidFill>
                  <a:schemeClr val="tx1"/>
                </a:solidFill>
              </a:rPr>
              <a:t>, </a:t>
            </a:r>
            <a:r>
              <a:rPr lang="en-US" sz="1200" i="1" dirty="0">
                <a:solidFill>
                  <a:schemeClr val="tx1"/>
                </a:solidFill>
              </a:rPr>
              <a:t>120</a:t>
            </a:r>
            <a:r>
              <a:rPr lang="en-US" sz="1200" dirty="0">
                <a:solidFill>
                  <a:schemeClr val="tx1"/>
                </a:solidFill>
              </a:rPr>
              <a:t>, 1690-1790.</a:t>
            </a:r>
          </a:p>
          <a:p>
            <a:r>
              <a:rPr lang="en-US" sz="1200" dirty="0">
                <a:solidFill>
                  <a:schemeClr val="tx1"/>
                </a:solidFill>
              </a:rPr>
              <a:t>Wang, K. N., J. L. Garrison, J. S. Haase, and B. J. Murphy (2017), Improvements to GPS Airborne Radio Occultation in the Lower Troposphere Through Implementation of the Phase Matching Method, </a:t>
            </a:r>
            <a:r>
              <a:rPr lang="en-US" sz="1200" i="1" dirty="0">
                <a:solidFill>
                  <a:schemeClr val="tx1"/>
                </a:solidFill>
              </a:rPr>
              <a:t>JGR: Atmospheres</a:t>
            </a:r>
            <a:r>
              <a:rPr lang="en-US" sz="1200" dirty="0">
                <a:solidFill>
                  <a:schemeClr val="tx1"/>
                </a:solidFill>
              </a:rPr>
              <a:t>, </a:t>
            </a:r>
            <a:r>
              <a:rPr lang="en-US" sz="1200" i="1" dirty="0">
                <a:solidFill>
                  <a:schemeClr val="tx1"/>
                </a:solidFill>
              </a:rPr>
              <a:t>122</a:t>
            </a:r>
            <a:r>
              <a:rPr lang="en-US" sz="1200" dirty="0">
                <a:solidFill>
                  <a:schemeClr val="tx1"/>
                </a:solidFill>
              </a:rPr>
              <a:t>, 2017JD026568.</a:t>
            </a:r>
          </a:p>
        </p:txBody>
      </p:sp>
      <p:sp>
        <p:nvSpPr>
          <p:cNvPr id="140" name="Rectangle 139">
            <a:extLst>
              <a:ext uri="{FF2B5EF4-FFF2-40B4-BE49-F238E27FC236}">
                <a16:creationId xmlns:a16="http://schemas.microsoft.com/office/drawing/2014/main" id="{E53327CD-77B3-C245-BE01-8A9B728BF3F1}"/>
              </a:ext>
            </a:extLst>
          </p:cNvPr>
          <p:cNvSpPr/>
          <p:nvPr/>
        </p:nvSpPr>
        <p:spPr>
          <a:xfrm>
            <a:off x="17602276" y="40373995"/>
            <a:ext cx="12512585" cy="157427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 Acknowledgements</a:t>
            </a:r>
          </a:p>
          <a:p>
            <a:r>
              <a:rPr lang="en-US" sz="1400" dirty="0">
                <a:solidFill>
                  <a:schemeClr val="tx1"/>
                </a:solidFill>
              </a:rPr>
              <a:t>This work was  supported by NSF GRANT 1642650, and NASA GRANT NNX15AU19G , NSF grants 100602-200912528, AGS 1015904, and AGS 1301835. We thank the CW3E AR Program and its sponsors, including the California Department of Water Resources, and the Army Corps of Engineers FIRO program. We thank NSF &amp; the NCAR EOL facility for the loan of the </a:t>
            </a:r>
            <a:r>
              <a:rPr lang="en-US" sz="1400" dirty="0" err="1">
                <a:solidFill>
                  <a:schemeClr val="tx1"/>
                </a:solidFill>
              </a:rPr>
              <a:t>Applanix</a:t>
            </a:r>
            <a:r>
              <a:rPr lang="en-US" sz="1400" dirty="0">
                <a:solidFill>
                  <a:schemeClr val="tx1"/>
                </a:solidFill>
              </a:rPr>
              <a:t> navigation system, Adrian </a:t>
            </a:r>
            <a:r>
              <a:rPr lang="en-US" sz="1400" dirty="0" err="1">
                <a:solidFill>
                  <a:schemeClr val="tx1"/>
                </a:solidFill>
              </a:rPr>
              <a:t>Borsa</a:t>
            </a:r>
            <a:r>
              <a:rPr lang="en-US" sz="1400" dirty="0">
                <a:solidFill>
                  <a:schemeClr val="tx1"/>
                </a:solidFill>
              </a:rPr>
              <a:t> for the GNSS equipment loan, and Dave </a:t>
            </a:r>
            <a:r>
              <a:rPr lang="en-US" sz="1400" dirty="0" err="1">
                <a:solidFill>
                  <a:schemeClr val="tx1"/>
                </a:solidFill>
              </a:rPr>
              <a:t>Jabson</a:t>
            </a:r>
            <a:r>
              <a:rPr lang="en-US" sz="1400" dirty="0">
                <a:solidFill>
                  <a:schemeClr val="tx1"/>
                </a:solidFill>
              </a:rPr>
              <a:t> for his assistance with the ROC equipment. Flight time on the NOAA G-IV aircraft was provided by the National Oceanic and Atmospheric Administration. We would like to acknowledge the assistance of the NOAA Aircraft Operations Center staff, and in particular Gabriel </a:t>
            </a:r>
            <a:r>
              <a:rPr lang="en-US" sz="1400" dirty="0" err="1">
                <a:solidFill>
                  <a:schemeClr val="tx1"/>
                </a:solidFill>
              </a:rPr>
              <a:t>DeFao</a:t>
            </a:r>
            <a:r>
              <a:rPr lang="en-US" sz="1400" dirty="0">
                <a:solidFill>
                  <a:schemeClr val="tx1"/>
                </a:solidFill>
              </a:rPr>
              <a:t> and Jack Parrish. </a:t>
            </a:r>
          </a:p>
        </p:txBody>
      </p:sp>
      <p:pic>
        <p:nvPicPr>
          <p:cNvPr id="143" name="Picture 142">
            <a:extLst>
              <a:ext uri="{FF2B5EF4-FFF2-40B4-BE49-F238E27FC236}">
                <a16:creationId xmlns:a16="http://schemas.microsoft.com/office/drawing/2014/main" id="{A454B05F-5117-224A-A1FF-F1248EF350C1}"/>
              </a:ext>
            </a:extLst>
          </p:cNvPr>
          <p:cNvPicPr>
            <a:picLocks noChangeAspect="1"/>
          </p:cNvPicPr>
          <p:nvPr/>
        </p:nvPicPr>
        <p:blipFill>
          <a:blip r:embed="rId33"/>
          <a:stretch>
            <a:fillRect/>
          </a:stretch>
        </p:blipFill>
        <p:spPr>
          <a:xfrm rot="16200000">
            <a:off x="25450455" y="11076814"/>
            <a:ext cx="4173577" cy="5401100"/>
          </a:xfrm>
          <a:prstGeom prst="rect">
            <a:avLst/>
          </a:prstGeom>
        </p:spPr>
      </p:pic>
      <p:sp>
        <p:nvSpPr>
          <p:cNvPr id="146" name="Rectangle 145">
            <a:extLst>
              <a:ext uri="{FF2B5EF4-FFF2-40B4-BE49-F238E27FC236}">
                <a16:creationId xmlns:a16="http://schemas.microsoft.com/office/drawing/2014/main" id="{7C0EFC9D-5D41-8B41-9F12-A820BCC7AA4A}"/>
              </a:ext>
            </a:extLst>
          </p:cNvPr>
          <p:cNvSpPr/>
          <p:nvPr/>
        </p:nvSpPr>
        <p:spPr>
          <a:xfrm>
            <a:off x="21475907" y="11362795"/>
            <a:ext cx="7899051" cy="713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a:extLst>
              <a:ext uri="{FF2B5EF4-FFF2-40B4-BE49-F238E27FC236}">
                <a16:creationId xmlns:a16="http://schemas.microsoft.com/office/drawing/2014/main" id="{9400848B-8C3B-2B49-B8B1-F34CE9249089}"/>
              </a:ext>
            </a:extLst>
          </p:cNvPr>
          <p:cNvSpPr txBox="1"/>
          <p:nvPr/>
        </p:nvSpPr>
        <p:spPr>
          <a:xfrm>
            <a:off x="22069753" y="16713510"/>
            <a:ext cx="7581908"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t>ARO had an impact on the initial moisture fields that propagated downstream and affected precipitation at landfall.</a:t>
            </a:r>
          </a:p>
          <a:p>
            <a:pPr marL="457200" indent="-457200">
              <a:buFont typeface="Arial" panose="020B0604020202020204" pitchFamily="34" charset="0"/>
              <a:buChar char="•"/>
            </a:pPr>
            <a:r>
              <a:rPr lang="en-US" sz="2800" dirty="0"/>
              <a:t>In this case, the precipitation was minor so the overall impact was minor.</a:t>
            </a:r>
          </a:p>
          <a:p>
            <a:pPr marL="457200" indent="-457200">
              <a:buFont typeface="Arial" panose="020B0604020202020204" pitchFamily="34" charset="0"/>
              <a:buChar char="•"/>
            </a:pPr>
            <a:r>
              <a:rPr lang="en-US" sz="2800" dirty="0"/>
              <a:t>Perhaps sampling on 27 Jan at 18 Z upstream of the major precipitation at landfall on 28 Jan at 12 Z would show more impact.</a:t>
            </a:r>
          </a:p>
          <a:p>
            <a:pPr marL="457200" indent="-457200">
              <a:buFont typeface="Arial" panose="020B0604020202020204" pitchFamily="34" charset="0"/>
              <a:buChar char="•"/>
            </a:pPr>
            <a:r>
              <a:rPr lang="en-US" sz="2800" dirty="0"/>
              <a:t>We can investigate more ways to use the forecast timing of the precipitation.</a:t>
            </a:r>
          </a:p>
          <a:p>
            <a:pPr marL="457200" indent="-457200">
              <a:buFont typeface="Arial" panose="020B0604020202020204" pitchFamily="34" charset="0"/>
              <a:buChar char="•"/>
            </a:pPr>
            <a:r>
              <a:rPr lang="en-US" sz="2800" dirty="0"/>
              <a:t>The sensitivity of the PCA of precipitation to the observations may be a good predictor for this.</a:t>
            </a:r>
          </a:p>
        </p:txBody>
      </p:sp>
      <p:sp>
        <p:nvSpPr>
          <p:cNvPr id="148" name="TextBox 147">
            <a:extLst>
              <a:ext uri="{FF2B5EF4-FFF2-40B4-BE49-F238E27FC236}">
                <a16:creationId xmlns:a16="http://schemas.microsoft.com/office/drawing/2014/main" id="{85D45838-4B14-574A-BB7D-D48650B07EEC}"/>
              </a:ext>
            </a:extLst>
          </p:cNvPr>
          <p:cNvSpPr txBox="1"/>
          <p:nvPr/>
        </p:nvSpPr>
        <p:spPr>
          <a:xfrm>
            <a:off x="21718380" y="11534964"/>
            <a:ext cx="3616393" cy="461665"/>
          </a:xfrm>
          <a:prstGeom prst="rect">
            <a:avLst/>
          </a:prstGeom>
          <a:noFill/>
        </p:spPr>
        <p:txBody>
          <a:bodyPr wrap="square" rtlCol="0">
            <a:spAutoFit/>
          </a:bodyPr>
          <a:lstStyle/>
          <a:p>
            <a:r>
              <a:rPr lang="en-US" sz="2400" dirty="0"/>
              <a:t>Difference in Spec. Hum.</a:t>
            </a:r>
          </a:p>
        </p:txBody>
      </p:sp>
      <p:sp>
        <p:nvSpPr>
          <p:cNvPr id="149" name="TextBox 148">
            <a:extLst>
              <a:ext uri="{FF2B5EF4-FFF2-40B4-BE49-F238E27FC236}">
                <a16:creationId xmlns:a16="http://schemas.microsoft.com/office/drawing/2014/main" id="{B768DA29-2106-1B4D-8B90-8EBE5F06FDE5}"/>
              </a:ext>
            </a:extLst>
          </p:cNvPr>
          <p:cNvSpPr txBox="1"/>
          <p:nvPr/>
        </p:nvSpPr>
        <p:spPr>
          <a:xfrm>
            <a:off x="25427836" y="11545912"/>
            <a:ext cx="3616393" cy="461665"/>
          </a:xfrm>
          <a:prstGeom prst="rect">
            <a:avLst/>
          </a:prstGeom>
          <a:noFill/>
        </p:spPr>
        <p:txBody>
          <a:bodyPr wrap="square" rtlCol="0">
            <a:spAutoFit/>
          </a:bodyPr>
          <a:lstStyle/>
          <a:p>
            <a:r>
              <a:rPr lang="en-US" sz="2400" dirty="0"/>
              <a:t>Difference in precipitation</a:t>
            </a:r>
          </a:p>
        </p:txBody>
      </p:sp>
      <p:pic>
        <p:nvPicPr>
          <p:cNvPr id="151" name="Picture 150">
            <a:extLst>
              <a:ext uri="{FF2B5EF4-FFF2-40B4-BE49-F238E27FC236}">
                <a16:creationId xmlns:a16="http://schemas.microsoft.com/office/drawing/2014/main" id="{90891552-0B26-174E-814A-820880EA0368}"/>
              </a:ext>
            </a:extLst>
          </p:cNvPr>
          <p:cNvPicPr>
            <a:picLocks noChangeAspect="1"/>
          </p:cNvPicPr>
          <p:nvPr/>
        </p:nvPicPr>
        <p:blipFill>
          <a:blip r:embed="rId34"/>
          <a:stretch>
            <a:fillRect/>
          </a:stretch>
        </p:blipFill>
        <p:spPr>
          <a:xfrm>
            <a:off x="23381881" y="4558470"/>
            <a:ext cx="4876800" cy="5943600"/>
          </a:xfrm>
          <a:prstGeom prst="rect">
            <a:avLst/>
          </a:prstGeom>
        </p:spPr>
      </p:pic>
      <p:pic>
        <p:nvPicPr>
          <p:cNvPr id="153" name="Picture 152">
            <a:extLst>
              <a:ext uri="{FF2B5EF4-FFF2-40B4-BE49-F238E27FC236}">
                <a16:creationId xmlns:a16="http://schemas.microsoft.com/office/drawing/2014/main" id="{5DF10DAF-B5CB-624B-807E-67524728BF2D}"/>
              </a:ext>
            </a:extLst>
          </p:cNvPr>
          <p:cNvPicPr>
            <a:picLocks noChangeAspect="1"/>
          </p:cNvPicPr>
          <p:nvPr/>
        </p:nvPicPr>
        <p:blipFill>
          <a:blip r:embed="rId35"/>
          <a:stretch>
            <a:fillRect/>
          </a:stretch>
        </p:blipFill>
        <p:spPr>
          <a:xfrm>
            <a:off x="11524667" y="3621330"/>
            <a:ext cx="11313940" cy="2602610"/>
          </a:xfrm>
          <a:prstGeom prst="rect">
            <a:avLst/>
          </a:prstGeom>
        </p:spPr>
      </p:pic>
    </p:spTree>
    <p:extLst>
      <p:ext uri="{BB962C8B-B14F-4D97-AF65-F5344CB8AC3E}">
        <p14:creationId xmlns:p14="http://schemas.microsoft.com/office/powerpoint/2010/main" val="19528868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980</TotalTime>
  <Words>1084</Words>
  <Application>Microsoft Macintosh PowerPoint</Application>
  <PresentationFormat>Custom</PresentationFormat>
  <Paragraphs>85</Paragraphs>
  <Slides>1</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9" baseType="lpstr">
      <vt:lpstr>SimSun</vt:lpstr>
      <vt:lpstr>Arial</vt:lpstr>
      <vt:lpstr>Calibri</vt:lpstr>
      <vt:lpstr>Calibri Light</vt:lpstr>
      <vt:lpstr>Times New Roman</vt:lpstr>
      <vt:lpstr>Wingdings</vt:lpstr>
      <vt:lpstr>Office Theme</vt:lpstr>
      <vt:lpstr>Equation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Haase</dc:creator>
  <cp:lastModifiedBy>J. Haase</cp:lastModifiedBy>
  <cp:revision>47</cp:revision>
  <cp:lastPrinted>2019-06-06T07:09:27Z</cp:lastPrinted>
  <dcterms:created xsi:type="dcterms:W3CDTF">2019-06-04T00:06:20Z</dcterms:created>
  <dcterms:modified xsi:type="dcterms:W3CDTF">2019-06-06T16:37:21Z</dcterms:modified>
</cp:coreProperties>
</file>