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2" r:id="rId2"/>
    <p:sldId id="262" r:id="rId3"/>
    <p:sldId id="519" r:id="rId4"/>
    <p:sldId id="283" r:id="rId5"/>
    <p:sldId id="521" r:id="rId6"/>
    <p:sldId id="510" r:id="rId7"/>
    <p:sldId id="481" r:id="rId8"/>
    <p:sldId id="278" r:id="rId9"/>
    <p:sldId id="517" r:id="rId10"/>
    <p:sldId id="518" r:id="rId11"/>
    <p:sldId id="494" r:id="rId12"/>
    <p:sldId id="495" r:id="rId13"/>
    <p:sldId id="496" r:id="rId14"/>
    <p:sldId id="497" r:id="rId15"/>
    <p:sldId id="271" r:id="rId16"/>
    <p:sldId id="273" r:id="rId17"/>
    <p:sldId id="286" r:id="rId18"/>
    <p:sldId id="297" r:id="rId19"/>
    <p:sldId id="263" r:id="rId20"/>
    <p:sldId id="520" r:id="rId21"/>
    <p:sldId id="508" r:id="rId22"/>
    <p:sldId id="502" r:id="rId23"/>
    <p:sldId id="503" r:id="rId24"/>
    <p:sldId id="485" r:id="rId25"/>
    <p:sldId id="266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8D8F"/>
    <a:srgbClr val="FFC0C1"/>
    <a:srgbClr val="727AFF"/>
    <a:srgbClr val="0432FF"/>
    <a:srgbClr val="12AB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12"/>
    <p:restoredTop sz="94690"/>
  </p:normalViewPr>
  <p:slideViewPr>
    <p:cSldViewPr snapToGrid="0" snapToObjects="1">
      <p:cViewPr varScale="1">
        <p:scale>
          <a:sx n="87" d="100"/>
          <a:sy n="87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85B1D-C915-E84D-8368-937591D87D0E}" type="datetimeFigureOut">
              <a:rPr lang="en-US" smtClean="0"/>
              <a:t>4/25/19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BD112-34C3-8C4E-8264-AC29250E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4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positive change in PV at the location of ARO observation 05r will produce a negative change in precipitation at 00Z to 12Z 28 February.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D112-34C3-8C4E-8264-AC29250E3C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4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COAMPS refractivity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D112-34C3-8C4E-8264-AC29250E3C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9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E664-0E12-1142-8272-5E1EEEB9A7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2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E664-0E12-1142-8272-5E1EEEB9A7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0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E664-0E12-1142-8272-5E1EEEB9A7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65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ideal flight track?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lowest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altitud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 comparable to COSMIC?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DB34-6419-9548-8F6D-6FC13B0003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3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F6FF-FA23-BC49-A0B0-0EBCC6DE1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69458-634E-364E-A42D-DA8189AE2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855D4-B6C5-C54F-89FE-C3C342F6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29586-3693-2B4E-905C-C98CA66F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F1810-97D8-F74C-9610-9CEE5933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9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82D6-5DA7-4149-A4A8-A889BD58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E45BE-1649-614D-B635-C60F75B59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1FFED-F4D2-AA45-AA88-73E093F4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40442-1D81-FF41-936A-941F2387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86CF1-E31B-3845-98AB-C4C3748DF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7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3636C-6926-9E4B-98D4-61AB35E83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DA5B5-E694-264F-800D-27DD4D994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3134-E1C9-2243-8BF3-A5FBDA471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79F03-ACB1-7D4F-8B87-8748689E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7B171-A291-9240-AA27-7CF67F57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0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9FFF-C1A4-C345-A109-8262F06F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D3AF1-EBC0-5B43-BD01-D4D0C4A8E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4EF94-4F38-D143-80AF-44893C480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7193-DFB8-EE4B-8FE7-88173A0C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1ACF1-4870-BF40-B3CE-88E29603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A5A7-02C9-5E4B-88A0-AF76D7A5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81851-6514-5342-8E77-890D98B65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1E8AF-4B46-DB4C-BB4C-CB98F252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781C7-4309-FD46-990D-9BCD331F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D4156-FC0E-2640-A997-B5A2664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3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73DF2-75AB-7C43-A544-E2294010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FA0A5-63BC-1A4D-A96E-5EE26D908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E3F82-7A03-E94F-9B12-3C9E6F835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8839E-9E39-A745-827E-0082531F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8F8A9-E2CD-4944-AE15-7CBAEAFD4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FC9BF-0E4F-0648-ADBC-A763A6F4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8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78DD8-5D9D-7143-9216-AF0EA5C3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ACC89-00D6-8146-92ED-6316776EB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6FB09-D24F-8E46-BE4D-EAD6106CB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8127E-F2FC-914A-99D8-D21ED97F2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2CDC5-FEF6-2D48-9383-DB79EC9E2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369084-3B68-E44E-89D3-86C6DCC2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400C7A-B70C-7347-95C9-3227DEB4D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AFAA9-D95A-DB41-B1E8-FD7B71A6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3604-B354-FE46-951B-EEF10865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A774-6080-6343-963F-3D6A764A2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0771B-45C1-CD40-BF84-7DA999FA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D1989-130D-9D4A-93F3-5347B2CE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1E9910-6282-6248-92CD-4585E694B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4A700-1246-9147-857A-53ED5FC8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8EDDE-8D04-B645-B8FD-8A940F42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4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F473-95A7-4748-969D-634B5167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40ACA-BAAD-C540-882D-C269B0A48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3BA0B-CF3E-0742-9250-AB0CC0E39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04839-2C44-5144-A1B1-98B7B311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5A227-7784-F141-8483-9A55F83C9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FFAC2-E889-EF4F-9FCC-67844A26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5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9B08-0EDA-C64C-AE5A-9D5B5673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5A6DE-C33A-344E-AB14-AD2A8BA5C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98B37-2FBD-F94F-A9FF-38AC3CB7D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95BB3-C4A6-5F45-9731-C1E5B7F3B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71FAC-EF53-9F47-A786-01AFB4110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ACBD5-21C4-7143-939C-2441E62FD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8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4A7964-DB59-B04F-9FA1-B67C72821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97F1B-980D-EF49-A486-1E8C38C40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71201-20F4-6047-98A6-FDA94A6A4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8C6A8-36AA-FA46-978D-2EB4DE141C9D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A32F4-B18B-9A4D-AA1D-443DCDDBD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933F8-65AA-CF4E-BEAD-98ADBD2DB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9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em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8.em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9.emf"/><Relationship Id="rId9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6929D-5F26-424C-8949-D0DBCB9FF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181" y="1701379"/>
            <a:ext cx="11106927" cy="217283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Assessing the accuracy and value of </a:t>
            </a:r>
            <a:br>
              <a:rPr lang="en-US" sz="3600" dirty="0"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airborne radio occultation (ARO) observations using complementary dropsonde data from the  </a:t>
            </a:r>
            <a:br>
              <a:rPr lang="en-US" sz="3600" dirty="0"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AR-Recon 2018 flight campaign</a:t>
            </a: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8B75-D75B-2946-9AFA-5DC99FA94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4471" y="4010950"/>
            <a:ext cx="6858000" cy="1655762"/>
          </a:xfrm>
        </p:spPr>
        <p:txBody>
          <a:bodyPr>
            <a:normAutofit/>
          </a:bodyPr>
          <a:lstStyle/>
          <a:p>
            <a:r>
              <a:rPr lang="en-US" dirty="0"/>
              <a:t>Jennifer S. Haase, Bing Cao, Michael J. Murphy, </a:t>
            </a:r>
          </a:p>
          <a:p>
            <a:r>
              <a:rPr lang="en-US" dirty="0" err="1"/>
              <a:t>Minghua</a:t>
            </a:r>
            <a:r>
              <a:rPr lang="en-US" dirty="0"/>
              <a:t> Zheng, and Eric. K. Wang</a:t>
            </a:r>
          </a:p>
          <a:p>
            <a:endParaRPr lang="en-US" dirty="0"/>
          </a:p>
        </p:txBody>
      </p:sp>
      <p:pic>
        <p:nvPicPr>
          <p:cNvPr id="4" name="Picture 3" descr="sio_logo_9-14-2010-02-clear-background.pdf">
            <a:extLst>
              <a:ext uri="{FF2B5EF4-FFF2-40B4-BE49-F238E27FC236}">
                <a16:creationId xmlns:a16="http://schemas.microsoft.com/office/drawing/2014/main" id="{50E91935-92E6-3F47-B3AE-03FD10CAC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59" y="-389248"/>
            <a:ext cx="5386962" cy="209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06B2A-36C5-BF44-8730-49CF4F298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81" y="4401216"/>
            <a:ext cx="2850756" cy="213806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193F879-911C-DD43-B86E-811672220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11" y="5599483"/>
            <a:ext cx="9382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NOAA-Transparent-Logo_1.png">
            <a:extLst>
              <a:ext uri="{FF2B5EF4-FFF2-40B4-BE49-F238E27FC236}">
                <a16:creationId xmlns:a16="http://schemas.microsoft.com/office/drawing/2014/main" id="{6196D068-0D08-B347-9937-E22FE2B00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20" y="5599483"/>
            <a:ext cx="939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W3E.jpg">
            <a:extLst>
              <a:ext uri="{FF2B5EF4-FFF2-40B4-BE49-F238E27FC236}">
                <a16:creationId xmlns:a16="http://schemas.microsoft.com/office/drawing/2014/main" id="{3E3D7D1E-4079-4E44-B7E5-C1EADC216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17" y="5599483"/>
            <a:ext cx="9144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297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39900C81-6644-D44A-BAA5-7F5C7A867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6662"/>
            <a:ext cx="8704764" cy="4351338"/>
          </a:xfrm>
        </p:spPr>
      </p:pic>
      <p:sp>
        <p:nvSpPr>
          <p:cNvPr id="32" name="TextBox 31"/>
          <p:cNvSpPr txBox="1"/>
          <p:nvPr/>
        </p:nvSpPr>
        <p:spPr>
          <a:xfrm>
            <a:off x="8160056" y="2235507"/>
            <a:ext cx="36754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The EC model profiles are shown for the two dropsondes nearest the GPS and Galileo ARO data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EC model (assimilates dropsondes) and matches dropsondes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EC model is significantly different at tangent point locations where it matches ARO better than dropsondes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Therefore these differences between dropsonde and ARO are realistic atmospheric variations.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74AD214-42E9-DB4C-B714-204CD197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75" y="0"/>
            <a:ext cx="10515600" cy="1325563"/>
          </a:xfrm>
        </p:spPr>
        <p:txBody>
          <a:bodyPr/>
          <a:lstStyle/>
          <a:p>
            <a:r>
              <a:rPr lang="en-US" dirty="0"/>
              <a:t>ARO quality evaluation - summary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D0B71-B753-2842-A089-38E1BC8C95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34235" r="53316" b="51603"/>
          <a:stretch/>
        </p:blipFill>
        <p:spPr>
          <a:xfrm>
            <a:off x="9757055" y="22689"/>
            <a:ext cx="2434945" cy="201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482250A-74B1-2646-89F8-467E15469EC6}"/>
              </a:ext>
            </a:extLst>
          </p:cNvPr>
          <p:cNvSpPr/>
          <p:nvPr/>
        </p:nvSpPr>
        <p:spPr>
          <a:xfrm rot="2986497">
            <a:off x="10347482" y="888978"/>
            <a:ext cx="1491475" cy="68278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172067" y="3031591"/>
            <a:ext cx="4146884" cy="2514600"/>
            <a:chOff x="3003213" y="3076379"/>
            <a:chExt cx="4146884" cy="251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4" t="32468" r="28808" b="37290"/>
            <a:stretch/>
          </p:blipFill>
          <p:spPr>
            <a:xfrm>
              <a:off x="3003213" y="3076379"/>
              <a:ext cx="4146884" cy="2514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Oval 8"/>
            <p:cNvSpPr/>
            <p:nvPr/>
          </p:nvSpPr>
          <p:spPr>
            <a:xfrm>
              <a:off x="3228975" y="3183042"/>
              <a:ext cx="638175" cy="70315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299175" y="3183041"/>
              <a:ext cx="862485" cy="593259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r18_rf01_ro_dry_temp_e04r-19_D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04" y="4590335"/>
            <a:ext cx="3228975" cy="21530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 descr="ar18_rf01_ro_dry_temp_g31s-23_D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04" y="1341570"/>
            <a:ext cx="3228975" cy="21530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 descr="ar18_rf01_ro_dry_temp_e30s-19_D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4" y="4618843"/>
            <a:ext cx="3210833" cy="21409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 descr="ar18_rf01_ro_dry_temp_g05r-09_D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2" y="1334804"/>
            <a:ext cx="3219904" cy="2147032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6012745" y="2346839"/>
            <a:ext cx="3628966" cy="944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5899271" y="3601313"/>
            <a:ext cx="3880140" cy="20300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 flipV="1">
            <a:off x="2152650" y="2266029"/>
            <a:ext cx="2558091" cy="10249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H="1">
            <a:off x="2152650" y="3841412"/>
            <a:ext cx="2338638" cy="17047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01687" y="254742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06696" y="6213914"/>
            <a:ext cx="88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Galileo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50" y="3530443"/>
            <a:ext cx="29531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ECMWF analysis assimilates the dropsonde data, so agrees well.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19C74A-C1AA-FC41-A6BB-A5CB8DA77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51" y="-6784"/>
            <a:ext cx="10515600" cy="1325563"/>
          </a:xfrm>
        </p:spPr>
        <p:txBody>
          <a:bodyPr/>
          <a:lstStyle/>
          <a:p>
            <a:r>
              <a:rPr lang="en-US" dirty="0"/>
              <a:t>Hydrostatic dry temperature on cold 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FD3C8-8B5E-CE4D-A4F9-47B549469FDD}"/>
              </a:ext>
            </a:extLst>
          </p:cNvPr>
          <p:cNvSpPr txBox="1"/>
          <p:nvPr/>
        </p:nvSpPr>
        <p:spPr>
          <a:xfrm>
            <a:off x="4639917" y="1273050"/>
            <a:ext cx="3168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of cold front, upper level temperature is nearly constant. ARO detects a colder temperature inversion at 7 km.</a:t>
            </a:r>
          </a:p>
        </p:txBody>
      </p:sp>
    </p:spTree>
    <p:extLst>
      <p:ext uri="{BB962C8B-B14F-4D97-AF65-F5344CB8AC3E}">
        <p14:creationId xmlns:p14="http://schemas.microsoft.com/office/powerpoint/2010/main" val="1226870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r18_rf01_ro_dry_temp_g16s-07_D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37" y="4802056"/>
            <a:ext cx="3056090" cy="2037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32468" r="28808" b="37290"/>
          <a:stretch/>
        </p:blipFill>
        <p:spPr>
          <a:xfrm>
            <a:off x="6321257" y="682626"/>
            <a:ext cx="4146884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5993188" y="2548558"/>
            <a:ext cx="1762467" cy="30535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r18_rf01_ro_dry_temp_g23s-30_D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99" y="4811073"/>
            <a:ext cx="3042566" cy="20287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ar18_rf01_ro_dry_temp_g26s-07_D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14" y="1152073"/>
            <a:ext cx="3041716" cy="2028216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2280213" y="1717561"/>
            <a:ext cx="4564791" cy="265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1138E8-CF25-E248-9F53-88DA764E314A}"/>
              </a:ext>
            </a:extLst>
          </p:cNvPr>
          <p:cNvSpPr txBox="1"/>
          <p:nvPr/>
        </p:nvSpPr>
        <p:spPr>
          <a:xfrm>
            <a:off x="687075" y="5820956"/>
            <a:ext cx="3341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Fewer profiles on warm side, as expected for closed loop receivers, due to multipath.</a:t>
            </a:r>
          </a:p>
        </p:txBody>
      </p:sp>
      <p:pic>
        <p:nvPicPr>
          <p:cNvPr id="2" name="Picture 1" descr="ar18_rf01_ro_dry_temp_g08r-07_D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38" y="3378512"/>
            <a:ext cx="3042567" cy="202878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2588198" y="2017936"/>
            <a:ext cx="4584875" cy="20736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64E014-1785-4848-83F2-783DC1AAB2EF}"/>
              </a:ext>
            </a:extLst>
          </p:cNvPr>
          <p:cNvCxnSpPr>
            <a:cxnSpLocks/>
          </p:cNvCxnSpPr>
          <p:nvPr/>
        </p:nvCxnSpPr>
        <p:spPr>
          <a:xfrm>
            <a:off x="8255642" y="2638565"/>
            <a:ext cx="1353543" cy="27687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033E00-150F-7342-9745-CE198246B1F4}"/>
              </a:ext>
            </a:extLst>
          </p:cNvPr>
          <p:cNvSpPr txBox="1"/>
          <p:nvPr/>
        </p:nvSpPr>
        <p:spPr>
          <a:xfrm>
            <a:off x="9161317" y="3451841"/>
            <a:ext cx="2893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 of cold front, steep upper level temperature gradient. </a:t>
            </a:r>
          </a:p>
        </p:txBody>
      </p:sp>
    </p:spTree>
    <p:extLst>
      <p:ext uri="{BB962C8B-B14F-4D97-AF65-F5344CB8AC3E}">
        <p14:creationId xmlns:p14="http://schemas.microsoft.com/office/powerpoint/2010/main" val="204644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71069C-D42C-BE4F-8401-DC887F5F1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19" t="38479" r="39971" b="38753"/>
          <a:stretch/>
        </p:blipFill>
        <p:spPr>
          <a:xfrm>
            <a:off x="1892905" y="517640"/>
            <a:ext cx="3831166" cy="3239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creen Shot 2019-03-16 at 11.28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73" y="791042"/>
            <a:ext cx="625205" cy="2924913"/>
          </a:xfrm>
          <a:prstGeom prst="rect">
            <a:avLst/>
          </a:prstGeom>
        </p:spPr>
      </p:pic>
      <p:pic>
        <p:nvPicPr>
          <p:cNvPr id="22" name="Picture 21" descr="ar18_rf01_ro_dry_temp_g01s-23_D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16" y="110974"/>
            <a:ext cx="3017006" cy="20117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 descr="ar18_rf01_ro_dry_temp_g30r-23_D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87" y="2158887"/>
            <a:ext cx="3007276" cy="20052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ar18_rf01_ro_dry_temp_g22s-09_D0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46" y="4196924"/>
            <a:ext cx="3002643" cy="20021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 descr="ar18_rf01_ro_dry_temp_e07s-19_D0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88" y="4200343"/>
            <a:ext cx="3011120" cy="20078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 descr="ar18_rf01_ro_dry_temp_e01r-19_D0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79" y="4196924"/>
            <a:ext cx="3002643" cy="20021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2439988" y="5061803"/>
            <a:ext cx="8034047" cy="255632"/>
          </a:xfrm>
          <a:prstGeom prst="round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461033">
            <a:off x="2330467" y="1202642"/>
            <a:ext cx="1914215" cy="832007"/>
          </a:xfrm>
          <a:prstGeom prst="ellipse">
            <a:avLst/>
          </a:prstGeom>
          <a:solidFill>
            <a:srgbClr val="FFFFFF">
              <a:alpha val="48235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9810" y="1525245"/>
            <a:ext cx="0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74685" y="1525245"/>
            <a:ext cx="2849386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3210677" y="1525245"/>
            <a:ext cx="5497894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3640745" y="747309"/>
            <a:ext cx="4935219" cy="7779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3929697" y="1612660"/>
            <a:ext cx="4778874" cy="12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36595" y="5757666"/>
            <a:ext cx="2057400" cy="365125"/>
          </a:xfrm>
        </p:spPr>
        <p:txBody>
          <a:bodyPr/>
          <a:lstStyle/>
          <a:p>
            <a:fld id="{115AB8FC-2CBB-4044-833B-366B2BFFDF0B}" type="slidenum">
              <a:rPr lang="en-US" smtClean="0"/>
              <a:t>13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63620" y="6269048"/>
            <a:ext cx="907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Systematic fluctuations in temperature over the range from 6-11 km altitude correspond to strong temperature gradient in hi-res WRF model run that assimilates dropsondes.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148945" y="1003755"/>
            <a:ext cx="3325091" cy="242849"/>
          </a:xfrm>
          <a:prstGeom prst="roundRect">
            <a:avLst/>
          </a:prstGeom>
          <a:noFill/>
          <a:ln w="12700" cmpd="sng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062435" y="155632"/>
            <a:ext cx="334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DROPS Temperature@ 7 km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93E52-0AAD-3340-9F41-77205FB54475}"/>
              </a:ext>
            </a:extLst>
          </p:cNvPr>
          <p:cNvSpPr/>
          <p:nvPr/>
        </p:nvSpPr>
        <p:spPr>
          <a:xfrm rot="16200000">
            <a:off x="5751794" y="2063694"/>
            <a:ext cx="1702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Temperature (K)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247F442-92FE-0742-89B9-C57C3E1B0742}"/>
              </a:ext>
            </a:extLst>
          </p:cNvPr>
          <p:cNvSpPr/>
          <p:nvPr/>
        </p:nvSpPr>
        <p:spPr>
          <a:xfrm>
            <a:off x="7132087" y="3015496"/>
            <a:ext cx="3325091" cy="272564"/>
          </a:xfrm>
          <a:prstGeom prst="roundRect">
            <a:avLst/>
          </a:prstGeom>
          <a:noFill/>
          <a:ln w="12700" cmpd="sng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E4C5A-E981-8744-B33A-EC427F9A1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74432" y="2144019"/>
            <a:ext cx="2815435" cy="582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E9C411-7766-104D-89C0-4C1DF9D23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51" t="35377" r="36067" b="41649"/>
          <a:stretch/>
        </p:blipFill>
        <p:spPr>
          <a:xfrm rot="16200000">
            <a:off x="2415221" y="315024"/>
            <a:ext cx="2978088" cy="4240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ar18_rf01_ro_dry_temp_g01s-23_D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16" y="110974"/>
            <a:ext cx="3017006" cy="20117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 descr="ar18_rf01_ro_dry_temp_g30r-23_D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87" y="2158887"/>
            <a:ext cx="3007276" cy="20052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ar18_rf01_ro_dry_temp_g22s-09_D0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46" y="4196924"/>
            <a:ext cx="3002643" cy="20021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 descr="ar18_rf01_ro_dry_temp_e07s-19_D0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88" y="4200343"/>
            <a:ext cx="3011120" cy="20078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 descr="ar18_rf01_ro_dry_temp_e01r-19_D0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79" y="4196924"/>
            <a:ext cx="3002643" cy="20021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2439989" y="4807886"/>
            <a:ext cx="6930800" cy="281729"/>
          </a:xfrm>
          <a:prstGeom prst="round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9810" y="1525245"/>
            <a:ext cx="0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74685" y="1525245"/>
            <a:ext cx="2849386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10677" y="1525245"/>
            <a:ext cx="5597071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3640745" y="983539"/>
            <a:ext cx="5081199" cy="5417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3929697" y="1612660"/>
            <a:ext cx="4792247" cy="10660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0" y="6434999"/>
            <a:ext cx="2057400" cy="365125"/>
          </a:xfrm>
        </p:spPr>
        <p:txBody>
          <a:bodyPr/>
          <a:lstStyle/>
          <a:p>
            <a:r>
              <a:rPr lang="en-US" dirty="0"/>
              <a:t>3/18/19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36595" y="5757666"/>
            <a:ext cx="2057400" cy="365125"/>
          </a:xfrm>
        </p:spPr>
        <p:txBody>
          <a:bodyPr/>
          <a:lstStyle/>
          <a:p>
            <a:fld id="{115AB8FC-2CBB-4044-833B-366B2BFFDF0B}" type="slidenum">
              <a:rPr lang="en-US" smtClean="0"/>
              <a:t>14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663213" y="6226086"/>
            <a:ext cx="869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Systematic fluctuations in temperature over the range from 6-11 km altitude are opposite sign at 1.5 km where temperature gradient is reversed. Possible wave pattern.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16458" y="513514"/>
            <a:ext cx="358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DROPS Temperature@ 10.5 km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E293F6-9ABD-E14B-A8A2-39FDA04E2D18}"/>
              </a:ext>
            </a:extLst>
          </p:cNvPr>
          <p:cNvSpPr/>
          <p:nvPr/>
        </p:nvSpPr>
        <p:spPr>
          <a:xfrm rot="16200000">
            <a:off x="5916726" y="2142235"/>
            <a:ext cx="1702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Temperature (K)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9AA5D98-F11D-6840-8B56-9A3955D68506}"/>
              </a:ext>
            </a:extLst>
          </p:cNvPr>
          <p:cNvSpPr/>
          <p:nvPr/>
        </p:nvSpPr>
        <p:spPr>
          <a:xfrm rot="461033">
            <a:off x="2342326" y="1176594"/>
            <a:ext cx="1914215" cy="832007"/>
          </a:xfrm>
          <a:prstGeom prst="ellipse">
            <a:avLst/>
          </a:prstGeom>
          <a:solidFill>
            <a:srgbClr val="FFFFFF">
              <a:alpha val="48235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11A51FF-471C-304F-B9B1-5771A305E3A5}"/>
              </a:ext>
            </a:extLst>
          </p:cNvPr>
          <p:cNvSpPr/>
          <p:nvPr/>
        </p:nvSpPr>
        <p:spPr>
          <a:xfrm>
            <a:off x="7172651" y="696685"/>
            <a:ext cx="3325091" cy="242849"/>
          </a:xfrm>
          <a:prstGeom prst="roundRect">
            <a:avLst/>
          </a:prstGeom>
          <a:noFill/>
          <a:ln w="12700" cmpd="sng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EF8165-2866-4249-B9C1-3B38194D95A1}"/>
              </a:ext>
            </a:extLst>
          </p:cNvPr>
          <p:cNvSpPr/>
          <p:nvPr/>
        </p:nvSpPr>
        <p:spPr>
          <a:xfrm>
            <a:off x="7059399" y="2696595"/>
            <a:ext cx="3325091" cy="272564"/>
          </a:xfrm>
          <a:prstGeom prst="roundRect">
            <a:avLst/>
          </a:prstGeom>
          <a:noFill/>
          <a:ln w="12700" cmpd="sng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50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4_drop_t_spd_theta_bg_rf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5055" r="6051" b="4927"/>
          <a:stretch/>
        </p:blipFill>
        <p:spPr>
          <a:xfrm>
            <a:off x="6653312" y="422316"/>
            <a:ext cx="4014689" cy="4127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2409" y="2894125"/>
            <a:ext cx="942761" cy="369332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Jet Core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6215169" y="2262051"/>
            <a:ext cx="2068256" cy="8167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105906" y="1571085"/>
            <a:ext cx="1433816" cy="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8079027" y="3757813"/>
            <a:ext cx="846633" cy="277156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28481" y="4720105"/>
            <a:ext cx="1421107" cy="369332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Front System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5177" y="987832"/>
            <a:ext cx="6083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We are examining whether gravity waves can be an explanation for some of the vertical variations in the ARO profiles.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Jet/front system is a potential gravity wave source.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 unique dropsonde data set is available to investigate the presence of waves.</a:t>
            </a:r>
          </a:p>
        </p:txBody>
      </p:sp>
      <p:cxnSp>
        <p:nvCxnSpPr>
          <p:cNvPr id="27" name="Straight Arrow Connector 26"/>
          <p:cNvCxnSpPr>
            <a:stCxn id="25" idx="3"/>
          </p:cNvCxnSpPr>
          <p:nvPr/>
        </p:nvCxnSpPr>
        <p:spPr>
          <a:xfrm flipV="1">
            <a:off x="7849587" y="4015241"/>
            <a:ext cx="634032" cy="8895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798884" y="45995"/>
            <a:ext cx="386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Unwrapped </a:t>
            </a:r>
            <a:r>
              <a:rPr lang="en-US" dirty="0" err="1"/>
              <a:t>dropsonde</a:t>
            </a:r>
            <a:r>
              <a:rPr lang="en-US" dirty="0"/>
              <a:t> measurements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77007" y="2765085"/>
            <a:ext cx="279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NCEP GFS 250 </a:t>
            </a:r>
            <a:r>
              <a:rPr lang="en-US" dirty="0" err="1"/>
              <a:t>hPa</a:t>
            </a:r>
            <a:r>
              <a:rPr lang="en-US" dirty="0"/>
              <a:t> winds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037630" y="422315"/>
            <a:ext cx="826152" cy="1268374"/>
          </a:xfrm>
          <a:prstGeom prst="round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>
          <a:xfrm>
            <a:off x="2152650" y="6254371"/>
            <a:ext cx="2057400" cy="365125"/>
          </a:xfrm>
        </p:spPr>
        <p:txBody>
          <a:bodyPr/>
          <a:lstStyle/>
          <a:p>
            <a:r>
              <a:rPr lang="en-US"/>
              <a:t>3/19/19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B8FC-2CBB-4044-833B-366B2BFFDF0B}" type="slidenum">
              <a:rPr lang="en-US" smtClean="0"/>
              <a:t>15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B2F7AA-59A4-614F-BC00-13EEABC3952C}"/>
              </a:ext>
            </a:extLst>
          </p:cNvPr>
          <p:cNvCxnSpPr>
            <a:cxnSpLocks/>
          </p:cNvCxnSpPr>
          <p:nvPr/>
        </p:nvCxnSpPr>
        <p:spPr>
          <a:xfrm flipH="1" flipV="1">
            <a:off x="8952539" y="4055126"/>
            <a:ext cx="460292" cy="232900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551811" y="3260289"/>
            <a:ext cx="4648727" cy="3403020"/>
            <a:chOff x="27810" y="3352999"/>
            <a:chExt cx="4648727" cy="34030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10" y="3352999"/>
              <a:ext cx="4648727" cy="340302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594783" y="3995074"/>
              <a:ext cx="28223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2980" y="3882446"/>
              <a:ext cx="28223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88981" y="4292419"/>
              <a:ext cx="28223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9597" y="5125537"/>
              <a:ext cx="28223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57433" y="4520791"/>
              <a:ext cx="28223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98884" y="359574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475608" y="359574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937910" y="359574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9398606" y="351915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297598" y="339644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</a:t>
            </a:r>
            <a:endParaRPr lang="en-US" dirty="0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542838" y="22111"/>
            <a:ext cx="5129310" cy="107183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Gravity Wave Analysis</a:t>
            </a:r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>
            <a:off x="3429214" y="3078791"/>
            <a:ext cx="1843195" cy="1349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E3077F4-0E3C-F543-B69D-C173D3FF5707}"/>
              </a:ext>
            </a:extLst>
          </p:cNvPr>
          <p:cNvSpPr txBox="1"/>
          <p:nvPr/>
        </p:nvSpPr>
        <p:spPr>
          <a:xfrm>
            <a:off x="6391837" y="5259136"/>
            <a:ext cx="5244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With a good distribution of ARO profiles, we could potentially test our methods for retrieving gravity wave parameters and compare them to what is seen in the dropsonde cross-sections.</a:t>
            </a:r>
          </a:p>
        </p:txBody>
      </p:sp>
    </p:spTree>
    <p:extLst>
      <p:ext uri="{BB962C8B-B14F-4D97-AF65-F5344CB8AC3E}">
        <p14:creationId xmlns:p14="http://schemas.microsoft.com/office/powerpoint/2010/main" val="88937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490" y="4813830"/>
            <a:ext cx="4056860" cy="1363133"/>
          </a:xfrm>
        </p:spPr>
        <p:txBody>
          <a:bodyPr/>
          <a:lstStyle/>
          <a:p>
            <a:r>
              <a:rPr lang="en-US" dirty="0" err="1"/>
              <a:t>fjioe</a:t>
            </a:r>
            <a:endParaRPr lang="en-US" dirty="0"/>
          </a:p>
        </p:txBody>
      </p:sp>
      <p:pic>
        <p:nvPicPr>
          <p:cNvPr id="4" name="Picture 3" descr="g4_drop_t_u_v_pr_rf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3437" r="6985" b="4479"/>
          <a:stretch/>
        </p:blipFill>
        <p:spPr>
          <a:xfrm>
            <a:off x="1524000" y="2444469"/>
            <a:ext cx="4118706" cy="4413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274" y="3400355"/>
            <a:ext cx="4648727" cy="340302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66515" y="4308548"/>
            <a:ext cx="218487" cy="408870"/>
          </a:xfrm>
          <a:prstGeom prst="round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374441" y="422988"/>
            <a:ext cx="4146884" cy="2514600"/>
            <a:chOff x="4522117" y="1622426"/>
            <a:chExt cx="4146884" cy="2514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4" t="32468" r="28808" b="37290"/>
            <a:stretch/>
          </p:blipFill>
          <p:spPr>
            <a:xfrm>
              <a:off x="4522117" y="1622426"/>
              <a:ext cx="4146884" cy="251460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4617717" y="2131103"/>
              <a:ext cx="498422" cy="976422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3/19/19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B8FC-2CBB-4044-833B-366B2BFFDF0B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5CD03-2E60-1044-9923-08FFC67C411B}"/>
              </a:ext>
            </a:extLst>
          </p:cNvPr>
          <p:cNvSpPr txBox="1"/>
          <p:nvPr/>
        </p:nvSpPr>
        <p:spPr>
          <a:xfrm>
            <a:off x="353962" y="460204"/>
            <a:ext cx="5348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possible wave structure is present in </a:t>
            </a:r>
            <a:r>
              <a:rPr lang="en-US" b="1" dirty="0"/>
              <a:t>dropsonde</a:t>
            </a:r>
            <a:r>
              <a:rPr lang="en-US" dirty="0"/>
              <a:t> temperature, zonal and meridional wind perturbations. The background temperature variations (</a:t>
            </a:r>
            <a:r>
              <a:rPr lang="en-US" dirty="0" err="1"/>
              <a:t>λz</a:t>
            </a:r>
            <a:r>
              <a:rPr lang="en-US" dirty="0"/>
              <a:t>&gt;5 km) and turbulence/noise (</a:t>
            </a:r>
            <a:r>
              <a:rPr lang="en-US" dirty="0" err="1"/>
              <a:t>λz</a:t>
            </a:r>
            <a:r>
              <a:rPr lang="en-US" dirty="0"/>
              <a:t>&lt;1 km) have been removed.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74266" y="593111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27347" y="593111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45477" y="1259927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47963" y="2768311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066208" y="1569533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66730" y="2180082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75300" y="2161540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23576" y="2161540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22074" y="2163152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371450" y="2172423"/>
            <a:ext cx="2822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13105" y="2809816"/>
            <a:ext cx="487444" cy="127772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94565" y="4244662"/>
            <a:ext cx="487444" cy="127772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085295" y="5669261"/>
            <a:ext cx="487444" cy="127772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239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3/19/19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B8FC-2CBB-4044-833B-366B2BFFDF0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r18_rf01_ro_dry_temp_pr_g22s-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8707"/>
            <a:ext cx="3451393" cy="21569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r18_rf01_ro_dry_temp_pr_e07s-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15697"/>
            <a:ext cx="3451393" cy="21569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ar18_rf01_ro_dry_temp_pr_g26s-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4372687"/>
            <a:ext cx="3451392" cy="215699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5669218" y="590708"/>
            <a:ext cx="4146884" cy="2514600"/>
            <a:chOff x="4973465" y="2996276"/>
            <a:chExt cx="4146884" cy="25146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4" t="32468" r="28808" b="37290"/>
            <a:stretch/>
          </p:blipFill>
          <p:spPr>
            <a:xfrm>
              <a:off x="4973465" y="2996276"/>
              <a:ext cx="4146884" cy="251460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5383125" y="3570057"/>
              <a:ext cx="794090" cy="914659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r18_rf01_ro_dry_temp_pr_g08r-0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3" y="4372687"/>
            <a:ext cx="3451390" cy="215699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EE1B4A-5ACE-0046-B4C0-ACF1B09A4E07}"/>
              </a:ext>
            </a:extLst>
          </p:cNvPr>
          <p:cNvSpPr txBox="1"/>
          <p:nvPr/>
        </p:nvSpPr>
        <p:spPr>
          <a:xfrm>
            <a:off x="5310789" y="3346527"/>
            <a:ext cx="6043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 results: possible analogous wave structure is present in the ARO profiles in the same location near the jet.</a:t>
            </a:r>
          </a:p>
        </p:txBody>
      </p:sp>
    </p:spTree>
    <p:extLst>
      <p:ext uri="{BB962C8B-B14F-4D97-AF65-F5344CB8AC3E}">
        <p14:creationId xmlns:p14="http://schemas.microsoft.com/office/powerpoint/2010/main" val="94704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A8808-A742-7E45-8E39-1870BD45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08" y="0"/>
            <a:ext cx="11516591" cy="1325563"/>
          </a:xfrm>
        </p:spPr>
        <p:txBody>
          <a:bodyPr/>
          <a:lstStyle/>
          <a:p>
            <a:r>
              <a:rPr lang="en-US" dirty="0"/>
              <a:t>Using ARO data for WRF modeling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D65BA-BB46-4643-ABB8-D49CC78D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232" y="3921749"/>
            <a:ext cx="3601768" cy="2936251"/>
          </a:xfrm>
        </p:spPr>
        <p:txBody>
          <a:bodyPr>
            <a:normAutofit/>
          </a:bodyPr>
          <a:lstStyle/>
          <a:p>
            <a:r>
              <a:rPr lang="en-US" sz="2000" dirty="0"/>
              <a:t>ARO observations are available on 27 Jan 00Z to verify the analysis after dropsonde data assimilation</a:t>
            </a:r>
          </a:p>
          <a:p>
            <a:r>
              <a:rPr lang="en-US" sz="2000" dirty="0"/>
              <a:t>Preliminary dropsonde data denial experiments comparing 4DEnVar and 3DEnVar         (</a:t>
            </a:r>
            <a:r>
              <a:rPr lang="en-US" sz="2000" i="1" dirty="0"/>
              <a:t>Zheng et al., 2019, in prep.)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9C6B7-F66F-AA4F-9EB3-185248DF5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7" y="3921749"/>
            <a:ext cx="3744414" cy="2739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6B6D1-7503-CA49-81CF-E2CC8145F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94" y="3921749"/>
            <a:ext cx="3654738" cy="2673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E107D-E647-9A47-B202-14BF5803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78" y="1176485"/>
            <a:ext cx="10924443" cy="27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69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6060"/>
            <a:ext cx="10515600" cy="1325563"/>
          </a:xfrm>
        </p:spPr>
        <p:txBody>
          <a:bodyPr/>
          <a:lstStyle/>
          <a:p>
            <a:r>
              <a:rPr lang="en-US" dirty="0"/>
              <a:t>Current GSI/West-WRF DA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6754" y="1371601"/>
            <a:ext cx="2954215" cy="72096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West-WRF 6-h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Deterministic forecast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6992815" y="2560320"/>
            <a:ext cx="1248508" cy="914400"/>
          </a:xfrm>
          <a:prstGeom prst="rect">
            <a:avLst/>
          </a:prstGeom>
          <a:noFill/>
          <a:ln w="38100">
            <a:solidFill>
              <a:srgbClr val="F381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GSI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6880" y="2560320"/>
            <a:ext cx="2743200" cy="86164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Observations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(e.g., prepbufr/</a:t>
            </a:r>
            <a:r>
              <a:rPr lang="en-US" sz="2400" dirty="0" err="1">
                <a:solidFill>
                  <a:schemeClr val="tx1"/>
                </a:solidFill>
              </a:rPr>
              <a:t>bufr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8522677" y="1213337"/>
            <a:ext cx="2074987" cy="118872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Deterministic forecast (e.g. </a:t>
            </a:r>
          </a:p>
          <a:p>
            <a:r>
              <a:rPr lang="en-US" sz="2400" dirty="0">
                <a:solidFill>
                  <a:schemeClr val="tx1"/>
                </a:solidFill>
              </a:rPr>
              <a:t>6h or 1-10d)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-240000">
            <a:off x="4450080" y="2991144"/>
            <a:ext cx="450166" cy="26377"/>
          </a:xfrm>
          <a:prstGeom prst="straightConnector1">
            <a:avLst/>
          </a:prstGeom>
          <a:ln w="50800">
            <a:gradFill>
              <a:gsLst>
                <a:gs pos="1000">
                  <a:srgbClr val="000082"/>
                </a:gs>
                <a:gs pos="0">
                  <a:srgbClr val="66008F"/>
                </a:gs>
                <a:gs pos="0">
                  <a:srgbClr val="000082"/>
                </a:gs>
                <a:gs pos="100000">
                  <a:srgbClr val="BA0066"/>
                </a:gs>
                <a:gs pos="0">
                  <a:srgbClr val="FF0000"/>
                </a:gs>
                <a:gs pos="8000">
                  <a:srgbClr val="FF8200"/>
                </a:gs>
              </a:gsLst>
              <a:lin ang="5400000" scaled="0"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44175" y="3033190"/>
            <a:ext cx="548640" cy="2647"/>
          </a:xfrm>
          <a:prstGeom prst="straightConnector1">
            <a:avLst/>
          </a:prstGeom>
          <a:ln w="50800">
            <a:solidFill>
              <a:srgbClr val="11811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7" idx="2"/>
          </p:cNvCxnSpPr>
          <p:nvPr/>
        </p:nvCxnSpPr>
        <p:spPr>
          <a:xfrm flipV="1">
            <a:off x="8241324" y="2402058"/>
            <a:ext cx="1318847" cy="615463"/>
          </a:xfrm>
          <a:prstGeom prst="straightConnector1">
            <a:avLst/>
          </a:prstGeom>
          <a:ln w="50800">
            <a:solidFill>
              <a:srgbClr val="F3811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900246" y="2560320"/>
            <a:ext cx="1565030" cy="914400"/>
          </a:xfrm>
          <a:prstGeom prst="rect">
            <a:avLst/>
          </a:prstGeom>
          <a:solidFill>
            <a:srgbClr val="1FED38">
              <a:alpha val="37000"/>
            </a:srgbClr>
          </a:solidFill>
          <a:ln w="50800">
            <a:solidFill>
              <a:srgbClr val="1181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GSI Hybrid DA System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53861" y="2092569"/>
            <a:ext cx="2560320" cy="4572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82761" y="2129499"/>
            <a:ext cx="888024" cy="420271"/>
          </a:xfrm>
          <a:prstGeom prst="straightConnector1">
            <a:avLst/>
          </a:prstGeom>
          <a:ln w="50800"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1387385" y="3652324"/>
            <a:ext cx="9629660" cy="2792721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West-WRF: version 3.9.1.1 </a:t>
            </a:r>
          </a:p>
          <a:p>
            <a:r>
              <a:rPr lang="en-US" sz="2400" dirty="0"/>
              <a:t>GSI: v3.6; hybrid 4DEnVar for data assimilation</a:t>
            </a:r>
          </a:p>
          <a:p>
            <a:r>
              <a:rPr lang="en-US" sz="2400" dirty="0"/>
              <a:t>Ensembles are generated by downscaling GEFS ensemble (20 member) and CMCE ensemble (20 member).</a:t>
            </a:r>
          </a:p>
          <a:p>
            <a:r>
              <a:rPr lang="en-US" sz="2400" dirty="0"/>
              <a:t>Observations assimilated: Conventional data in NCEP </a:t>
            </a:r>
            <a:r>
              <a:rPr lang="en-US" sz="2400" dirty="0" err="1"/>
              <a:t>prepbufr</a:t>
            </a:r>
            <a:r>
              <a:rPr lang="en-US" sz="2400" dirty="0"/>
              <a:t>, satellite atmospheric motion vector winds, GPSRO, with and without dropsondes</a:t>
            </a:r>
          </a:p>
          <a:p>
            <a:r>
              <a:rPr lang="en-US" sz="2400" dirty="0"/>
              <a:t>ARO observations are used to compare model runs with and without dropsondes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98137" y="1188720"/>
            <a:ext cx="3341077" cy="940778"/>
          </a:xfrm>
          <a:prstGeom prst="rect">
            <a:avLst/>
          </a:prstGeom>
          <a:noFill/>
          <a:ln w="38100">
            <a:solidFill>
              <a:srgbClr val="2478A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Downscaled GEFS+CMCE (40 members)</a:t>
            </a:r>
          </a:p>
        </p:txBody>
      </p:sp>
    </p:spTree>
    <p:extLst>
      <p:ext uri="{BB962C8B-B14F-4D97-AF65-F5344CB8AC3E}">
        <p14:creationId xmlns:p14="http://schemas.microsoft.com/office/powerpoint/2010/main" val="2613589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6139B-5A1A-4B51-90B3-F29654551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59"/>
          <a:stretch/>
        </p:blipFill>
        <p:spPr>
          <a:xfrm>
            <a:off x="339794" y="722522"/>
            <a:ext cx="7879700" cy="6067515"/>
          </a:xfrm>
        </p:spPr>
      </p:pic>
      <p:pic>
        <p:nvPicPr>
          <p:cNvPr id="6" name="Picture 5" descr="IOP5_Drop_Locations_IVT_2018022600.png">
            <a:extLst>
              <a:ext uri="{FF2B5EF4-FFF2-40B4-BE49-F238E27FC236}">
                <a16:creationId xmlns:a16="http://schemas.microsoft.com/office/drawing/2014/main" id="{31965000-D86A-4E97-B654-B34629015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/>
          <a:stretch/>
        </p:blipFill>
        <p:spPr>
          <a:xfrm>
            <a:off x="7587035" y="722522"/>
            <a:ext cx="3953423" cy="3101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F66734-F01E-4EE8-846F-8DCC12F900FE}"/>
              </a:ext>
            </a:extLst>
          </p:cNvPr>
          <p:cNvSpPr txBox="1"/>
          <p:nvPr/>
        </p:nvSpPr>
        <p:spPr>
          <a:xfrm>
            <a:off x="8473541" y="946131"/>
            <a:ext cx="207300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IOP5 – Feb 26, 2018 – 00z </a:t>
            </a:r>
          </a:p>
        </p:txBody>
      </p:sp>
      <p:pic>
        <p:nvPicPr>
          <p:cNvPr id="10" name="Picture 9" descr="IOP6_Drop_Locations_IVT_2018022800.png">
            <a:extLst>
              <a:ext uri="{FF2B5EF4-FFF2-40B4-BE49-F238E27FC236}">
                <a16:creationId xmlns:a16="http://schemas.microsoft.com/office/drawing/2014/main" id="{74544753-CF02-4711-9DDE-AACE666FD3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/>
          <a:stretch/>
        </p:blipFill>
        <p:spPr>
          <a:xfrm>
            <a:off x="7587034" y="3672390"/>
            <a:ext cx="4001493" cy="3117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68E07-AB6E-4ABB-921A-7E40525B56F3}"/>
              </a:ext>
            </a:extLst>
          </p:cNvPr>
          <p:cNvSpPr txBox="1"/>
          <p:nvPr/>
        </p:nvSpPr>
        <p:spPr>
          <a:xfrm>
            <a:off x="8473540" y="3919696"/>
            <a:ext cx="207300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IOP6 – Feb 28, 2018 – 00z 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A64388A-1BB3-4835-B824-A2D3D1A91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308"/>
          <a:stretch/>
        </p:blipFill>
        <p:spPr>
          <a:xfrm>
            <a:off x="2156150" y="42828"/>
            <a:ext cx="7879700" cy="584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D0B6B-2FDF-4584-9FB5-DC06215935A4}"/>
              </a:ext>
            </a:extLst>
          </p:cNvPr>
          <p:cNvSpPr txBox="1"/>
          <p:nvPr/>
        </p:nvSpPr>
        <p:spPr>
          <a:xfrm rot="16200000">
            <a:off x="9906816" y="3487723"/>
            <a:ext cx="373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Integrated Vapor Transport (kg s</a:t>
            </a:r>
            <a:r>
              <a:rPr lang="en-US" baseline="30000" dirty="0"/>
              <a:t>-1</a:t>
            </a:r>
            <a:r>
              <a:rPr lang="en-US" dirty="0"/>
              <a:t> m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2D3ABD-CEBE-BB44-B439-74F7F4E38ABD}"/>
              </a:ext>
            </a:extLst>
          </p:cNvPr>
          <p:cNvSpPr/>
          <p:nvPr/>
        </p:nvSpPr>
        <p:spPr>
          <a:xfrm>
            <a:off x="1796530" y="1402741"/>
            <a:ext cx="1247612" cy="993218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17FD3A-97D8-5145-9E06-71C2A102D3E3}"/>
              </a:ext>
            </a:extLst>
          </p:cNvPr>
          <p:cNvSpPr/>
          <p:nvPr/>
        </p:nvSpPr>
        <p:spPr>
          <a:xfrm rot="740150">
            <a:off x="1696354" y="4131816"/>
            <a:ext cx="2059846" cy="685568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67F27D-CA05-AD45-9989-8BFFD83EB335}"/>
              </a:ext>
            </a:extLst>
          </p:cNvPr>
          <p:cNvSpPr/>
          <p:nvPr/>
        </p:nvSpPr>
        <p:spPr>
          <a:xfrm rot="20993531">
            <a:off x="4657673" y="4309905"/>
            <a:ext cx="2551281" cy="785251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780534-2AD0-F24C-A8C2-2E4D177B4D7A}"/>
              </a:ext>
            </a:extLst>
          </p:cNvPr>
          <p:cNvSpPr/>
          <p:nvPr/>
        </p:nvSpPr>
        <p:spPr>
          <a:xfrm>
            <a:off x="8550430" y="2273470"/>
            <a:ext cx="3082125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NOAA G-IV@43,000 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AF WC-130@20,000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ROC2 on board the NOAA G-IV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 Flights</a:t>
            </a:r>
          </a:p>
        </p:txBody>
      </p:sp>
    </p:spTree>
    <p:extLst>
      <p:ext uri="{BB962C8B-B14F-4D97-AF65-F5344CB8AC3E}">
        <p14:creationId xmlns:p14="http://schemas.microsoft.com/office/powerpoint/2010/main" val="106752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03" y="0"/>
            <a:ext cx="11149940" cy="1325563"/>
          </a:xfrm>
        </p:spPr>
        <p:txBody>
          <a:bodyPr/>
          <a:lstStyle/>
          <a:p>
            <a:r>
              <a:rPr lang="en-US" dirty="0"/>
              <a:t>Impacts of dropsondes (analysis drops – denial)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B76D3F9-E43E-C446-97EE-B0E73F1F01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047" t="12715" r="6854" b="9454"/>
          <a:stretch/>
        </p:blipFill>
        <p:spPr>
          <a:xfrm>
            <a:off x="863010" y="1325563"/>
            <a:ext cx="4755239" cy="5375488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C8EDAF-6C23-3B49-8092-71765D395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t="13969" r="4261" b="9931"/>
          <a:stretch/>
        </p:blipFill>
        <p:spPr>
          <a:xfrm>
            <a:off x="6152573" y="1325564"/>
            <a:ext cx="5032549" cy="53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16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03" y="0"/>
            <a:ext cx="11149940" cy="1325563"/>
          </a:xfrm>
        </p:spPr>
        <p:txBody>
          <a:bodyPr/>
          <a:lstStyle/>
          <a:p>
            <a:r>
              <a:rPr lang="en-US" dirty="0"/>
              <a:t>Impacts of dropsondes (analysis drops – denial)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0AC71-5EA7-174F-B9FD-13FE6039C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03" y="476992"/>
            <a:ext cx="529936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40743E-31BD-F34C-BF00-BCD975900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73" y="474099"/>
            <a:ext cx="529936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FA60C9-2424-4F49-87DA-90C4A3C79B85}"/>
              </a:ext>
            </a:extLst>
          </p:cNvPr>
          <p:cNvSpPr/>
          <p:nvPr/>
        </p:nvSpPr>
        <p:spPr>
          <a:xfrm>
            <a:off x="914400" y="943429"/>
            <a:ext cx="10189029" cy="382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47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C0516-D15E-C842-BB89-E8281B07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19171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885DB49-24AF-5945-B322-756CCC8794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2198"/>
          <a:stretch/>
        </p:blipFill>
        <p:spPr>
          <a:xfrm>
            <a:off x="5617029" y="311273"/>
            <a:ext cx="6255657" cy="6543379"/>
          </a:xfr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7133F93-AAA0-AF41-AB0D-52D003B5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257" y="2072368"/>
            <a:ext cx="422002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ARO </a:t>
            </a:r>
            <a:r>
              <a:rPr lang="en-US" dirty="0" err="1"/>
              <a:t>obs</a:t>
            </a:r>
            <a:r>
              <a:rPr lang="en-US" dirty="0"/>
              <a:t> are used to evaluate Drops vs no Drops</a:t>
            </a:r>
          </a:p>
          <a:p>
            <a:r>
              <a:rPr lang="en-US" dirty="0"/>
              <a:t>Compare % differences in refractivity</a:t>
            </a:r>
          </a:p>
          <a:p>
            <a:r>
              <a:rPr lang="en-US" dirty="0"/>
              <a:t>(ARO N – WRF N) / WRF N</a:t>
            </a:r>
          </a:p>
          <a:p>
            <a:r>
              <a:rPr lang="en-US" dirty="0">
                <a:solidFill>
                  <a:srgbClr val="0432FF"/>
                </a:solidFill>
              </a:rPr>
              <a:t>Drop experiment </a:t>
            </a:r>
            <a:r>
              <a:rPr lang="en-US" dirty="0"/>
              <a:t>has lower bias than </a:t>
            </a:r>
            <a:r>
              <a:rPr lang="en-US" dirty="0">
                <a:solidFill>
                  <a:srgbClr val="727AFF"/>
                </a:solidFill>
              </a:rPr>
              <a:t>denial experiment</a:t>
            </a:r>
          </a:p>
          <a:p>
            <a:r>
              <a:rPr lang="en-US" dirty="0"/>
              <a:t>RMS is mixed, sometimes higher, sometimes lower</a:t>
            </a:r>
          </a:p>
          <a:p>
            <a:endParaRPr lang="en-US" dirty="0">
              <a:solidFill>
                <a:srgbClr val="727AFF"/>
              </a:solidFill>
            </a:endParaRPr>
          </a:p>
        </p:txBody>
      </p:sp>
      <p:pic>
        <p:nvPicPr>
          <p:cNvPr id="20" name="Content Placeholder 13">
            <a:extLst>
              <a:ext uri="{FF2B5EF4-FFF2-40B4-BE49-F238E27FC236}">
                <a16:creationId xmlns:a16="http://schemas.microsoft.com/office/drawing/2014/main" id="{17471EFA-AD4F-3048-A6E7-3457CB0E1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9000"/>
          </a:blip>
          <a:srcRect l="52198"/>
          <a:stretch/>
        </p:blipFill>
        <p:spPr>
          <a:xfrm>
            <a:off x="5617029" y="311273"/>
            <a:ext cx="6255657" cy="6543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6FC0A-EF09-E448-8BA3-13267344B9CA}"/>
              </a:ext>
            </a:extLst>
          </p:cNvPr>
          <p:cNvSpPr txBox="1"/>
          <p:nvPr/>
        </p:nvSpPr>
        <p:spPr>
          <a:xfrm>
            <a:off x="7377194" y="126607"/>
            <a:ext cx="201477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Number of profiles</a:t>
            </a:r>
          </a:p>
        </p:txBody>
      </p:sp>
    </p:spTree>
    <p:extLst>
      <p:ext uri="{BB962C8B-B14F-4D97-AF65-F5344CB8AC3E}">
        <p14:creationId xmlns:p14="http://schemas.microsoft.com/office/powerpoint/2010/main" val="2184491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C0516-D15E-C842-BB89-E8281B07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19171" cy="1325563"/>
          </a:xfrm>
        </p:spPr>
        <p:txBody>
          <a:bodyPr/>
          <a:lstStyle/>
          <a:p>
            <a:r>
              <a:rPr lang="en-US" dirty="0"/>
              <a:t>Results - ECMWF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885DB49-24AF-5945-B322-756CCC8794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2198"/>
          <a:stretch/>
        </p:blipFill>
        <p:spPr>
          <a:xfrm>
            <a:off x="5617029" y="311273"/>
            <a:ext cx="6255657" cy="6543379"/>
          </a:xfrm>
        </p:spPr>
      </p:pic>
      <p:pic>
        <p:nvPicPr>
          <p:cNvPr id="20" name="Content Placeholder 13">
            <a:extLst>
              <a:ext uri="{FF2B5EF4-FFF2-40B4-BE49-F238E27FC236}">
                <a16:creationId xmlns:a16="http://schemas.microsoft.com/office/drawing/2014/main" id="{17471EFA-AD4F-3048-A6E7-3457CB0E1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9000"/>
          </a:blip>
          <a:srcRect l="52198"/>
          <a:stretch/>
        </p:blipFill>
        <p:spPr>
          <a:xfrm>
            <a:off x="5617029" y="311273"/>
            <a:ext cx="6255657" cy="654337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FE96A8-C23E-DC4F-BB1A-BB6894789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 amt="24000"/>
          </a:blip>
          <a:srcRect l="51549"/>
          <a:stretch/>
        </p:blipFill>
        <p:spPr>
          <a:xfrm>
            <a:off x="5528931" y="311273"/>
            <a:ext cx="6343756" cy="6546619"/>
          </a:xfrm>
        </p:spPr>
      </p:pic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FDDDD352-B273-8846-B34D-D3024C475543}"/>
              </a:ext>
            </a:extLst>
          </p:cNvPr>
          <p:cNvSpPr txBox="1">
            <a:spLocks/>
          </p:cNvSpPr>
          <p:nvPr/>
        </p:nvSpPr>
        <p:spPr>
          <a:xfrm>
            <a:off x="642257" y="2072368"/>
            <a:ext cx="48151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(ARO N – ECMWF N) / ECMWF N</a:t>
            </a:r>
          </a:p>
          <a:p>
            <a:r>
              <a:rPr lang="en-US" sz="2400" dirty="0">
                <a:solidFill>
                  <a:srgbClr val="0432FF"/>
                </a:solidFill>
              </a:rPr>
              <a:t>Drop experiment </a:t>
            </a:r>
            <a:r>
              <a:rPr lang="en-US" sz="2400" dirty="0"/>
              <a:t>has smaller bias (~lower T) than </a:t>
            </a:r>
            <a:r>
              <a:rPr lang="en-US" sz="2400" dirty="0">
                <a:solidFill>
                  <a:srgbClr val="727AFF"/>
                </a:solidFill>
              </a:rPr>
              <a:t>ECMWF experiment</a:t>
            </a:r>
            <a:r>
              <a:rPr lang="en-US" sz="2400" dirty="0"/>
              <a:t> from 7-12 km </a:t>
            </a:r>
          </a:p>
          <a:p>
            <a:r>
              <a:rPr lang="en-US" sz="2400" dirty="0">
                <a:solidFill>
                  <a:srgbClr val="0432FF"/>
                </a:solidFill>
              </a:rPr>
              <a:t>Drop experiment </a:t>
            </a:r>
            <a:r>
              <a:rPr lang="en-US" sz="2400" dirty="0"/>
              <a:t>has larger bias (moister) than </a:t>
            </a:r>
            <a:r>
              <a:rPr lang="en-US" sz="2400" dirty="0">
                <a:solidFill>
                  <a:srgbClr val="727AFF"/>
                </a:solidFill>
              </a:rPr>
              <a:t>ECMWF experiment</a:t>
            </a:r>
            <a:r>
              <a:rPr lang="en-US" sz="2400" dirty="0"/>
              <a:t> at ~3 km</a:t>
            </a:r>
            <a:endParaRPr lang="en-US" sz="2400" dirty="0">
              <a:solidFill>
                <a:srgbClr val="727AFF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Drop experiment </a:t>
            </a:r>
            <a:r>
              <a:rPr lang="en-US" sz="2400" dirty="0"/>
              <a:t>has lower RMS than </a:t>
            </a:r>
            <a:r>
              <a:rPr lang="en-US" sz="2400" dirty="0">
                <a:solidFill>
                  <a:srgbClr val="FF8D8F"/>
                </a:solidFill>
              </a:rPr>
              <a:t>ECMWF experiment </a:t>
            </a:r>
            <a:r>
              <a:rPr lang="en-US" sz="2400" dirty="0"/>
              <a:t>from 6-12 km.</a:t>
            </a:r>
            <a:endParaRPr lang="en-US" sz="2400" dirty="0">
              <a:solidFill>
                <a:srgbClr val="727AFF"/>
              </a:solidFill>
            </a:endParaRPr>
          </a:p>
          <a:p>
            <a:endParaRPr lang="en-US" sz="2400" dirty="0">
              <a:solidFill>
                <a:srgbClr val="727A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CD510-5A0B-A142-AE7F-D58197D20466}"/>
              </a:ext>
            </a:extLst>
          </p:cNvPr>
          <p:cNvSpPr txBox="1"/>
          <p:nvPr/>
        </p:nvSpPr>
        <p:spPr>
          <a:xfrm>
            <a:off x="7377194" y="126607"/>
            <a:ext cx="201477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Number of profiles</a:t>
            </a:r>
          </a:p>
        </p:txBody>
      </p:sp>
    </p:spTree>
    <p:extLst>
      <p:ext uri="{BB962C8B-B14F-4D97-AF65-F5344CB8AC3E}">
        <p14:creationId xmlns:p14="http://schemas.microsoft.com/office/powerpoint/2010/main" val="3119766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FDD4-70DB-7047-ABF8-F0495E097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 for ARO data assimilation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5CCF8B-8BCB-4548-9637-0780B9C6BC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857034" y="1037611"/>
            <a:ext cx="4440922" cy="5747076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E44C4D-553C-3D42-AAB2-68FF9755E6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 for ARO has been tested using the spaceborne GPS RO refractivity operator.</a:t>
            </a:r>
          </a:p>
          <a:p>
            <a:r>
              <a:rPr lang="en-US" dirty="0"/>
              <a:t>Next steps:</a:t>
            </a:r>
          </a:p>
          <a:p>
            <a:r>
              <a:rPr lang="en-US" dirty="0"/>
              <a:t>Investigate </a:t>
            </a:r>
            <a:r>
              <a:rPr lang="en-US" dirty="0" err="1"/>
              <a:t>obs</a:t>
            </a:r>
            <a:r>
              <a:rPr lang="en-US" dirty="0"/>
              <a:t> errors, model covariance, and tune them.</a:t>
            </a:r>
          </a:p>
          <a:p>
            <a:r>
              <a:rPr lang="en-US" dirty="0"/>
              <a:t>Implement ARO non-local excess phase operator for WRF V.4.0.1.</a:t>
            </a:r>
          </a:p>
          <a:p>
            <a:r>
              <a:rPr lang="en-US" dirty="0"/>
              <a:t>Expectation is that it spreads out analysis increment horizontally.</a:t>
            </a:r>
          </a:p>
        </p:txBody>
      </p:sp>
    </p:spTree>
    <p:extLst>
      <p:ext uri="{BB962C8B-B14F-4D97-AF65-F5344CB8AC3E}">
        <p14:creationId xmlns:p14="http://schemas.microsoft.com/office/powerpoint/2010/main" val="3728495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9-03-15 at 11.1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" y="1815020"/>
            <a:ext cx="4240518" cy="27704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49913" y="1738317"/>
            <a:ext cx="6490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The AR Recon flights in 2019 will be useful for assessing how deep the profiles go in the tropical atmosphere.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NOAA G-IV GRAV-D Mission piggyback.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One ROC2 receiver onboard.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Running in automatic mode on mission flights ~20,000 ft.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Multiple ferry flights between FL, CA, HI and Samoa at Flight level ~35,000 ft.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607410" y="6492875"/>
            <a:ext cx="2057400" cy="365125"/>
          </a:xfrm>
        </p:spPr>
        <p:txBody>
          <a:bodyPr/>
          <a:lstStyle/>
          <a:p>
            <a:r>
              <a:rPr lang="en-US"/>
              <a:t>3/19/19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1401" y="4744605"/>
            <a:ext cx="7047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Gravity for the Redefinition of the American Vertical Datum (GRAV-D)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38D377-D500-BA4E-854D-83EDB9D4D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86" y="-38988"/>
            <a:ext cx="10515600" cy="1325563"/>
          </a:xfrm>
        </p:spPr>
        <p:txBody>
          <a:bodyPr/>
          <a:lstStyle/>
          <a:p>
            <a:r>
              <a:rPr lang="en-US" dirty="0"/>
              <a:t>Tropical observations in AR Recon 2019</a:t>
            </a:r>
          </a:p>
        </p:txBody>
      </p:sp>
    </p:spTree>
    <p:extLst>
      <p:ext uri="{BB962C8B-B14F-4D97-AF65-F5344CB8AC3E}">
        <p14:creationId xmlns:p14="http://schemas.microsoft.com/office/powerpoint/2010/main" val="1460729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850E9-9022-794E-8D1B-ABEF578DA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374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6FB19-0E72-DB41-80BB-1C8080B07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059543"/>
            <a:ext cx="11176000" cy="57984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tests of the ROC2 instrument </a:t>
            </a:r>
            <a:r>
              <a:rPr lang="en-US" altLang="zh-CN" dirty="0"/>
              <a:t>using </a:t>
            </a:r>
            <a:r>
              <a:rPr lang="en-US" dirty="0"/>
              <a:t>a conventional closed-loop tracking receiver show good quality ARO profiles, with surprisingly good vertical extent.</a:t>
            </a:r>
          </a:p>
          <a:p>
            <a:r>
              <a:rPr lang="en-US" dirty="0"/>
              <a:t>Sampling is 16 GPS and 7 Galileo occultations over a 7.5 </a:t>
            </a:r>
            <a:r>
              <a:rPr lang="en-US" dirty="0" err="1"/>
              <a:t>hr</a:t>
            </a:r>
            <a:r>
              <a:rPr lang="en-US" dirty="0"/>
              <a:t> flight.</a:t>
            </a:r>
          </a:p>
          <a:p>
            <a:r>
              <a:rPr lang="en-US" dirty="0"/>
              <a:t>We have demonstrated the retrieval of the first Galileo ARO profiles, and shown they are consistent with GPS ARO.</a:t>
            </a:r>
          </a:p>
          <a:p>
            <a:r>
              <a:rPr lang="en-US" dirty="0"/>
              <a:t>Measurements from 2 independent receivers, and 2 constellations indicate very good repeatability.</a:t>
            </a:r>
          </a:p>
          <a:p>
            <a:r>
              <a:rPr lang="en-US" dirty="0"/>
              <a:t>Differences among ARO and dropsondes are explained with 3D temperature gradients in mid-to-upper troposphere.</a:t>
            </a:r>
          </a:p>
          <a:p>
            <a:r>
              <a:rPr lang="en-US" dirty="0"/>
              <a:t>Independent ARO observations have a smaller bias relative to the WRF in the dropsonde experiment than the denial, and smaller bias relative to ECMWF, indicating initial condition improvement from dropsondes.</a:t>
            </a:r>
          </a:p>
          <a:p>
            <a:r>
              <a:rPr lang="en-US" dirty="0"/>
              <a:t>The unique dataset with closely spaced dropsondes shows possible wave structures that appear to also be present in the ARO profiles.</a:t>
            </a:r>
          </a:p>
          <a:p>
            <a:r>
              <a:rPr lang="en-US" dirty="0"/>
              <a:t>The prospects are good for a highly successful deployment during Strateole-2.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5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cmwfOperAnl_400hPa_combo-pv-ght-wind_drops-occs_arrecon2018-rf01.pdf">
            <a:extLst>
              <a:ext uri="{FF2B5EF4-FFF2-40B4-BE49-F238E27FC236}">
                <a16:creationId xmlns:a16="http://schemas.microsoft.com/office/drawing/2014/main" id="{016E9AF2-48B8-F64D-8C41-5190CE2B0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10839" r="4187" b="12517"/>
          <a:stretch/>
        </p:blipFill>
        <p:spPr>
          <a:xfrm rot="16200000">
            <a:off x="952320" y="1200881"/>
            <a:ext cx="4472161" cy="4838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EE1B7-5239-A04E-A10E-A758ABB3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26" y="0"/>
            <a:ext cx="10827327" cy="1325563"/>
          </a:xfrm>
        </p:spPr>
        <p:txBody>
          <a:bodyPr/>
          <a:lstStyle/>
          <a:p>
            <a:r>
              <a:rPr lang="en-US" dirty="0"/>
              <a:t>G-IV flights target sensitivity to potential vorticity on cold side of atmospheric river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1A458-D1C0-3643-A9EC-5D0278FC56FC}"/>
              </a:ext>
            </a:extLst>
          </p:cNvPr>
          <p:cNvSpPr txBox="1"/>
          <p:nvPr/>
        </p:nvSpPr>
        <p:spPr>
          <a:xfrm>
            <a:off x="1153927" y="5754703"/>
            <a:ext cx="970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sensitivity of </a:t>
            </a:r>
            <a:r>
              <a:rPr lang="en-US" dirty="0"/>
              <a:t>the forecast 12h accumulated </a:t>
            </a:r>
            <a:r>
              <a:rPr lang="en-US" dirty="0">
                <a:solidFill>
                  <a:srgbClr val="FF0000"/>
                </a:solidFill>
              </a:rPr>
              <a:t>precipitation</a:t>
            </a:r>
            <a:r>
              <a:rPr lang="en-US" dirty="0"/>
              <a:t> in the rectangle 24-36h after flight time (in this case, 00Z to 12Z 28 January) </a:t>
            </a:r>
            <a:r>
              <a:rPr lang="en-US" dirty="0">
                <a:solidFill>
                  <a:srgbClr val="FF0000"/>
                </a:solidFill>
              </a:rPr>
              <a:t>to PV at 700 </a:t>
            </a:r>
            <a:r>
              <a:rPr lang="en-US" dirty="0" err="1">
                <a:solidFill>
                  <a:srgbClr val="FF0000"/>
                </a:solidFill>
              </a:rPr>
              <a:t>hPa</a:t>
            </a:r>
            <a:r>
              <a:rPr lang="en-US" dirty="0"/>
              <a:t> at flight time 00Z 27 Jan based on a forecast initialized at 06Z 23 Jan.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B4AC5-4B87-F845-B8D3-6B8DD8D0FFB6}"/>
              </a:ext>
            </a:extLst>
          </p:cNvPr>
          <p:cNvSpPr txBox="1"/>
          <p:nvPr/>
        </p:nvSpPr>
        <p:spPr>
          <a:xfrm>
            <a:off x="1331958" y="1170253"/>
            <a:ext cx="351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400 </a:t>
            </a:r>
            <a:r>
              <a:rPr lang="en-US" b="1" dirty="0" err="1"/>
              <a:t>hPa</a:t>
            </a:r>
            <a:r>
              <a:rPr lang="en-US" b="1" dirty="0"/>
              <a:t> Potential Vorticity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86A2C6-FF66-DD40-88AC-113D1AEC3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77" y="2022326"/>
            <a:ext cx="5521410" cy="373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2B8108-DEC2-7A48-94A6-3AF70A43B3B3}"/>
              </a:ext>
            </a:extLst>
          </p:cNvPr>
          <p:cNvSpPr txBox="1"/>
          <p:nvPr/>
        </p:nvSpPr>
        <p:spPr>
          <a:xfrm>
            <a:off x="7097141" y="1196891"/>
            <a:ext cx="48021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COAMPS Adjoint Sensitivity Valid at 00Z 27 January (54h)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en-US" sz="1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PV (gray)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en-US" sz="1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Heights (gray contour) and Winds (vectors)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en-US" sz="1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PV Sensitivity (blue/red)</a:t>
            </a:r>
          </a:p>
        </p:txBody>
      </p:sp>
    </p:spTree>
    <p:extLst>
      <p:ext uri="{BB962C8B-B14F-4D97-AF65-F5344CB8AC3E}">
        <p14:creationId xmlns:p14="http://schemas.microsoft.com/office/powerpoint/2010/main" val="4149834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C0A9147-8ECC-3F49-BA71-68339326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00" y="19948"/>
            <a:ext cx="11011822" cy="132556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cs typeface="Calibri"/>
              </a:rPr>
              <a:t>AR-2018: ROC2 receiver onboard the NOAA G-IV </a:t>
            </a:r>
            <a:endParaRPr lang="en-US" sz="48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C7B2FB3-1EE6-F642-8079-7E9DBCCA61D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897813" y="1457325"/>
            <a:ext cx="4294187" cy="5516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2015 campaign GNSS open-loop tracking – tracks to surface</a:t>
            </a:r>
          </a:p>
          <a:p>
            <a:r>
              <a:rPr lang="en-US" dirty="0"/>
              <a:t>2018, 2019 campaign simplified GNSS receiver – tracks to ~5 km </a:t>
            </a:r>
          </a:p>
          <a:p>
            <a:r>
              <a:rPr lang="en-US" dirty="0"/>
              <a:t>Redundant recordings with two different GNSS receivers. </a:t>
            </a:r>
          </a:p>
          <a:p>
            <a:r>
              <a:rPr lang="en-US" dirty="0"/>
              <a:t>Standard GPS antenna captures Galileo signals in the same frequency band.</a:t>
            </a:r>
          </a:p>
          <a:p>
            <a:r>
              <a:rPr lang="en-US" dirty="0"/>
              <a:t>Acknowledgements: NOAA AOC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27" y="4079088"/>
            <a:ext cx="2192059" cy="16440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748022" y="5809251"/>
            <a:ext cx="8341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err="1"/>
              <a:t>Septentrio</a:t>
            </a:r>
            <a:r>
              <a:rPr lang="en-US" sz="1200" dirty="0"/>
              <a:t> PolaRx5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2986" y="5809251"/>
            <a:ext cx="129586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Applanix</a:t>
            </a:r>
            <a:r>
              <a:rPr lang="en-US" sz="1200" dirty="0"/>
              <a:t> AV GPS/INS System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5405" y="5993917"/>
            <a:ext cx="60230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ROC2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2960" y="5809251"/>
            <a:ext cx="174257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Anti-exposure suit in case of ditching in water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11" y="4042045"/>
            <a:ext cx="1330936" cy="1774582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393915" y="1522704"/>
            <a:ext cx="3266303" cy="2449727"/>
            <a:chOff x="4667717" y="1302617"/>
            <a:chExt cx="3266303" cy="24497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17" y="1302617"/>
              <a:ext cx="3266303" cy="244972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4998193" y="2009027"/>
              <a:ext cx="108892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GPS Antenna</a:t>
              </a:r>
            </a:p>
          </p:txBody>
        </p:sp>
        <p:cxnSp>
          <p:nvCxnSpPr>
            <p:cNvPr id="33" name="Straight Arrow Connector 32"/>
            <p:cNvCxnSpPr>
              <a:cxnSpLocks/>
              <a:stCxn id="31" idx="2"/>
            </p:cNvCxnSpPr>
            <p:nvPr/>
          </p:nvCxnSpPr>
          <p:spPr>
            <a:xfrm>
              <a:off x="5542656" y="2286026"/>
              <a:ext cx="0" cy="2908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6517" y="4282172"/>
            <a:ext cx="1921012" cy="1440759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30411" y="1522704"/>
            <a:ext cx="3266302" cy="2449727"/>
            <a:chOff x="604214" y="1061162"/>
            <a:chExt cx="3266302" cy="24497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14" y="1061162"/>
              <a:ext cx="3266302" cy="24497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Rectangle 37"/>
            <p:cNvSpPr/>
            <p:nvPr/>
          </p:nvSpPr>
          <p:spPr>
            <a:xfrm>
              <a:off x="2763708" y="1076024"/>
              <a:ext cx="10977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/>
                <a:t>Flight altitude: </a:t>
              </a:r>
            </a:p>
            <a:p>
              <a:r>
                <a:rPr lang="en-US" sz="900" dirty="0"/>
                <a:t>41,000 – 45,000 ft. </a:t>
              </a:r>
            </a:p>
            <a:p>
              <a:r>
                <a:rPr lang="en-US" sz="900" dirty="0"/>
                <a:t>True airspeeds: </a:t>
              </a:r>
            </a:p>
            <a:p>
              <a:r>
                <a:rPr lang="en-US" sz="900" dirty="0"/>
                <a:t>440-460 </a:t>
              </a:r>
              <a:r>
                <a:rPr lang="en-US" sz="900" dirty="0" err="1"/>
                <a:t>kts</a:t>
              </a:r>
              <a:r>
                <a:rPr lang="en-US" sz="9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736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B4D5-275E-984F-AC21-B67F71E95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nature of soundings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CF4DE-2D0A-6F47-9DF6-1345D13E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3371">
            <a:off x="4750347" y="2794542"/>
            <a:ext cx="6533367" cy="48406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E58BCE-5CFC-E243-8FDD-F04BBD5A8633}"/>
              </a:ext>
            </a:extLst>
          </p:cNvPr>
          <p:cNvCxnSpPr>
            <a:cxnSpLocks/>
          </p:cNvCxnSpPr>
          <p:nvPr/>
        </p:nvCxnSpPr>
        <p:spPr>
          <a:xfrm>
            <a:off x="5813453" y="5367024"/>
            <a:ext cx="0" cy="38261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C9FEF0-6533-0F42-AB07-A857466EBE43}"/>
              </a:ext>
            </a:extLst>
          </p:cNvPr>
          <p:cNvSpPr txBox="1">
            <a:spLocks/>
          </p:cNvSpPr>
          <p:nvPr/>
        </p:nvSpPr>
        <p:spPr>
          <a:xfrm>
            <a:off x="657534" y="1519878"/>
            <a:ext cx="106962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Airborne Radio Occultation (ARO)</a:t>
            </a:r>
            <a:r>
              <a:rPr lang="en-US" sz="2000" dirty="0"/>
              <a:t> samples to the side of aircraft, nearly horizontally, at different levels of the atmosphere</a:t>
            </a:r>
          </a:p>
          <a:p>
            <a:r>
              <a:rPr lang="en-US" altLang="en-US" sz="2000" dirty="0"/>
              <a:t>The delay of the GPS signal from a setting GPS satellite is observed through a Doppler shift in the carrier phase and refractive bending of the ray path.</a:t>
            </a:r>
          </a:p>
          <a:p>
            <a:r>
              <a:rPr lang="en-US" altLang="en-US" sz="2000" dirty="0"/>
              <a:t>ARO provides a limb-sounding profile of refractivity, </a:t>
            </a:r>
            <a:r>
              <a:rPr lang="en-US" altLang="en-US" sz="2000" i="1" dirty="0"/>
              <a:t>N</a:t>
            </a:r>
            <a:r>
              <a:rPr lang="en-US" altLang="en-US" sz="2000" dirty="0"/>
              <a:t>, using the same technique as COSMIC satellites.</a:t>
            </a:r>
          </a:p>
          <a:p>
            <a:endParaRPr lang="en-US" altLang="en-US" sz="2000" dirty="0"/>
          </a:p>
          <a:p>
            <a:endParaRPr lang="en-US" sz="2000" dirty="0"/>
          </a:p>
        </p:txBody>
      </p:sp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F526AD90-3502-A24A-AED9-05C4DED866F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14734" y="3695547"/>
          <a:ext cx="35655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1854200" imgH="393700" progId="Equation.DSMT4">
                  <p:embed/>
                </p:oleObj>
              </mc:Choice>
              <mc:Fallback>
                <p:oleObj name="Equation" r:id="rId4" imgW="1854200" imgH="393700" progId="Equation.DSMT4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F526AD90-3502-A24A-AED9-05C4DED866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734" y="3695547"/>
                        <a:ext cx="35655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0937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B4D5-275E-984F-AC21-B67F71E95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nature of soundings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CF4DE-2D0A-6F47-9DF6-1345D13E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81494">
            <a:off x="5252549" y="3608443"/>
            <a:ext cx="6667307" cy="4939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35944-AF4E-DB4D-A12C-91D6BAB0E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53" r="44151" b="79569"/>
          <a:stretch/>
        </p:blipFill>
        <p:spPr>
          <a:xfrm rot="21087862">
            <a:off x="3194681" y="3766333"/>
            <a:ext cx="9310730" cy="49985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E58BCE-5CFC-E243-8FDD-F04BBD5A8633}"/>
              </a:ext>
            </a:extLst>
          </p:cNvPr>
          <p:cNvCxnSpPr>
            <a:cxnSpLocks/>
          </p:cNvCxnSpPr>
          <p:nvPr/>
        </p:nvCxnSpPr>
        <p:spPr>
          <a:xfrm>
            <a:off x="5813453" y="5367024"/>
            <a:ext cx="0" cy="38261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FC7D70-4AB5-994E-8847-FD57C2BF2BAE}"/>
              </a:ext>
            </a:extLst>
          </p:cNvPr>
          <p:cNvSpPr txBox="1"/>
          <p:nvPr/>
        </p:nvSpPr>
        <p:spPr>
          <a:xfrm>
            <a:off x="3273839" y="5182358"/>
            <a:ext cx="142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dropsonde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844DF-2632-A444-9644-EDF1349F911E}"/>
              </a:ext>
            </a:extLst>
          </p:cNvPr>
          <p:cNvSpPr txBox="1"/>
          <p:nvPr/>
        </p:nvSpPr>
        <p:spPr>
          <a:xfrm>
            <a:off x="7975685" y="4956128"/>
            <a:ext cx="142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aro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68B8AA-3D6B-1441-9B78-941CF6435A18}"/>
              </a:ext>
            </a:extLst>
          </p:cNvPr>
          <p:cNvSpPr txBox="1">
            <a:spLocks/>
          </p:cNvSpPr>
          <p:nvPr/>
        </p:nvSpPr>
        <p:spPr>
          <a:xfrm>
            <a:off x="600872" y="1690688"/>
            <a:ext cx="106962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7030A0"/>
                </a:solidFill>
              </a:rPr>
              <a:t>Dropsondes sample directly beneath the flight track (+ wind drift of </a:t>
            </a:r>
            <a:r>
              <a:rPr lang="en-US" sz="2000" i="1" dirty="0" err="1">
                <a:solidFill>
                  <a:srgbClr val="7030A0"/>
                </a:solidFill>
              </a:rPr>
              <a:t>sonde</a:t>
            </a:r>
            <a:r>
              <a:rPr lang="en-US" sz="2000" i="1" dirty="0">
                <a:solidFill>
                  <a:srgbClr val="7030A0"/>
                </a:solidFill>
              </a:rPr>
              <a:t>)</a:t>
            </a:r>
          </a:p>
          <a:p>
            <a:r>
              <a:rPr lang="en-US" altLang="en-US" sz="2000" i="1" dirty="0">
                <a:solidFill>
                  <a:srgbClr val="7030A0"/>
                </a:solidFill>
              </a:rPr>
              <a:t>Airborne Radio Occultation (ARO)</a:t>
            </a:r>
            <a:r>
              <a:rPr lang="en-US" sz="2000" i="1" dirty="0">
                <a:solidFill>
                  <a:srgbClr val="7030A0"/>
                </a:solidFill>
              </a:rPr>
              <a:t> samples to the side of aircraft, geometry is unaffected by winds</a:t>
            </a:r>
          </a:p>
          <a:p>
            <a:r>
              <a:rPr lang="en-US" altLang="en-US" sz="2000" dirty="0"/>
              <a:t>The delay of the GPS signal from a setting GPS satellite is observed through a Doppler shift in the carrier phase and refractive bending of the ray path.</a:t>
            </a:r>
          </a:p>
          <a:p>
            <a:r>
              <a:rPr lang="en-US" altLang="en-US" sz="2000" dirty="0"/>
              <a:t>ARO provides a limb-sounding profile of refractivity, </a:t>
            </a:r>
            <a:r>
              <a:rPr lang="en-US" altLang="en-US" sz="2000" i="1" dirty="0"/>
              <a:t>N</a:t>
            </a:r>
            <a:r>
              <a:rPr lang="en-US" altLang="en-US" sz="2000" dirty="0"/>
              <a:t>, using the same technique as COSMIC satellites.</a:t>
            </a:r>
          </a:p>
          <a:p>
            <a:endParaRPr lang="en-US" altLang="en-US" sz="2000" dirty="0"/>
          </a:p>
          <a:p>
            <a:endParaRPr lang="en-US" sz="2000" dirty="0"/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67EBF112-2735-6145-A7E3-579A68222F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282732"/>
              </p:ext>
            </p:extLst>
          </p:nvPr>
        </p:nvGraphicFramePr>
        <p:xfrm>
          <a:off x="5171130" y="3397377"/>
          <a:ext cx="35655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4" imgW="1854200" imgH="393700" progId="Equation.DSMT4">
                  <p:embed/>
                </p:oleObj>
              </mc:Choice>
              <mc:Fallback>
                <p:oleObj name="Equation" r:id="rId4" imgW="1854200" imgH="393700" progId="Equation.DSMT4">
                  <p:embed/>
                  <p:pic>
                    <p:nvPicPr>
                      <p:cNvPr id="23" name="Object 2">
                        <a:extLst>
                          <a:ext uri="{FF2B5EF4-FFF2-40B4-BE49-F238E27FC236}">
                            <a16:creationId xmlns:a16="http://schemas.microsoft.com/office/drawing/2014/main" id="{D0B82568-EF88-DF40-839D-225ACADDAA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1130" y="3397377"/>
                        <a:ext cx="35655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2823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E94A-260C-CC47-A5AA-D15B7BA1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8" y="-46833"/>
            <a:ext cx="12141716" cy="1325563"/>
          </a:xfrm>
        </p:spPr>
        <p:txBody>
          <a:bodyPr>
            <a:normAutofit/>
          </a:bodyPr>
          <a:lstStyle/>
          <a:p>
            <a:r>
              <a:rPr lang="en-US" dirty="0"/>
              <a:t>Sampling of the atmosphere by the GPS ray path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4F8B4-54F4-AE41-A765-EE6525BC2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02" b="15922"/>
          <a:stretch/>
        </p:blipFill>
        <p:spPr>
          <a:xfrm>
            <a:off x="1850764" y="1136717"/>
            <a:ext cx="8256494" cy="47441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B3DE31-BC4E-0A4D-9A90-151FF1A1C559}"/>
              </a:ext>
            </a:extLst>
          </p:cNvPr>
          <p:cNvSpPr/>
          <p:nvPr/>
        </p:nvSpPr>
        <p:spPr>
          <a:xfrm>
            <a:off x="5616141" y="3403816"/>
            <a:ext cx="75303" cy="860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0D930-2B37-2C45-A8B2-CD4A70801B17}"/>
              </a:ext>
            </a:extLst>
          </p:cNvPr>
          <p:cNvSpPr txBox="1"/>
          <p:nvPr/>
        </p:nvSpPr>
        <p:spPr>
          <a:xfrm>
            <a:off x="9925723" y="3324113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67270-EB72-F245-88F4-28B83044F7BE}"/>
              </a:ext>
            </a:extLst>
          </p:cNvPr>
          <p:cNvSpPr txBox="1"/>
          <p:nvPr/>
        </p:nvSpPr>
        <p:spPr>
          <a:xfrm>
            <a:off x="443154" y="5905492"/>
            <a:ext cx="1132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Observations are most sensitive to N at the tangent point.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effect of refractivity in upper layers is removed in the retrieval process assuming horizontally constant values.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Error in removing upper levels is due to the difference between the upper level N from a horizontally constant value.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E49AABDB-222E-DC42-A3E8-18A3245FA907}"/>
              </a:ext>
            </a:extLst>
          </p:cNvPr>
          <p:cNvCxnSpPr/>
          <p:nvPr/>
        </p:nvCxnSpPr>
        <p:spPr>
          <a:xfrm rot="10800000">
            <a:off x="5691444" y="3489877"/>
            <a:ext cx="477862" cy="318194"/>
          </a:xfrm>
          <a:prstGeom prst="curvedConnector3">
            <a:avLst>
              <a:gd name="adj1" fmla="val 9117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E0CAF2-9207-7242-B312-AF19663CD44C}"/>
              </a:ext>
            </a:extLst>
          </p:cNvPr>
          <p:cNvSpPr txBox="1"/>
          <p:nvPr/>
        </p:nvSpPr>
        <p:spPr>
          <a:xfrm>
            <a:off x="6103175" y="3623405"/>
            <a:ext cx="147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tangent point</a:t>
            </a:r>
          </a:p>
        </p:txBody>
      </p:sp>
    </p:spTree>
    <p:extLst>
      <p:ext uri="{BB962C8B-B14F-4D97-AF65-F5344CB8AC3E}">
        <p14:creationId xmlns:p14="http://schemas.microsoft.com/office/powerpoint/2010/main" val="328790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14225" y="1235553"/>
            <a:ext cx="4649439" cy="2819340"/>
            <a:chOff x="5572567" y="4391991"/>
            <a:chExt cx="3311358" cy="20079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4" t="32468" r="28808" b="37290"/>
            <a:stretch/>
          </p:blipFill>
          <p:spPr>
            <a:xfrm>
              <a:off x="5572567" y="4391991"/>
              <a:ext cx="3311358" cy="20079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 9"/>
            <p:cNvSpPr/>
            <p:nvPr/>
          </p:nvSpPr>
          <p:spPr>
            <a:xfrm rot="3247282">
              <a:off x="7878878" y="4618910"/>
              <a:ext cx="259569" cy="95488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90165" y="4309837"/>
            <a:ext cx="85445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~8 </a:t>
            </a:r>
            <a:r>
              <a:rPr lang="en-US" dirty="0" err="1"/>
              <a:t>hr</a:t>
            </a:r>
            <a:r>
              <a:rPr lang="en-US" dirty="0"/>
              <a:t> flight.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17 GPS (14 Setting + 4 Rising).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Galileo (6 Setting +1 Rising).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11/25 occultations penetrate below 3 km.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18/25 </a:t>
            </a:r>
            <a:r>
              <a:rPr lang="en-US" dirty="0" err="1"/>
              <a:t>occultations</a:t>
            </a:r>
            <a:r>
              <a:rPr lang="en-US" dirty="0"/>
              <a:t> penetrate below 4 km.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One Galileo occultation penetrates to the surface.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Five rising occultations, one which penetrates to 2 km.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EXCEPTIONALLY GOOD FOR SIMPLE CLOSED-LOOP RECEIVER HARDWARE.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2" name="Picture 11" descr="ar18_rf01_lowest_TP_heigh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4569" r="6640"/>
          <a:stretch/>
        </p:blipFill>
        <p:spPr>
          <a:xfrm>
            <a:off x="923717" y="1235553"/>
            <a:ext cx="5315365" cy="2941471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826828" y="3389076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058728" y="2772421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933617" y="2476087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189506" y="2003365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365894" y="1826976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535228" y="1728199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57823" y="3269132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696779" y="2236199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058727" y="2236199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254167" y="2236199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99890" y="1939866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122001" y="1939866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018056" y="1488311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372948" y="1368366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33616" y="3019744"/>
            <a:ext cx="1194670" cy="369332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Rising Occ.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27017" y="1570533"/>
            <a:ext cx="1294871" cy="369332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Galileo Occ.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B238AC-1D40-6541-915C-A8883B5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73" y="67308"/>
            <a:ext cx="10515600" cy="1325563"/>
          </a:xfrm>
        </p:spPr>
        <p:txBody>
          <a:bodyPr/>
          <a:lstStyle/>
          <a:p>
            <a:r>
              <a:rPr lang="en-US" dirty="0"/>
              <a:t>Vertical extent of ARO profiles</a:t>
            </a:r>
          </a:p>
        </p:txBody>
      </p:sp>
    </p:spTree>
    <p:extLst>
      <p:ext uri="{BB962C8B-B14F-4D97-AF65-F5344CB8AC3E}">
        <p14:creationId xmlns:p14="http://schemas.microsoft.com/office/powerpoint/2010/main" val="372519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99C254-3E31-AB47-8BF4-67E06AE07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9945"/>
            <a:ext cx="8706855" cy="4351338"/>
          </a:xfrm>
        </p:spPr>
      </p:pic>
      <p:sp>
        <p:nvSpPr>
          <p:cNvPr id="32" name="TextBox 31"/>
          <p:cNvSpPr txBox="1"/>
          <p:nvPr/>
        </p:nvSpPr>
        <p:spPr>
          <a:xfrm>
            <a:off x="8160056" y="2450953"/>
            <a:ext cx="36754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/>
              <a:t>Negligible difference between two receivers.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1% difference between two constellations GPS and Galileo.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2-3% difference with ECMWF model and </a:t>
            </a:r>
            <a:r>
              <a:rPr lang="en-US" sz="2400" dirty="0" err="1"/>
              <a:t>dropsonde</a:t>
            </a:r>
            <a:r>
              <a:rPr lang="en-US" sz="2400" dirty="0"/>
              <a:t>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Structural variations match very well. 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74AD214-42E9-DB4C-B714-204CD197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75" y="0"/>
            <a:ext cx="10515600" cy="1325563"/>
          </a:xfrm>
        </p:spPr>
        <p:txBody>
          <a:bodyPr/>
          <a:lstStyle/>
          <a:p>
            <a:r>
              <a:rPr lang="en-US" dirty="0"/>
              <a:t>ARO quality evaluation - summary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D0B71-B753-2842-A089-38E1BC8C95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34235" r="53316" b="51603"/>
          <a:stretch/>
        </p:blipFill>
        <p:spPr>
          <a:xfrm>
            <a:off x="9757055" y="22689"/>
            <a:ext cx="2434945" cy="201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482250A-74B1-2646-89F8-467E15469EC6}"/>
              </a:ext>
            </a:extLst>
          </p:cNvPr>
          <p:cNvSpPr/>
          <p:nvPr/>
        </p:nvSpPr>
        <p:spPr>
          <a:xfrm rot="2986497">
            <a:off x="10347482" y="888978"/>
            <a:ext cx="1491475" cy="68278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18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1585</Words>
  <Application>Microsoft Macintosh PowerPoint</Application>
  <PresentationFormat>Widescreen</PresentationFormat>
  <Paragraphs>192</Paragraphs>
  <Slides>26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Wingdings</vt:lpstr>
      <vt:lpstr>Office Theme</vt:lpstr>
      <vt:lpstr>Equation</vt:lpstr>
      <vt:lpstr>Assessing the accuracy and value of  airborne radio occultation (ARO) observations using complementary dropsonde data from the   AR-Recon 2018 flight campaign</vt:lpstr>
      <vt:lpstr>PowerPoint Presentation</vt:lpstr>
      <vt:lpstr>G-IV flights target sensitivity to potential vorticity on cold side of atmospheric river</vt:lpstr>
      <vt:lpstr>AR-2018: ROC2 receiver onboard the NOAA G-IV </vt:lpstr>
      <vt:lpstr>Complementary nature of soundings</vt:lpstr>
      <vt:lpstr>Complementary nature of soundings</vt:lpstr>
      <vt:lpstr>Sampling of the atmosphere by the GPS ray path</vt:lpstr>
      <vt:lpstr>Vertical extent of ARO profiles</vt:lpstr>
      <vt:lpstr>ARO quality evaluation - summary</vt:lpstr>
      <vt:lpstr>ARO quality evaluation - summary</vt:lpstr>
      <vt:lpstr>Hydrostatic dry temperature on cold side</vt:lpstr>
      <vt:lpstr>PowerPoint Presentation</vt:lpstr>
      <vt:lpstr>PowerPoint Presentation</vt:lpstr>
      <vt:lpstr>PowerPoint Presentation</vt:lpstr>
      <vt:lpstr>Gravity Wave Analysis</vt:lpstr>
      <vt:lpstr>PowerPoint Presentation</vt:lpstr>
      <vt:lpstr>PowerPoint Presentation</vt:lpstr>
      <vt:lpstr>Using ARO data for WRF modeling verification</vt:lpstr>
      <vt:lpstr>Current GSI/West-WRF DA system</vt:lpstr>
      <vt:lpstr>Impacts of dropsondes (analysis drops – denial)</vt:lpstr>
      <vt:lpstr>Impacts of dropsondes (analysis drops – denial)</vt:lpstr>
      <vt:lpstr>Results</vt:lpstr>
      <vt:lpstr>Results - ECMWF</vt:lpstr>
      <vt:lpstr>Perspectives for ARO data assimilation</vt:lpstr>
      <vt:lpstr>Tropical observations in AR Recon 2019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J. Haase</cp:lastModifiedBy>
  <cp:revision>96</cp:revision>
  <dcterms:created xsi:type="dcterms:W3CDTF">2019-03-09T20:43:59Z</dcterms:created>
  <dcterms:modified xsi:type="dcterms:W3CDTF">2019-04-26T04:24:59Z</dcterms:modified>
</cp:coreProperties>
</file>