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82" r:id="rId2"/>
    <p:sldId id="262" r:id="rId3"/>
    <p:sldId id="488" r:id="rId4"/>
    <p:sldId id="283" r:id="rId5"/>
    <p:sldId id="511" r:id="rId6"/>
    <p:sldId id="510" r:id="rId7"/>
    <p:sldId id="481" r:id="rId8"/>
    <p:sldId id="278" r:id="rId9"/>
    <p:sldId id="490" r:id="rId10"/>
    <p:sldId id="491" r:id="rId11"/>
    <p:sldId id="492" r:id="rId12"/>
    <p:sldId id="493" r:id="rId13"/>
    <p:sldId id="275" r:id="rId14"/>
    <p:sldId id="494" r:id="rId15"/>
    <p:sldId id="495" r:id="rId16"/>
    <p:sldId id="496" r:id="rId17"/>
    <p:sldId id="497" r:id="rId18"/>
    <p:sldId id="297" r:id="rId19"/>
    <p:sldId id="263" r:id="rId20"/>
    <p:sldId id="484" r:id="rId21"/>
    <p:sldId id="508" r:id="rId22"/>
    <p:sldId id="502" r:id="rId23"/>
    <p:sldId id="503" r:id="rId24"/>
    <p:sldId id="485" r:id="rId25"/>
    <p:sldId id="266" r:id="rId26"/>
    <p:sldId id="279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8D8F"/>
    <a:srgbClr val="FFC0C1"/>
    <a:srgbClr val="727AFF"/>
    <a:srgbClr val="0432FF"/>
    <a:srgbClr val="12AB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450"/>
    <p:restoredTop sz="94690"/>
  </p:normalViewPr>
  <p:slideViewPr>
    <p:cSldViewPr snapToGrid="0" snapToObjects="1">
      <p:cViewPr varScale="1">
        <p:scale>
          <a:sx n="87" d="100"/>
          <a:sy n="87" d="100"/>
        </p:scale>
        <p:origin x="20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85B1D-C915-E84D-8368-937591D87D0E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BD112-34C3-8C4E-8264-AC29250E3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47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positive change in PV at the location of ARO observation 05r will produce a negative change in precipitation at 00Z to 12Z 28 February.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D112-34C3-8C4E-8264-AC29250E3C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33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COAMPS refractivity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0BD112-34C3-8C4E-8264-AC29250E3C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9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E664-0E12-1142-8272-5E1EEEB9A7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8E664-0E12-1142-8272-5E1EEEB9A7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04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ideal flight track?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lowest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altitud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 comparable to COSMIC?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DB34-6419-9548-8F6D-6FC13B00035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37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0F6FF-FA23-BC49-A0B0-0EBCC6DE1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69458-634E-364E-A42D-DA8189AE2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855D4-B6C5-C54F-89FE-C3C342F6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29586-3693-2B4E-905C-C98CA66F6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F1810-97D8-F74C-9610-9CEE5933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9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82D6-5DA7-4149-A4A8-A889BD58F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E45BE-1649-614D-B635-C60F75B59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1FFED-F4D2-AA45-AA88-73E093F4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40442-1D81-FF41-936A-941F2387C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86CF1-E31B-3845-98AB-C4C3748DF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7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3636C-6926-9E4B-98D4-61AB35E83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DA5B5-E694-264F-800D-27DD4D994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B3134-E1C9-2243-8BF3-A5FBDA471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79F03-ACB1-7D4F-8B87-8748689E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B171-A291-9240-AA27-7CF67F573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0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E9FFF-C1A4-C345-A109-8262F06FD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D3AF1-EBC0-5B43-BD01-D4D0C4A8E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34EF94-4F38-D143-80AF-44893C480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47193-DFB8-EE4B-8FE7-88173A0CF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1ACF1-4870-BF40-B3CE-88E29603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9A5A7-02C9-5E4B-88A0-AF76D7A5F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D81851-6514-5342-8E77-890D98B6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1E8AF-4B46-DB4C-BB4C-CB98F2521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781C7-4309-FD46-990D-9BCD331F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D4156-FC0E-2640-A997-B5A2664A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3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73DF2-75AB-7C43-A544-E2294010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FA0A5-63BC-1A4D-A96E-5EE26D908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5E3F82-7A03-E94F-9B12-3C9E6F835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8839E-9E39-A745-827E-0082531F1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38F8A9-E2CD-4944-AE15-7CBAEAFD4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C9BF-0E4F-0648-ADBC-A763A6F4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8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8DD8-5D9D-7143-9216-AF0EA5C37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ACC89-00D6-8146-92ED-6316776EB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6FB09-D24F-8E46-BE4D-EAD6106CB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E8127E-F2FC-914A-99D8-D21ED97F2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52CDC5-FEF6-2D48-9383-DB79EC9E25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369084-3B68-E44E-89D3-86C6DCC2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400C7A-B70C-7347-95C9-3227DEB4D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AFAA9-D95A-DB41-B1E8-FD7B71A68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3604-B354-FE46-951B-EEF10865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A774-6080-6343-963F-3D6A764A2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A0771B-45C1-CD40-BF84-7DA999FA9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D1989-130D-9D4A-93F3-5347B2CE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8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1E9910-6282-6248-92CD-4585E694B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4A700-1246-9147-857A-53ED5FC85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8EDDE-8D04-B645-B8FD-8A940F424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4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DF473-95A7-4748-969D-634B5167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0ACA-BAAD-C540-882D-C269B0A48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3BA0B-CF3E-0742-9250-AB0CC0E3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F04839-2C44-5144-A1B1-98B7B311C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5A227-7784-F141-8483-9A55F83C9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FFAC2-E889-EF4F-9FCC-67844A26D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651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B9B08-0EDA-C64C-AE5A-9D5B56734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5A6DE-C33A-344E-AB14-AD2A8BA5C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98B37-2FBD-F94F-A9FF-38AC3CB7D9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95BB3-C4A6-5F45-9731-C1E5B7F3B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71FAC-EF53-9F47-A786-01AFB4110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ACBD5-21C4-7143-939C-2441E62F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4A7964-DB59-B04F-9FA1-B67C7282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97F1B-980D-EF49-A486-1E8C38C40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1201-20F4-6047-98A6-FDA94A6A45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8C6A8-36AA-FA46-978D-2EB4DE141C9D}" type="datetimeFigureOut">
              <a:rPr lang="en-US" smtClean="0"/>
              <a:t>4/16/19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A32F4-B18B-9A4D-AA1D-443DCDDBD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933F8-65AA-CF4E-BEAD-98ADBD2DB4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818DB-9DD7-E342-B040-DAA566ACC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9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emf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40.emf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41.emf"/><Relationship Id="rId9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929D-5F26-424C-8949-D0DBCB9FF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181" y="1701379"/>
            <a:ext cx="11106927" cy="2172836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/>
                <a:cs typeface="Arial"/>
              </a:rPr>
              <a:t>Supplementing dropsondes with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airborne radio occultation (ARO) observations 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during AR-Recon 2018:</a:t>
            </a:r>
            <a:br>
              <a:rPr lang="en-US" sz="3600" dirty="0">
                <a:latin typeface="Arial"/>
                <a:cs typeface="Arial"/>
              </a:rPr>
            </a:br>
            <a:r>
              <a:rPr lang="en-US" sz="3600" dirty="0">
                <a:latin typeface="Arial"/>
                <a:cs typeface="Arial"/>
              </a:rPr>
              <a:t>focus on model verification in advance of data assimilation</a:t>
            </a:r>
            <a:endParaRPr lang="en-US" sz="36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38B75-D75B-2946-9AFA-5DC99FA942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4471" y="4010950"/>
            <a:ext cx="6858000" cy="1655762"/>
          </a:xfrm>
        </p:spPr>
        <p:txBody>
          <a:bodyPr>
            <a:normAutofit/>
          </a:bodyPr>
          <a:lstStyle/>
          <a:p>
            <a:r>
              <a:rPr lang="en-US" dirty="0"/>
              <a:t>Jennifer S. Haase, Bing Cao, Michael J. Murphy, </a:t>
            </a:r>
          </a:p>
          <a:p>
            <a:r>
              <a:rPr lang="en-US" dirty="0" err="1"/>
              <a:t>Minghua</a:t>
            </a:r>
            <a:r>
              <a:rPr lang="en-US" dirty="0"/>
              <a:t> Zheng, and Eric. K. Wang</a:t>
            </a:r>
          </a:p>
          <a:p>
            <a:r>
              <a:rPr lang="en-US" dirty="0"/>
              <a:t>In collaboration with Marty Ralph and the CW3E team</a:t>
            </a:r>
          </a:p>
          <a:p>
            <a:endParaRPr lang="en-US" dirty="0"/>
          </a:p>
        </p:txBody>
      </p:sp>
      <p:pic>
        <p:nvPicPr>
          <p:cNvPr id="4" name="Picture 3" descr="sio_logo_9-14-2010-02-clear-background.pdf">
            <a:extLst>
              <a:ext uri="{FF2B5EF4-FFF2-40B4-BE49-F238E27FC236}">
                <a16:creationId xmlns:a16="http://schemas.microsoft.com/office/drawing/2014/main" id="{50E91935-92E6-3F47-B3AE-03FD10CAC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11" y="-450700"/>
            <a:ext cx="5386962" cy="20906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06B2A-36C5-BF44-8730-49CF4F29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81" y="4401216"/>
            <a:ext cx="2850756" cy="213806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193F879-911C-DD43-B86E-811672220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811" y="5599483"/>
            <a:ext cx="938213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NOAA-Transparent-Logo_1.png">
            <a:extLst>
              <a:ext uri="{FF2B5EF4-FFF2-40B4-BE49-F238E27FC236}">
                <a16:creationId xmlns:a16="http://schemas.microsoft.com/office/drawing/2014/main" id="{6196D068-0D08-B347-9937-E22FE2B00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20" y="5599483"/>
            <a:ext cx="9398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W3E.jpg">
            <a:extLst>
              <a:ext uri="{FF2B5EF4-FFF2-40B4-BE49-F238E27FC236}">
                <a16:creationId xmlns:a16="http://schemas.microsoft.com/office/drawing/2014/main" id="{3E3D7D1E-4079-4E44-B7E5-C1EADC216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017" y="5599483"/>
            <a:ext cx="91440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297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CD15-63C2-174B-9DD1-02E1DF6C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 quality evaluation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B8C5A2-2173-314A-A16F-210CAA2C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18" y="1825625"/>
            <a:ext cx="8704764" cy="4351338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1856EF-1AF8-3D45-94DF-7FAC44E4AB3E}"/>
              </a:ext>
            </a:extLst>
          </p:cNvPr>
          <p:cNvGrpSpPr/>
          <p:nvPr/>
        </p:nvGrpSpPr>
        <p:grpSpPr>
          <a:xfrm>
            <a:off x="9757055" y="22689"/>
            <a:ext cx="2434945" cy="2010433"/>
            <a:chOff x="2686050" y="1903138"/>
            <a:chExt cx="1509659" cy="11775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221695-EDCD-A94B-A1C3-5DE6FB9FFB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4235" r="53316" b="51603"/>
            <a:stretch/>
          </p:blipFill>
          <p:spPr>
            <a:xfrm>
              <a:off x="2686050" y="1903138"/>
              <a:ext cx="1509659" cy="11775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728A76-9299-F142-A294-963EBCF77DFA}"/>
                </a:ext>
              </a:extLst>
            </p:cNvPr>
            <p:cNvSpPr/>
            <p:nvPr/>
          </p:nvSpPr>
          <p:spPr>
            <a:xfrm rot="2986497">
              <a:off x="3077679" y="2398831"/>
              <a:ext cx="873578" cy="423323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5682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CD15-63C2-174B-9DD1-02E1DF6C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 quality evaluation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84486D-AFA2-B946-8101-F24BCD932D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18" y="1825625"/>
            <a:ext cx="8704764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C5A17-7A52-4044-923A-2242BB82F5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4235" r="53316" b="51603"/>
          <a:stretch/>
        </p:blipFill>
        <p:spPr>
          <a:xfrm>
            <a:off x="9757055" y="22689"/>
            <a:ext cx="2434945" cy="201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4A5C556-9ECC-4744-8A47-CE11E9B9F725}"/>
              </a:ext>
            </a:extLst>
          </p:cNvPr>
          <p:cNvSpPr/>
          <p:nvPr/>
        </p:nvSpPr>
        <p:spPr>
          <a:xfrm rot="2986497">
            <a:off x="10347482" y="888978"/>
            <a:ext cx="1491475" cy="68278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56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CD15-63C2-174B-9DD1-02E1DF6C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ARO quality evaluation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4D5F3E-53BD-DB4B-ACB9-2BACFC635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18" y="1825625"/>
            <a:ext cx="8704764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C1B70-091A-E04D-B36F-C888237B7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4235" r="53316" b="51603"/>
          <a:stretch/>
        </p:blipFill>
        <p:spPr>
          <a:xfrm>
            <a:off x="9757055" y="22689"/>
            <a:ext cx="2434945" cy="201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8844E2B-04D3-6B4B-8B0D-28B4A57E37BD}"/>
              </a:ext>
            </a:extLst>
          </p:cNvPr>
          <p:cNvSpPr/>
          <p:nvPr/>
        </p:nvSpPr>
        <p:spPr>
          <a:xfrm rot="2986497">
            <a:off x="10347482" y="888978"/>
            <a:ext cx="1491475" cy="68278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1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9900C81-6644-D44A-BAA5-7F5C7A8677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33122"/>
            <a:ext cx="8704764" cy="4351338"/>
          </a:xfrm>
        </p:spPr>
      </p:pic>
      <p:sp>
        <p:nvSpPr>
          <p:cNvPr id="32" name="TextBox 31"/>
          <p:cNvSpPr txBox="1"/>
          <p:nvPr/>
        </p:nvSpPr>
        <p:spPr>
          <a:xfrm>
            <a:off x="8160056" y="2450953"/>
            <a:ext cx="36754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400" dirty="0"/>
              <a:t>Negligible difference between two receivers.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1% difference between two constellations GPS and Galileo. 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2-3% difference with ECMWF model and </a:t>
            </a:r>
            <a:r>
              <a:rPr lang="en-US" sz="2400" dirty="0" err="1"/>
              <a:t>dropsonde</a:t>
            </a:r>
            <a:r>
              <a:rPr lang="en-US" sz="2400" dirty="0"/>
              <a:t>.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400" dirty="0"/>
              <a:t>Structural variations match very well.  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74AD214-42E9-DB4C-B714-204CD197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75" y="0"/>
            <a:ext cx="10515600" cy="1325563"/>
          </a:xfrm>
        </p:spPr>
        <p:txBody>
          <a:bodyPr/>
          <a:lstStyle/>
          <a:p>
            <a:r>
              <a:rPr lang="en-US" dirty="0"/>
              <a:t>ARO quality evaluation - summary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AD0B71-B753-2842-A089-38E1BC8C95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4235" r="53316" b="51603"/>
          <a:stretch/>
        </p:blipFill>
        <p:spPr>
          <a:xfrm>
            <a:off x="9757055" y="22689"/>
            <a:ext cx="2434945" cy="201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482250A-74B1-2646-89F8-467E15469EC6}"/>
              </a:ext>
            </a:extLst>
          </p:cNvPr>
          <p:cNvSpPr/>
          <p:nvPr/>
        </p:nvSpPr>
        <p:spPr>
          <a:xfrm rot="2986497">
            <a:off x="10347482" y="888978"/>
            <a:ext cx="1491475" cy="682782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1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4172067" y="3031591"/>
            <a:ext cx="4146884" cy="2514600"/>
            <a:chOff x="3003213" y="3076379"/>
            <a:chExt cx="4146884" cy="251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3003213" y="3076379"/>
              <a:ext cx="4146884" cy="2514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Oval 8"/>
            <p:cNvSpPr/>
            <p:nvPr/>
          </p:nvSpPr>
          <p:spPr>
            <a:xfrm>
              <a:off x="3228975" y="3183042"/>
              <a:ext cx="638175" cy="703158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299175" y="3183041"/>
              <a:ext cx="862485" cy="593259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ar18_rf01_ro_dry_temp_e04r-19_D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04" y="4590335"/>
            <a:ext cx="3228975" cy="21530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g31s-23_D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104" y="1341570"/>
            <a:ext cx="3228975" cy="215308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30s-19_D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4" y="4618843"/>
            <a:ext cx="3210833" cy="21409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 descr="ar18_rf01_ro_dry_temp_g05r-09_D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2" y="1334804"/>
            <a:ext cx="3219904" cy="2147032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6012745" y="2346839"/>
            <a:ext cx="3628966" cy="9441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5899271" y="3601313"/>
            <a:ext cx="3880140" cy="2030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2152650" y="2266029"/>
            <a:ext cx="2558091" cy="10249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H="1">
            <a:off x="2152650" y="3841412"/>
            <a:ext cx="2338638" cy="1704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001687" y="254742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GPS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06696" y="6213914"/>
            <a:ext cx="88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Galileo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250" y="3530443"/>
            <a:ext cx="29531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ECMWF analysis assimilates the dropsonde data, so agrees well.</a:t>
            </a:r>
          </a:p>
        </p:txBody>
      </p:sp>
      <p:sp>
        <p:nvSpPr>
          <p:cNvPr id="33" name="Title 32">
            <a:extLst>
              <a:ext uri="{FF2B5EF4-FFF2-40B4-BE49-F238E27FC236}">
                <a16:creationId xmlns:a16="http://schemas.microsoft.com/office/drawing/2014/main" id="{D119C74A-C1AA-FC41-A6BB-A5CB8DA7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51" y="-6784"/>
            <a:ext cx="10515600" cy="1325563"/>
          </a:xfrm>
        </p:spPr>
        <p:txBody>
          <a:bodyPr/>
          <a:lstStyle/>
          <a:p>
            <a:r>
              <a:rPr lang="en-US" dirty="0"/>
              <a:t>Hydrostatic dry temperature on cold side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BFD3C8-8B5E-CE4D-A4F9-47B549469FDD}"/>
              </a:ext>
            </a:extLst>
          </p:cNvPr>
          <p:cNvSpPr txBox="1"/>
          <p:nvPr/>
        </p:nvSpPr>
        <p:spPr>
          <a:xfrm>
            <a:off x="4639917" y="1273050"/>
            <a:ext cx="3168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North of cold front, upper level temperature is nearly constant. ARO detects a colder temperature inversion at 7 km.</a:t>
            </a:r>
          </a:p>
        </p:txBody>
      </p:sp>
    </p:spTree>
    <p:extLst>
      <p:ext uri="{BB962C8B-B14F-4D97-AF65-F5344CB8AC3E}">
        <p14:creationId xmlns:p14="http://schemas.microsoft.com/office/powerpoint/2010/main" val="1226870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r18_rf01_ro_dry_temp_g16s-07_D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37" y="4802056"/>
            <a:ext cx="3056090" cy="203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4" t="32468" r="28808" b="37290"/>
          <a:stretch/>
        </p:blipFill>
        <p:spPr>
          <a:xfrm>
            <a:off x="6321257" y="682626"/>
            <a:ext cx="4146884" cy="25146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Arrow Connector 10"/>
          <p:cNvCxnSpPr>
            <a:cxnSpLocks/>
          </p:cNvCxnSpPr>
          <p:nvPr/>
        </p:nvCxnSpPr>
        <p:spPr>
          <a:xfrm flipH="1">
            <a:off x="5993188" y="2548558"/>
            <a:ext cx="1762467" cy="30535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r18_rf01_ro_dry_temp_g23s-30_D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699" y="4811073"/>
            <a:ext cx="3042566" cy="20287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ar18_rf01_ro_dry_temp_g26s-07_D1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4" y="1152073"/>
            <a:ext cx="3041716" cy="2028216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2280213" y="1717561"/>
            <a:ext cx="4564791" cy="26550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1138E8-CF25-E248-9F53-88DA764E314A}"/>
              </a:ext>
            </a:extLst>
          </p:cNvPr>
          <p:cNvSpPr txBox="1"/>
          <p:nvPr/>
        </p:nvSpPr>
        <p:spPr>
          <a:xfrm>
            <a:off x="687075" y="5820956"/>
            <a:ext cx="334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Fewer profiles on warm side, as expected for closed loop receivers, due to multipath.</a:t>
            </a:r>
          </a:p>
        </p:txBody>
      </p:sp>
      <p:pic>
        <p:nvPicPr>
          <p:cNvPr id="2" name="Picture 1" descr="ar18_rf01_ro_dry_temp_g08r-07_D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38" y="3378512"/>
            <a:ext cx="3042567" cy="202878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2588198" y="2017936"/>
            <a:ext cx="4584875" cy="20736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564E014-1785-4848-83F2-783DC1AAB2EF}"/>
              </a:ext>
            </a:extLst>
          </p:cNvPr>
          <p:cNvCxnSpPr>
            <a:cxnSpLocks/>
          </p:cNvCxnSpPr>
          <p:nvPr/>
        </p:nvCxnSpPr>
        <p:spPr>
          <a:xfrm>
            <a:off x="8255642" y="2638565"/>
            <a:ext cx="1353543" cy="276873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033E00-150F-7342-9745-CE198246B1F4}"/>
              </a:ext>
            </a:extLst>
          </p:cNvPr>
          <p:cNvSpPr txBox="1"/>
          <p:nvPr/>
        </p:nvSpPr>
        <p:spPr>
          <a:xfrm>
            <a:off x="9161317" y="3451841"/>
            <a:ext cx="28936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South of cold front, steep upper level temperature gradient. </a:t>
            </a:r>
          </a:p>
        </p:txBody>
      </p:sp>
    </p:spTree>
    <p:extLst>
      <p:ext uri="{BB962C8B-B14F-4D97-AF65-F5344CB8AC3E}">
        <p14:creationId xmlns:p14="http://schemas.microsoft.com/office/powerpoint/2010/main" val="2046441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71069C-D42C-BE4F-8401-DC887F5F1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19" t="38479" r="39971" b="38753"/>
          <a:stretch/>
        </p:blipFill>
        <p:spPr>
          <a:xfrm>
            <a:off x="1892905" y="517640"/>
            <a:ext cx="3831166" cy="32390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Screen Shot 2019-03-16 at 11.28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073" y="791042"/>
            <a:ext cx="625205" cy="2924913"/>
          </a:xfrm>
          <a:prstGeom prst="rect">
            <a:avLst/>
          </a:prstGeom>
        </p:spPr>
      </p:pic>
      <p:pic>
        <p:nvPicPr>
          <p:cNvPr id="22" name="Picture 21" descr="ar18_rf01_ro_dry_temp_g01s-23_D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6" y="110974"/>
            <a:ext cx="3017006" cy="2011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ar18_rf01_ro_dry_temp_g30r-23_D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87" y="2158887"/>
            <a:ext cx="3007276" cy="20052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ar18_rf01_ro_dry_temp_g22s-09_D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46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07s-19_D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88" y="4200343"/>
            <a:ext cx="3011120" cy="2007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e01r-19_D0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79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439988" y="5061803"/>
            <a:ext cx="8034047" cy="255632"/>
          </a:xfrm>
          <a:prstGeom prst="round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461033">
            <a:off x="2330467" y="1202642"/>
            <a:ext cx="1914215" cy="832007"/>
          </a:xfrm>
          <a:prstGeom prst="ellipse">
            <a:avLst/>
          </a:prstGeom>
          <a:solidFill>
            <a:srgbClr val="FFFFFF">
              <a:alpha val="48235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9810" y="1525245"/>
            <a:ext cx="0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74685" y="1525245"/>
            <a:ext cx="2849386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210677" y="1525245"/>
            <a:ext cx="5497894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3640745" y="747309"/>
            <a:ext cx="4935219" cy="7779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29697" y="1612660"/>
            <a:ext cx="4778874" cy="12381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6595" y="5757666"/>
            <a:ext cx="2057400" cy="365125"/>
          </a:xfrm>
        </p:spPr>
        <p:txBody>
          <a:bodyPr/>
          <a:lstStyle/>
          <a:p>
            <a:fld id="{115AB8FC-2CBB-4044-833B-366B2BFFDF0B}" type="slidenum">
              <a:rPr lang="en-US" smtClean="0"/>
              <a:t>16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63620" y="6269048"/>
            <a:ext cx="9075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Systematic fluctuations in temperature over the range from 6-11 km altitude correspond to strong temperature gradient in hi-res WRF model run that assimilates dropsondes.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148945" y="1003755"/>
            <a:ext cx="3325091" cy="242849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062435" y="155632"/>
            <a:ext cx="334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DROPS Temperature@ 7 km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193E52-0AAD-3340-9F41-77205FB54475}"/>
              </a:ext>
            </a:extLst>
          </p:cNvPr>
          <p:cNvSpPr/>
          <p:nvPr/>
        </p:nvSpPr>
        <p:spPr>
          <a:xfrm rot="16200000">
            <a:off x="5751794" y="2063694"/>
            <a:ext cx="170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Temperature (K)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247F442-92FE-0742-89B9-C57C3E1B0742}"/>
              </a:ext>
            </a:extLst>
          </p:cNvPr>
          <p:cNvSpPr/>
          <p:nvPr/>
        </p:nvSpPr>
        <p:spPr>
          <a:xfrm>
            <a:off x="7132087" y="3015496"/>
            <a:ext cx="3325091" cy="272564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E4C5A-E981-8744-B33A-EC427F9A1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74432" y="2144019"/>
            <a:ext cx="2815435" cy="582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E9C411-7766-104D-89C0-4C1DF9D23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51" t="35377" r="36067" b="41649"/>
          <a:stretch/>
        </p:blipFill>
        <p:spPr>
          <a:xfrm rot="16200000">
            <a:off x="2415221" y="315024"/>
            <a:ext cx="2978088" cy="4240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 descr="ar18_rf01_ro_dry_temp_g01s-23_D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6" y="110974"/>
            <a:ext cx="3017006" cy="20117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 descr="ar18_rf01_ro_dry_temp_g30r-23_D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87" y="2158887"/>
            <a:ext cx="3007276" cy="20052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 descr="ar18_rf01_ro_dry_temp_g22s-09_D0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946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 descr="ar18_rf01_ro_dry_temp_e07s-19_D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88" y="4200343"/>
            <a:ext cx="3011120" cy="2007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 descr="ar18_rf01_ro_dry_temp_e01r-19_D0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79" y="4196924"/>
            <a:ext cx="3002643" cy="200216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2439989" y="4807886"/>
            <a:ext cx="6930800" cy="281729"/>
          </a:xfrm>
          <a:prstGeom prst="roundRect">
            <a:avLst/>
          </a:prstGeom>
          <a:noFill/>
          <a:ln w="12700" cmpd="sng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9810" y="1525245"/>
            <a:ext cx="0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874685" y="1525245"/>
            <a:ext cx="2849386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10677" y="1525245"/>
            <a:ext cx="5597071" cy="32647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</p:cNvCxnSpPr>
          <p:nvPr/>
        </p:nvCxnSpPr>
        <p:spPr>
          <a:xfrm flipV="1">
            <a:off x="3640745" y="983539"/>
            <a:ext cx="5081199" cy="5417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3929697" y="1612660"/>
            <a:ext cx="4792247" cy="10660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0" y="6434999"/>
            <a:ext cx="2057400" cy="365125"/>
          </a:xfrm>
        </p:spPr>
        <p:txBody>
          <a:bodyPr/>
          <a:lstStyle/>
          <a:p>
            <a:r>
              <a:rPr lang="en-US" dirty="0"/>
              <a:t>3/18/19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36595" y="5757666"/>
            <a:ext cx="2057400" cy="365125"/>
          </a:xfrm>
        </p:spPr>
        <p:txBody>
          <a:bodyPr/>
          <a:lstStyle/>
          <a:p>
            <a:fld id="{115AB8FC-2CBB-4044-833B-366B2BFFDF0B}" type="slidenum">
              <a:rPr lang="en-US" smtClean="0"/>
              <a:t>17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663213" y="6226086"/>
            <a:ext cx="869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Systematic fluctuations in temperature over the range from 6-11 km altitude are opposite sign at 1.5 km where temperature gradient is reversed. Possible wave pattern.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16458" y="513514"/>
            <a:ext cx="35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WRF DROPS Temperature@ 10.5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E293F6-9ABD-E14B-A8A2-39FDA04E2D18}"/>
              </a:ext>
            </a:extLst>
          </p:cNvPr>
          <p:cNvSpPr/>
          <p:nvPr/>
        </p:nvSpPr>
        <p:spPr>
          <a:xfrm rot="16200000">
            <a:off x="5916726" y="2142235"/>
            <a:ext cx="1702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Temperature (K)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9AA5D98-F11D-6840-8B56-9A3955D68506}"/>
              </a:ext>
            </a:extLst>
          </p:cNvPr>
          <p:cNvSpPr/>
          <p:nvPr/>
        </p:nvSpPr>
        <p:spPr>
          <a:xfrm rot="461033">
            <a:off x="2342326" y="1176594"/>
            <a:ext cx="1914215" cy="832007"/>
          </a:xfrm>
          <a:prstGeom prst="ellipse">
            <a:avLst/>
          </a:prstGeom>
          <a:solidFill>
            <a:srgbClr val="FFFFFF">
              <a:alpha val="48235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11A51FF-471C-304F-B9B1-5771A305E3A5}"/>
              </a:ext>
            </a:extLst>
          </p:cNvPr>
          <p:cNvSpPr/>
          <p:nvPr/>
        </p:nvSpPr>
        <p:spPr>
          <a:xfrm>
            <a:off x="7172651" y="696685"/>
            <a:ext cx="3325091" cy="242849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7EF8165-2866-4249-B9C1-3B38194D95A1}"/>
              </a:ext>
            </a:extLst>
          </p:cNvPr>
          <p:cNvSpPr/>
          <p:nvPr/>
        </p:nvSpPr>
        <p:spPr>
          <a:xfrm>
            <a:off x="7059399" y="2696595"/>
            <a:ext cx="3325091" cy="272564"/>
          </a:xfrm>
          <a:prstGeom prst="roundRect">
            <a:avLst/>
          </a:prstGeom>
          <a:noFill/>
          <a:ln w="12700" cmpd="sng">
            <a:solidFill>
              <a:srgbClr val="0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650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A8808-A742-7E45-8E39-1870BD45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008" y="0"/>
            <a:ext cx="11516591" cy="1325563"/>
          </a:xfrm>
        </p:spPr>
        <p:txBody>
          <a:bodyPr/>
          <a:lstStyle/>
          <a:p>
            <a:r>
              <a:rPr lang="en-US" dirty="0"/>
              <a:t>Dropsonde data assimilation experiments (Zheng)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D65BA-BB46-4643-ABB8-D49CC78DF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0232" y="3921749"/>
            <a:ext cx="3601768" cy="2936251"/>
          </a:xfrm>
        </p:spPr>
        <p:txBody>
          <a:bodyPr>
            <a:normAutofit/>
          </a:bodyPr>
          <a:lstStyle/>
          <a:p>
            <a:r>
              <a:rPr lang="en-US" sz="2000" dirty="0"/>
              <a:t>ARO observations are available on 27 Jan 00Z to verify the analysis after dropsonde data assimilation</a:t>
            </a:r>
          </a:p>
          <a:p>
            <a:r>
              <a:rPr lang="en-US" sz="2000" dirty="0"/>
              <a:t>Preliminary dropsonde data denial experiments comparing 4DEnVar and 3DEnVar         (</a:t>
            </a:r>
            <a:r>
              <a:rPr lang="en-US" sz="2000" i="1" dirty="0"/>
              <a:t>Zheng et al., 2019, in prep.)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9C6B7-F66F-AA4F-9EB3-185248DF5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7" y="3921749"/>
            <a:ext cx="3744414" cy="27395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6B6D1-7503-CA49-81CF-E2CC8145F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94" y="3921749"/>
            <a:ext cx="3654738" cy="267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9E107D-E647-9A47-B202-14BF5803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78" y="1176485"/>
            <a:ext cx="10924443" cy="27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7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6060"/>
            <a:ext cx="10515600" cy="1325563"/>
          </a:xfrm>
        </p:spPr>
        <p:txBody>
          <a:bodyPr/>
          <a:lstStyle/>
          <a:p>
            <a:r>
              <a:rPr lang="en-US" dirty="0"/>
              <a:t>Current GSI/West-WRF DA system</a:t>
            </a:r>
          </a:p>
        </p:txBody>
      </p:sp>
      <p:sp>
        <p:nvSpPr>
          <p:cNvPr id="4" name="Rectangle 3"/>
          <p:cNvSpPr/>
          <p:nvPr/>
        </p:nvSpPr>
        <p:spPr>
          <a:xfrm>
            <a:off x="1576754" y="1371601"/>
            <a:ext cx="2954215" cy="720969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West-WRF 6-h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Deterministic forecast</a:t>
            </a:r>
          </a:p>
        </p:txBody>
      </p:sp>
      <p:sp>
        <p:nvSpPr>
          <p:cNvPr id="5" name="Rectangle 4"/>
          <p:cNvSpPr/>
          <p:nvPr/>
        </p:nvSpPr>
        <p:spPr>
          <a:xfrm>
            <a:off x="6992815" y="2560320"/>
            <a:ext cx="1248508" cy="914400"/>
          </a:xfrm>
          <a:prstGeom prst="rect">
            <a:avLst/>
          </a:prstGeom>
          <a:noFill/>
          <a:ln w="38100">
            <a:solidFill>
              <a:srgbClr val="F381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GSI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706880" y="2560320"/>
            <a:ext cx="2743200" cy="86164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solidFill>
                  <a:schemeClr val="tx1"/>
                </a:solidFill>
              </a:rPr>
              <a:t>Observations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(e.g., prepbufr/</a:t>
            </a:r>
            <a:r>
              <a:rPr lang="en-US" sz="2400" dirty="0" err="1">
                <a:solidFill>
                  <a:schemeClr val="tx1"/>
                </a:solidFill>
              </a:rPr>
              <a:t>bufr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8522677" y="1213337"/>
            <a:ext cx="2074987" cy="118872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Deterministic forecast (e.g. </a:t>
            </a:r>
          </a:p>
          <a:p>
            <a:r>
              <a:rPr lang="en-US" sz="2400" dirty="0">
                <a:solidFill>
                  <a:schemeClr val="tx1"/>
                </a:solidFill>
              </a:rPr>
              <a:t>6h or 1-10d)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-240000">
            <a:off x="4450080" y="2991144"/>
            <a:ext cx="450166" cy="26377"/>
          </a:xfrm>
          <a:prstGeom prst="straightConnector1">
            <a:avLst/>
          </a:prstGeom>
          <a:ln w="50800">
            <a:gradFill>
              <a:gsLst>
                <a:gs pos="1000">
                  <a:srgbClr val="000082"/>
                </a:gs>
                <a:gs pos="0">
                  <a:srgbClr val="66008F"/>
                </a:gs>
                <a:gs pos="0">
                  <a:srgbClr val="000082"/>
                </a:gs>
                <a:gs pos="100000">
                  <a:srgbClr val="BA0066"/>
                </a:gs>
                <a:gs pos="0">
                  <a:srgbClr val="FF0000"/>
                </a:gs>
                <a:gs pos="8000">
                  <a:srgbClr val="FF8200"/>
                </a:gs>
              </a:gsLst>
              <a:lin ang="5400000" scaled="0"/>
            </a:gra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444175" y="3033190"/>
            <a:ext cx="548640" cy="2647"/>
          </a:xfrm>
          <a:prstGeom prst="straightConnector1">
            <a:avLst/>
          </a:prstGeom>
          <a:ln w="50800">
            <a:solidFill>
              <a:srgbClr val="11811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7" idx="2"/>
          </p:cNvCxnSpPr>
          <p:nvPr/>
        </p:nvCxnSpPr>
        <p:spPr>
          <a:xfrm flipV="1">
            <a:off x="8241324" y="2402058"/>
            <a:ext cx="1318847" cy="615463"/>
          </a:xfrm>
          <a:prstGeom prst="straightConnector1">
            <a:avLst/>
          </a:prstGeom>
          <a:ln w="50800">
            <a:solidFill>
              <a:srgbClr val="F3811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900246" y="2560320"/>
            <a:ext cx="1565030" cy="914400"/>
          </a:xfrm>
          <a:prstGeom prst="rect">
            <a:avLst/>
          </a:prstGeom>
          <a:solidFill>
            <a:srgbClr val="1FED38">
              <a:alpha val="37000"/>
            </a:srgbClr>
          </a:solidFill>
          <a:ln w="50800">
            <a:solidFill>
              <a:srgbClr val="1181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GSI Hybrid DA System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053861" y="2092569"/>
            <a:ext cx="2560320" cy="45720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682761" y="2129499"/>
            <a:ext cx="888024" cy="420271"/>
          </a:xfrm>
          <a:prstGeom prst="straightConnector1">
            <a:avLst/>
          </a:prstGeom>
          <a:ln w="50800"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2"/>
          <p:cNvSpPr>
            <a:spLocks noGrp="1"/>
          </p:cNvSpPr>
          <p:nvPr>
            <p:ph idx="1"/>
          </p:nvPr>
        </p:nvSpPr>
        <p:spPr>
          <a:xfrm>
            <a:off x="1387385" y="3949561"/>
            <a:ext cx="9478776" cy="2596329"/>
          </a:xfrm>
        </p:spPr>
        <p:txBody>
          <a:bodyPr/>
          <a:lstStyle/>
          <a:p>
            <a:r>
              <a:rPr lang="en-US" sz="2400" dirty="0"/>
              <a:t>West-WRF: version 3.9.1.1 </a:t>
            </a:r>
          </a:p>
          <a:p>
            <a:r>
              <a:rPr lang="en-US" sz="2400" dirty="0"/>
              <a:t>GSI: v3.6; hybrid 4DEnVar for data assimilation</a:t>
            </a:r>
          </a:p>
          <a:p>
            <a:r>
              <a:rPr lang="en-US" sz="2400" dirty="0"/>
              <a:t>Ensembles are generated by downscaling GEFS ensemble (20 member) and CMCE ensemble (20 member).</a:t>
            </a:r>
          </a:p>
          <a:p>
            <a:r>
              <a:rPr lang="en-US" sz="2400" dirty="0"/>
              <a:t>Observations assimilated: Conventional data in NCEP </a:t>
            </a:r>
            <a:r>
              <a:rPr lang="en-US" sz="2400" dirty="0" err="1"/>
              <a:t>prepbufr</a:t>
            </a:r>
            <a:r>
              <a:rPr lang="en-US" sz="2400" dirty="0"/>
              <a:t>, satellite atmospheric motion vector winds, GPSRO, with and without dropsondes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8137" y="1188720"/>
            <a:ext cx="3341077" cy="940778"/>
          </a:xfrm>
          <a:prstGeom prst="rect">
            <a:avLst/>
          </a:prstGeom>
          <a:noFill/>
          <a:ln w="38100">
            <a:solidFill>
              <a:srgbClr val="2478A2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Downscaled GEFS+CMCE (40 members)</a:t>
            </a:r>
          </a:p>
        </p:txBody>
      </p:sp>
    </p:spTree>
    <p:extLst>
      <p:ext uri="{BB962C8B-B14F-4D97-AF65-F5344CB8AC3E}">
        <p14:creationId xmlns:p14="http://schemas.microsoft.com/office/powerpoint/2010/main" val="337373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66139B-5A1A-4B51-90B3-F296545510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759"/>
          <a:stretch/>
        </p:blipFill>
        <p:spPr>
          <a:xfrm>
            <a:off x="339794" y="722522"/>
            <a:ext cx="7879700" cy="6067515"/>
          </a:xfrm>
        </p:spPr>
      </p:pic>
      <p:pic>
        <p:nvPicPr>
          <p:cNvPr id="6" name="Picture 5" descr="IOP5_Drop_Locations_IVT_2018022600.png">
            <a:extLst>
              <a:ext uri="{FF2B5EF4-FFF2-40B4-BE49-F238E27FC236}">
                <a16:creationId xmlns:a16="http://schemas.microsoft.com/office/drawing/2014/main" id="{31965000-D86A-4E97-B654-B34629015D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"/>
          <a:stretch/>
        </p:blipFill>
        <p:spPr>
          <a:xfrm>
            <a:off x="7587035" y="722522"/>
            <a:ext cx="3953423" cy="3101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F66734-F01E-4EE8-846F-8DCC12F900FE}"/>
              </a:ext>
            </a:extLst>
          </p:cNvPr>
          <p:cNvSpPr txBox="1"/>
          <p:nvPr/>
        </p:nvSpPr>
        <p:spPr>
          <a:xfrm>
            <a:off x="8473541" y="946131"/>
            <a:ext cx="207300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IOP5 – Feb 26, 2018 – 00z </a:t>
            </a:r>
          </a:p>
        </p:txBody>
      </p:sp>
      <p:pic>
        <p:nvPicPr>
          <p:cNvPr id="10" name="Picture 9" descr="IOP6_Drop_Locations_IVT_2018022800.png">
            <a:extLst>
              <a:ext uri="{FF2B5EF4-FFF2-40B4-BE49-F238E27FC236}">
                <a16:creationId xmlns:a16="http://schemas.microsoft.com/office/drawing/2014/main" id="{74544753-CF02-4711-9DDE-AACE666FD3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/>
          <a:stretch/>
        </p:blipFill>
        <p:spPr>
          <a:xfrm>
            <a:off x="7587034" y="3672390"/>
            <a:ext cx="4001493" cy="31176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68E07-AB6E-4ABB-921A-7E40525B56F3}"/>
              </a:ext>
            </a:extLst>
          </p:cNvPr>
          <p:cNvSpPr txBox="1"/>
          <p:nvPr/>
        </p:nvSpPr>
        <p:spPr>
          <a:xfrm>
            <a:off x="8473540" y="3919696"/>
            <a:ext cx="207300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IOP6 – Feb 28, 2018 – 00z 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A64388A-1BB3-4835-B824-A2D3D1A91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308"/>
          <a:stretch/>
        </p:blipFill>
        <p:spPr>
          <a:xfrm>
            <a:off x="2156150" y="42828"/>
            <a:ext cx="7879700" cy="5844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1D0B6B-2FDF-4584-9FB5-DC06215935A4}"/>
              </a:ext>
            </a:extLst>
          </p:cNvPr>
          <p:cNvSpPr txBox="1"/>
          <p:nvPr/>
        </p:nvSpPr>
        <p:spPr>
          <a:xfrm rot="16200000">
            <a:off x="9906816" y="3487723"/>
            <a:ext cx="3732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Integrated Vapor Transport (kg s</a:t>
            </a:r>
            <a:r>
              <a:rPr lang="en-US" baseline="30000" dirty="0"/>
              <a:t>-1</a:t>
            </a:r>
            <a:r>
              <a:rPr lang="en-US" dirty="0"/>
              <a:t> m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32D3ABD-CEBE-BB44-B439-74F7F4E38ABD}"/>
              </a:ext>
            </a:extLst>
          </p:cNvPr>
          <p:cNvSpPr/>
          <p:nvPr/>
        </p:nvSpPr>
        <p:spPr>
          <a:xfrm>
            <a:off x="1796530" y="1402741"/>
            <a:ext cx="1247612" cy="993218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817FD3A-97D8-5145-9E06-71C2A102D3E3}"/>
              </a:ext>
            </a:extLst>
          </p:cNvPr>
          <p:cNvSpPr/>
          <p:nvPr/>
        </p:nvSpPr>
        <p:spPr>
          <a:xfrm rot="740150">
            <a:off x="1696354" y="4131816"/>
            <a:ext cx="2059846" cy="685568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67F27D-CA05-AD45-9989-8BFFD83EB335}"/>
              </a:ext>
            </a:extLst>
          </p:cNvPr>
          <p:cNvSpPr/>
          <p:nvPr/>
        </p:nvSpPr>
        <p:spPr>
          <a:xfrm rot="20993531">
            <a:off x="4657673" y="4309905"/>
            <a:ext cx="2551281" cy="785251"/>
          </a:xfrm>
          <a:prstGeom prst="ellipse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780534-2AD0-F24C-A8C2-2E4D177B4D7A}"/>
              </a:ext>
            </a:extLst>
          </p:cNvPr>
          <p:cNvSpPr/>
          <p:nvPr/>
        </p:nvSpPr>
        <p:spPr>
          <a:xfrm>
            <a:off x="8550430" y="2273470"/>
            <a:ext cx="3082125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NOAA G-IV@43,000 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 AF WC-130@20,000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ROC2 on board the NOAA G-IV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3 Flights</a:t>
            </a:r>
          </a:p>
        </p:txBody>
      </p:sp>
    </p:spTree>
    <p:extLst>
      <p:ext uri="{BB962C8B-B14F-4D97-AF65-F5344CB8AC3E}">
        <p14:creationId xmlns:p14="http://schemas.microsoft.com/office/powerpoint/2010/main" val="1067522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03" y="0"/>
            <a:ext cx="11149940" cy="1325563"/>
          </a:xfrm>
        </p:spPr>
        <p:txBody>
          <a:bodyPr/>
          <a:lstStyle/>
          <a:p>
            <a:r>
              <a:rPr lang="en-US" dirty="0"/>
              <a:t>Impacts of dropsondes (analysis drops – denial)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B76D3F9-E43E-C446-97EE-B0E73F1F01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047" t="12715" r="6854" b="9454"/>
          <a:stretch/>
        </p:blipFill>
        <p:spPr>
          <a:xfrm>
            <a:off x="863010" y="1325563"/>
            <a:ext cx="4755239" cy="5375488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C8EDAF-6C23-3B49-8092-71765D3954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8" t="13969" r="4261" b="9931"/>
          <a:stretch/>
        </p:blipFill>
        <p:spPr>
          <a:xfrm>
            <a:off x="6152573" y="1325564"/>
            <a:ext cx="5032549" cy="53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77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603" y="0"/>
            <a:ext cx="11149940" cy="1325563"/>
          </a:xfrm>
        </p:spPr>
        <p:txBody>
          <a:bodyPr/>
          <a:lstStyle/>
          <a:p>
            <a:r>
              <a:rPr lang="en-US" dirty="0"/>
              <a:t>Impacts of dropsondes (analysis drops – denial)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E0AC71-5EA7-174F-B9FD-13FE6039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03" y="476992"/>
            <a:ext cx="529936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40743E-31BD-F34C-BF00-BCD975900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573" y="474099"/>
            <a:ext cx="529936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FA60C9-2424-4F49-87DA-90C4A3C79B85}"/>
              </a:ext>
            </a:extLst>
          </p:cNvPr>
          <p:cNvSpPr/>
          <p:nvPr/>
        </p:nvSpPr>
        <p:spPr>
          <a:xfrm>
            <a:off x="914400" y="943429"/>
            <a:ext cx="10189029" cy="382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9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0516-D15E-C842-BB89-E8281B07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85DB49-24AF-5945-B322-756CCC879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198"/>
          <a:stretch/>
        </p:blipFill>
        <p:spPr>
          <a:xfrm>
            <a:off x="5617029" y="311273"/>
            <a:ext cx="6255657" cy="6543379"/>
          </a:xfr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7133F93-AAA0-AF41-AB0D-52D003B5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257" y="2072368"/>
            <a:ext cx="4220029" cy="4351338"/>
          </a:xfrm>
        </p:spPr>
        <p:txBody>
          <a:bodyPr/>
          <a:lstStyle/>
          <a:p>
            <a:r>
              <a:rPr lang="en-US" dirty="0"/>
              <a:t>Drops vs no Drops</a:t>
            </a:r>
          </a:p>
          <a:p>
            <a:r>
              <a:rPr lang="en-US" dirty="0"/>
              <a:t>Compare % differences in refractivity</a:t>
            </a:r>
          </a:p>
          <a:p>
            <a:r>
              <a:rPr lang="en-US" dirty="0"/>
              <a:t>(ARO N – WRF N) / WRF N</a:t>
            </a:r>
          </a:p>
          <a:p>
            <a:r>
              <a:rPr lang="en-US" dirty="0">
                <a:solidFill>
                  <a:srgbClr val="0432FF"/>
                </a:solidFill>
              </a:rPr>
              <a:t>Drop experiment </a:t>
            </a:r>
            <a:r>
              <a:rPr lang="en-US" dirty="0"/>
              <a:t>has lower bias than </a:t>
            </a:r>
            <a:r>
              <a:rPr lang="en-US" dirty="0">
                <a:solidFill>
                  <a:srgbClr val="727AFF"/>
                </a:solidFill>
              </a:rPr>
              <a:t>denial experiment</a:t>
            </a:r>
          </a:p>
          <a:p>
            <a:r>
              <a:rPr lang="en-US" dirty="0"/>
              <a:t>RMS is mixed, sometimes higher, sometimes lower</a:t>
            </a:r>
          </a:p>
          <a:p>
            <a:endParaRPr lang="en-US" dirty="0">
              <a:solidFill>
                <a:srgbClr val="727AFF"/>
              </a:solidFill>
            </a:endParaRPr>
          </a:p>
        </p:txBody>
      </p:sp>
      <p:pic>
        <p:nvPicPr>
          <p:cNvPr id="20" name="Content Placeholder 13">
            <a:extLst>
              <a:ext uri="{FF2B5EF4-FFF2-40B4-BE49-F238E27FC236}">
                <a16:creationId xmlns:a16="http://schemas.microsoft.com/office/drawing/2014/main" id="{17471EFA-AD4F-3048-A6E7-3457CB0E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</a:blip>
          <a:srcRect l="52198"/>
          <a:stretch/>
        </p:blipFill>
        <p:spPr>
          <a:xfrm>
            <a:off x="5617029" y="311273"/>
            <a:ext cx="6255657" cy="6543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56FC0A-EF09-E448-8BA3-13267344B9CA}"/>
              </a:ext>
            </a:extLst>
          </p:cNvPr>
          <p:cNvSpPr txBox="1"/>
          <p:nvPr/>
        </p:nvSpPr>
        <p:spPr>
          <a:xfrm>
            <a:off x="7377194" y="126607"/>
            <a:ext cx="20147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Number of profiles</a:t>
            </a:r>
          </a:p>
        </p:txBody>
      </p:sp>
    </p:spTree>
    <p:extLst>
      <p:ext uri="{BB962C8B-B14F-4D97-AF65-F5344CB8AC3E}">
        <p14:creationId xmlns:p14="http://schemas.microsoft.com/office/powerpoint/2010/main" val="2929267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C0516-D15E-C842-BB89-E8281B07B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619171" cy="1325563"/>
          </a:xfrm>
        </p:spPr>
        <p:txBody>
          <a:bodyPr/>
          <a:lstStyle/>
          <a:p>
            <a:r>
              <a:rPr lang="en-US" dirty="0"/>
              <a:t>Results - ECMWF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F885DB49-24AF-5945-B322-756CCC8794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2198"/>
          <a:stretch/>
        </p:blipFill>
        <p:spPr>
          <a:xfrm>
            <a:off x="5617029" y="311273"/>
            <a:ext cx="6255657" cy="6543379"/>
          </a:xfrm>
        </p:spPr>
      </p:pic>
      <p:pic>
        <p:nvPicPr>
          <p:cNvPr id="20" name="Content Placeholder 13">
            <a:extLst>
              <a:ext uri="{FF2B5EF4-FFF2-40B4-BE49-F238E27FC236}">
                <a16:creationId xmlns:a16="http://schemas.microsoft.com/office/drawing/2014/main" id="{17471EFA-AD4F-3048-A6E7-3457CB0E1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9000"/>
          </a:blip>
          <a:srcRect l="52198"/>
          <a:stretch/>
        </p:blipFill>
        <p:spPr>
          <a:xfrm>
            <a:off x="5617029" y="311273"/>
            <a:ext cx="6255657" cy="654337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FE96A8-C23E-DC4F-BB1A-BB68947894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alphaModFix amt="24000"/>
          </a:blip>
          <a:srcRect l="51549"/>
          <a:stretch/>
        </p:blipFill>
        <p:spPr>
          <a:xfrm>
            <a:off x="5528931" y="311273"/>
            <a:ext cx="6343756" cy="6546619"/>
          </a:xfrm>
        </p:spPr>
      </p:pic>
      <p:sp>
        <p:nvSpPr>
          <p:cNvPr id="10" name="Content Placeholder 18">
            <a:extLst>
              <a:ext uri="{FF2B5EF4-FFF2-40B4-BE49-F238E27FC236}">
                <a16:creationId xmlns:a16="http://schemas.microsoft.com/office/drawing/2014/main" id="{FDDDD352-B273-8846-B34D-D3024C475543}"/>
              </a:ext>
            </a:extLst>
          </p:cNvPr>
          <p:cNvSpPr txBox="1">
            <a:spLocks/>
          </p:cNvSpPr>
          <p:nvPr/>
        </p:nvSpPr>
        <p:spPr>
          <a:xfrm>
            <a:off x="642257" y="2072368"/>
            <a:ext cx="48151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(ARO N – ECMWF N) / ECMWF N</a:t>
            </a:r>
          </a:p>
          <a:p>
            <a:r>
              <a:rPr lang="en-US" sz="2400" dirty="0">
                <a:solidFill>
                  <a:srgbClr val="0432FF"/>
                </a:solidFill>
              </a:rPr>
              <a:t>Drop experiment </a:t>
            </a:r>
            <a:r>
              <a:rPr lang="en-US" sz="2400" dirty="0"/>
              <a:t>has smaller bias (~lower T) than </a:t>
            </a:r>
            <a:r>
              <a:rPr lang="en-US" sz="2400" dirty="0">
                <a:solidFill>
                  <a:srgbClr val="727AFF"/>
                </a:solidFill>
              </a:rPr>
              <a:t>ECMWF experiment</a:t>
            </a:r>
            <a:r>
              <a:rPr lang="en-US" sz="2400" dirty="0"/>
              <a:t> from 7-12 km </a:t>
            </a:r>
          </a:p>
          <a:p>
            <a:r>
              <a:rPr lang="en-US" sz="2400" dirty="0">
                <a:solidFill>
                  <a:srgbClr val="0432FF"/>
                </a:solidFill>
              </a:rPr>
              <a:t>Drop experiment </a:t>
            </a:r>
            <a:r>
              <a:rPr lang="en-US" sz="2400" dirty="0"/>
              <a:t>has larger bias (moister) than </a:t>
            </a:r>
            <a:r>
              <a:rPr lang="en-US" sz="2400" dirty="0">
                <a:solidFill>
                  <a:srgbClr val="727AFF"/>
                </a:solidFill>
              </a:rPr>
              <a:t>ECMWF experiment</a:t>
            </a:r>
            <a:r>
              <a:rPr lang="en-US" sz="2400" dirty="0"/>
              <a:t> at ~3 km</a:t>
            </a:r>
            <a:endParaRPr lang="en-US" sz="2400" dirty="0">
              <a:solidFill>
                <a:srgbClr val="727AFF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Drop experiment </a:t>
            </a:r>
            <a:r>
              <a:rPr lang="en-US" sz="2400" dirty="0"/>
              <a:t>has lower RMS than </a:t>
            </a:r>
            <a:r>
              <a:rPr lang="en-US" sz="2400" dirty="0">
                <a:solidFill>
                  <a:srgbClr val="FF8D8F"/>
                </a:solidFill>
              </a:rPr>
              <a:t>ECMWF experiment </a:t>
            </a:r>
            <a:r>
              <a:rPr lang="en-US" sz="2400" dirty="0"/>
              <a:t>from 6-12 km.</a:t>
            </a:r>
            <a:endParaRPr lang="en-US" sz="2400" dirty="0">
              <a:solidFill>
                <a:srgbClr val="727AFF"/>
              </a:solidFill>
            </a:endParaRPr>
          </a:p>
          <a:p>
            <a:endParaRPr lang="en-US" sz="2400" dirty="0">
              <a:solidFill>
                <a:srgbClr val="727A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4CD510-5A0B-A142-AE7F-D58197D20466}"/>
              </a:ext>
            </a:extLst>
          </p:cNvPr>
          <p:cNvSpPr txBox="1"/>
          <p:nvPr/>
        </p:nvSpPr>
        <p:spPr>
          <a:xfrm>
            <a:off x="7377194" y="126607"/>
            <a:ext cx="201477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Number of profiles</a:t>
            </a:r>
          </a:p>
        </p:txBody>
      </p:sp>
    </p:spTree>
    <p:extLst>
      <p:ext uri="{BB962C8B-B14F-4D97-AF65-F5344CB8AC3E}">
        <p14:creationId xmlns:p14="http://schemas.microsoft.com/office/powerpoint/2010/main" val="3191430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0FDD4-70DB-7047-ABF8-F0495E097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Perspectives for ARO data assimilation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45CCF8B-8BCB-4548-9637-0780B9C6BCA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857034" y="1037611"/>
            <a:ext cx="4440922" cy="574707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E44C4D-553C-3D42-AAB2-68FF9755E6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 for ARO has been tested using the spaceborne GPS RO refractivity operator.</a:t>
            </a:r>
          </a:p>
          <a:p>
            <a:r>
              <a:rPr lang="en-US" dirty="0"/>
              <a:t>Next steps:</a:t>
            </a:r>
          </a:p>
          <a:p>
            <a:r>
              <a:rPr lang="en-US" dirty="0"/>
              <a:t>Investigate </a:t>
            </a:r>
            <a:r>
              <a:rPr lang="en-US" dirty="0" err="1"/>
              <a:t>obs</a:t>
            </a:r>
            <a:r>
              <a:rPr lang="en-US" dirty="0"/>
              <a:t> errors, model covariance, and tune them.</a:t>
            </a:r>
          </a:p>
          <a:p>
            <a:r>
              <a:rPr lang="en-US" dirty="0"/>
              <a:t>Implement ARO non-local excess phase operator for WRF V.4.0.1.</a:t>
            </a:r>
          </a:p>
          <a:p>
            <a:r>
              <a:rPr lang="en-US" dirty="0"/>
              <a:t>Expectation is that it spreads out analysis increment horizontally.</a:t>
            </a:r>
          </a:p>
        </p:txBody>
      </p:sp>
    </p:spTree>
    <p:extLst>
      <p:ext uri="{BB962C8B-B14F-4D97-AF65-F5344CB8AC3E}">
        <p14:creationId xmlns:p14="http://schemas.microsoft.com/office/powerpoint/2010/main" val="3768224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9-03-15 at 11.1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85" y="3933458"/>
            <a:ext cx="4240518" cy="27704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79410" y="1276514"/>
            <a:ext cx="64900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AF C-130 Flight readiness experiments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Two </a:t>
            </a:r>
            <a:r>
              <a:rPr lang="en-US" sz="2000" dirty="0" err="1"/>
              <a:t>Septentrio</a:t>
            </a:r>
            <a:r>
              <a:rPr lang="en-US" sz="2000" dirty="0"/>
              <a:t> PolaRx5 receivers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Operating Feb 23 – 3 Mar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Flight level ~20,000 ft,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Investigation of feasibility: we will evaluate number of recordings and vertical extent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NOAA G-IV GRAV-D Mission piggyback.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One ROC2 receiver onboard.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Running in automatic mode on mission flights ~20,000 ft.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Multiple ferry flights between FL, CA, HI and Samoa at Flight level ~35,000 ft.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Data retrievals possible for IOP2.5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1026" name="Picture 2" descr="https://media.defense.gov/2007/May/18/2000489543/-1/-1/0/070320-F-2533P-1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86" y="1298471"/>
            <a:ext cx="4031875" cy="2197372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607410" y="6492875"/>
            <a:ext cx="2057400" cy="365125"/>
          </a:xfrm>
        </p:spPr>
        <p:txBody>
          <a:bodyPr/>
          <a:lstStyle/>
          <a:p>
            <a:r>
              <a:rPr lang="en-US"/>
              <a:t>3/19/19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7410" y="393286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Gravity for the Redefinition of the American Vertical Datum (GRAV-D)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38D377-D500-BA4E-854D-83EDB9D4D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86" y="-38988"/>
            <a:ext cx="10515600" cy="1325563"/>
          </a:xfrm>
        </p:spPr>
        <p:txBody>
          <a:bodyPr/>
          <a:lstStyle/>
          <a:p>
            <a:r>
              <a:rPr lang="en-US" dirty="0"/>
              <a:t>Perspectives for AR Recon 2019</a:t>
            </a:r>
          </a:p>
        </p:txBody>
      </p:sp>
    </p:spTree>
    <p:extLst>
      <p:ext uri="{BB962C8B-B14F-4D97-AF65-F5344CB8AC3E}">
        <p14:creationId xmlns:p14="http://schemas.microsoft.com/office/powerpoint/2010/main" val="1460729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AC9833-FCD8-F54F-8AF8-D7D4C536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25" y="0"/>
            <a:ext cx="11846836" cy="1325563"/>
          </a:xfrm>
        </p:spPr>
        <p:txBody>
          <a:bodyPr>
            <a:normAutofit/>
          </a:bodyPr>
          <a:lstStyle/>
          <a:p>
            <a:r>
              <a:rPr lang="en-US" sz="4000" dirty="0"/>
              <a:t>IOP2 IOP3  14-16 Feb 2019 rainfall in Northern California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02EBA9-7502-A94C-909A-674D8B31D7A8}"/>
              </a:ext>
            </a:extLst>
          </p:cNvPr>
          <p:cNvSpPr txBox="1"/>
          <p:nvPr/>
        </p:nvSpPr>
        <p:spPr>
          <a:xfrm>
            <a:off x="1258110" y="3039974"/>
            <a:ext cx="193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IOP2  2019-02-11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3FA909-66F7-A249-B338-31C7C627BFD0}"/>
              </a:ext>
            </a:extLst>
          </p:cNvPr>
          <p:cNvSpPr txBox="1"/>
          <p:nvPr/>
        </p:nvSpPr>
        <p:spPr>
          <a:xfrm>
            <a:off x="5021168" y="3039974"/>
            <a:ext cx="233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NOAAGIV  2019-02-12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04D85B-0DC4-0341-9F7C-A4C2F4D69BD6}"/>
              </a:ext>
            </a:extLst>
          </p:cNvPr>
          <p:cNvSpPr txBox="1"/>
          <p:nvPr/>
        </p:nvSpPr>
        <p:spPr>
          <a:xfrm>
            <a:off x="8885576" y="3038433"/>
            <a:ext cx="1939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IOP3  2019-02-13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26519-029E-134D-874C-3A77C69F85B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94F5A-E526-4943-86D9-0BA4D7C65D38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0130F8-470B-1440-8E27-CD1370264A5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5FB124-F361-E64B-8056-60D492562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444" y="3429000"/>
            <a:ext cx="3931664" cy="29718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F35ED8-67A0-1847-9C7F-6FA7DFE7B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677" y="3429000"/>
            <a:ext cx="3931663" cy="29718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0B3554-15DF-674E-864D-74CEECCDA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7" y="3429000"/>
            <a:ext cx="3933464" cy="2973215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97C54EAF-3253-634C-9481-397178DDC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25" y="1156860"/>
            <a:ext cx="11157432" cy="2169960"/>
          </a:xfrm>
        </p:spPr>
        <p:txBody>
          <a:bodyPr>
            <a:normAutofit/>
          </a:bodyPr>
          <a:lstStyle/>
          <a:p>
            <a:r>
              <a:rPr lang="en-US" dirty="0"/>
              <a:t>NOAA G-IV flight serendipitously samples the day between IOP2 and IOP3</a:t>
            </a:r>
          </a:p>
          <a:p>
            <a:r>
              <a:rPr lang="en-US" dirty="0"/>
              <a:t>Three flights are available to sample up to 4 day forecast lead time.</a:t>
            </a:r>
          </a:p>
          <a:p>
            <a:r>
              <a:rPr lang="en-US" dirty="0"/>
              <a:t>Multiple estimates of forecast sensitivity are available to test methods to exploit targeted observations.</a:t>
            </a:r>
          </a:p>
        </p:txBody>
      </p:sp>
    </p:spTree>
    <p:extLst>
      <p:ext uri="{BB962C8B-B14F-4D97-AF65-F5344CB8AC3E}">
        <p14:creationId xmlns:p14="http://schemas.microsoft.com/office/powerpoint/2010/main" val="758268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850E9-9022-794E-8D1B-ABEF578DA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374" y="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6FB19-0E72-DB41-80BB-1C8080B07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059543"/>
            <a:ext cx="11176000" cy="5798457"/>
          </a:xfrm>
        </p:spPr>
        <p:txBody>
          <a:bodyPr>
            <a:normAutofit/>
          </a:bodyPr>
          <a:lstStyle/>
          <a:p>
            <a:r>
              <a:rPr lang="en-US" dirty="0"/>
              <a:t>The tests of the ROC2 instrument </a:t>
            </a:r>
            <a:r>
              <a:rPr lang="en-US" altLang="zh-CN" dirty="0"/>
              <a:t>using </a:t>
            </a:r>
            <a:r>
              <a:rPr lang="en-US" dirty="0"/>
              <a:t>a conventional closed-loop tracking receiver show good quality ARO profiles, with surprisingly good vertical extent.</a:t>
            </a:r>
          </a:p>
          <a:p>
            <a:r>
              <a:rPr lang="en-US" dirty="0"/>
              <a:t>Sampling is 16 GPS and 7 Galileo occultations over a 7.5 </a:t>
            </a:r>
            <a:r>
              <a:rPr lang="en-US" dirty="0" err="1"/>
              <a:t>hr</a:t>
            </a:r>
            <a:r>
              <a:rPr lang="en-US" dirty="0"/>
              <a:t> flight.</a:t>
            </a:r>
          </a:p>
          <a:p>
            <a:r>
              <a:rPr lang="en-US" dirty="0"/>
              <a:t>We have demonstrated the retrieval of the first Galileo ARO profiles, and shown they are consistent with GPS ARO.</a:t>
            </a:r>
          </a:p>
          <a:p>
            <a:r>
              <a:rPr lang="en-US" dirty="0"/>
              <a:t>Measurements from 2 independent receivers, and 2 constellations indicate very good repeatability.</a:t>
            </a:r>
          </a:p>
          <a:p>
            <a:r>
              <a:rPr lang="en-US" dirty="0"/>
              <a:t>Differences among ARO and dropsondes are explained with 3D temperature gradients in mid-to-upper troposphere.</a:t>
            </a:r>
          </a:p>
          <a:p>
            <a:r>
              <a:rPr lang="en-US" dirty="0"/>
              <a:t>Independent ARO observations have a smaller bias relative to the WRF in the dropsonde experiment than the denial, and smaller bias relative to ECMWF, indicating initial condition improvement from dropsondes.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258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EE1B7-5239-A04E-A10E-A758ABB36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926" y="0"/>
            <a:ext cx="10827327" cy="1325563"/>
          </a:xfrm>
        </p:spPr>
        <p:txBody>
          <a:bodyPr/>
          <a:lstStyle/>
          <a:p>
            <a:r>
              <a:rPr lang="en-US" dirty="0"/>
              <a:t>G-IV flights target sensitivity to potential vorticity on cold side of atmospheric river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1A458-D1C0-3643-A9EC-5D0278FC56FC}"/>
              </a:ext>
            </a:extLst>
          </p:cNvPr>
          <p:cNvSpPr txBox="1"/>
          <p:nvPr/>
        </p:nvSpPr>
        <p:spPr>
          <a:xfrm>
            <a:off x="1153927" y="5754703"/>
            <a:ext cx="9703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sensitivity of </a:t>
            </a:r>
            <a:r>
              <a:rPr lang="en-US" dirty="0"/>
              <a:t>the forecast 12h accumulated </a:t>
            </a:r>
            <a:r>
              <a:rPr lang="en-US" dirty="0">
                <a:solidFill>
                  <a:srgbClr val="FF0000"/>
                </a:solidFill>
              </a:rPr>
              <a:t>precipitation</a:t>
            </a:r>
            <a:r>
              <a:rPr lang="en-US" dirty="0"/>
              <a:t> in the rectangle 24-36h after flight time (in this case, 00Z to 12Z 28 January) </a:t>
            </a:r>
            <a:r>
              <a:rPr lang="en-US" dirty="0">
                <a:solidFill>
                  <a:srgbClr val="FF0000"/>
                </a:solidFill>
              </a:rPr>
              <a:t>to PV at 700 </a:t>
            </a:r>
            <a:r>
              <a:rPr lang="en-US" dirty="0" err="1">
                <a:solidFill>
                  <a:srgbClr val="FF0000"/>
                </a:solidFill>
              </a:rPr>
              <a:t>hPa</a:t>
            </a:r>
            <a:r>
              <a:rPr lang="en-US" dirty="0"/>
              <a:t> at flight time 00Z 27 Jan based on a forecast initialized at 06Z 23 Jan.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486A2C6-FF66-DD40-88AC-113D1AEC3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805" y="1673944"/>
            <a:ext cx="5521410" cy="37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2B8108-DEC2-7A48-94A6-3AF70A43B3B3}"/>
              </a:ext>
            </a:extLst>
          </p:cNvPr>
          <p:cNvSpPr txBox="1"/>
          <p:nvPr/>
        </p:nvSpPr>
        <p:spPr>
          <a:xfrm>
            <a:off x="433104" y="2726589"/>
            <a:ext cx="4802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COAMPS Adjoint Sensitivity Valid at 00Z 27 January (54h)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(gray)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Heights (gray contour) and Winds (vectors)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</a:t>
            </a:r>
            <a:r>
              <a:rPr lang="en-US" sz="1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PV Sensitivity (blue/red)</a:t>
            </a:r>
          </a:p>
        </p:txBody>
      </p:sp>
    </p:spTree>
    <p:extLst>
      <p:ext uri="{BB962C8B-B14F-4D97-AF65-F5344CB8AC3E}">
        <p14:creationId xmlns:p14="http://schemas.microsoft.com/office/powerpoint/2010/main" val="2259926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C0A9147-8ECC-3F49-BA71-68339326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00" y="19948"/>
            <a:ext cx="11011822" cy="1325563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cs typeface="Calibri"/>
              </a:rPr>
              <a:t>AR-2018: ROC2 receiver onboard the NOAA G-IV </a:t>
            </a:r>
            <a:endParaRPr lang="en-US" sz="4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C7B2FB3-1EE6-F642-8079-7E9DBCCA61D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897813" y="1457325"/>
            <a:ext cx="4294187" cy="5516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2015 campaign GNSS open-loop tracking – tracks to surface</a:t>
            </a:r>
          </a:p>
          <a:p>
            <a:r>
              <a:rPr lang="en-US" dirty="0"/>
              <a:t>2018, 2019 campaign simplified GNSS receiver – tracks to ~5 km </a:t>
            </a:r>
          </a:p>
          <a:p>
            <a:r>
              <a:rPr lang="en-US" dirty="0"/>
              <a:t>Redundant recordings with two different GNSS receivers. </a:t>
            </a:r>
          </a:p>
          <a:p>
            <a:r>
              <a:rPr lang="en-US" dirty="0"/>
              <a:t>Standard GPS antenna captures Galileo signals in the same frequency band.</a:t>
            </a:r>
          </a:p>
          <a:p>
            <a:r>
              <a:rPr lang="en-US" dirty="0"/>
              <a:t>Acknowledgements: NOAA AOC</a:t>
            </a:r>
            <a:r>
              <a:rPr lang="en-US" b="1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727" y="4079088"/>
            <a:ext cx="2192059" cy="164404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748022" y="5809251"/>
            <a:ext cx="8341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err="1"/>
              <a:t>Septentrio</a:t>
            </a:r>
            <a:r>
              <a:rPr lang="en-US" sz="1200" dirty="0"/>
              <a:t> PolaRx5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2986" y="5809251"/>
            <a:ext cx="12958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err="1"/>
              <a:t>Applanix</a:t>
            </a:r>
            <a:r>
              <a:rPr lang="en-US" sz="1200" dirty="0"/>
              <a:t> AV GPS/INS System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5405" y="5993917"/>
            <a:ext cx="6023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ROC2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2960" y="5809251"/>
            <a:ext cx="174257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Anti-exposure suit in case of ditching in water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11" y="4042045"/>
            <a:ext cx="1330936" cy="1774582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4393915" y="1522704"/>
            <a:ext cx="3266303" cy="2449727"/>
            <a:chOff x="4667717" y="1302617"/>
            <a:chExt cx="3266303" cy="24497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7717" y="1302617"/>
              <a:ext cx="3266303" cy="2449727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998193" y="2009027"/>
              <a:ext cx="108892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GPS Antenna</a:t>
              </a:r>
            </a:p>
          </p:txBody>
        </p:sp>
        <p:cxnSp>
          <p:nvCxnSpPr>
            <p:cNvPr id="33" name="Straight Arrow Connector 32"/>
            <p:cNvCxnSpPr>
              <a:cxnSpLocks/>
              <a:stCxn id="31" idx="2"/>
            </p:cNvCxnSpPr>
            <p:nvPr/>
          </p:nvCxnSpPr>
          <p:spPr>
            <a:xfrm>
              <a:off x="5542656" y="2286026"/>
              <a:ext cx="0" cy="2908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6517" y="4282172"/>
            <a:ext cx="1921012" cy="1440759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30411" y="1522704"/>
            <a:ext cx="3266302" cy="2449727"/>
            <a:chOff x="604214" y="1061162"/>
            <a:chExt cx="3266302" cy="24497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14" y="1061162"/>
              <a:ext cx="3266302" cy="24497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Rectangle 37"/>
            <p:cNvSpPr/>
            <p:nvPr/>
          </p:nvSpPr>
          <p:spPr>
            <a:xfrm>
              <a:off x="2763708" y="1076024"/>
              <a:ext cx="109773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900" dirty="0"/>
                <a:t>Flight altitude: </a:t>
              </a:r>
            </a:p>
            <a:p>
              <a:r>
                <a:rPr lang="en-US" sz="900" dirty="0"/>
                <a:t>41,000 – 45,000 ft. </a:t>
              </a:r>
            </a:p>
            <a:p>
              <a:r>
                <a:rPr lang="en-US" sz="900" dirty="0"/>
                <a:t>True airspeeds: </a:t>
              </a:r>
            </a:p>
            <a:p>
              <a:r>
                <a:rPr lang="en-US" sz="900" dirty="0"/>
                <a:t>440-460 </a:t>
              </a:r>
              <a:r>
                <a:rPr lang="en-US" sz="900" dirty="0" err="1"/>
                <a:t>kts</a:t>
              </a:r>
              <a:r>
                <a:rPr lang="en-US" sz="9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736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B4D5-275E-984F-AC21-B67F71E9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nature of soundings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CF4DE-2D0A-6F47-9DF6-1345D13E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3371">
            <a:off x="4750347" y="2794542"/>
            <a:ext cx="6533367" cy="48406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58BCE-5CFC-E243-8FDD-F04BBD5A8633}"/>
              </a:ext>
            </a:extLst>
          </p:cNvPr>
          <p:cNvCxnSpPr>
            <a:cxnSpLocks/>
          </p:cNvCxnSpPr>
          <p:nvPr/>
        </p:nvCxnSpPr>
        <p:spPr>
          <a:xfrm>
            <a:off x="5813453" y="5367024"/>
            <a:ext cx="0" cy="3826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C9FEF0-6533-0F42-AB07-A857466EBE43}"/>
              </a:ext>
            </a:extLst>
          </p:cNvPr>
          <p:cNvSpPr txBox="1">
            <a:spLocks/>
          </p:cNvSpPr>
          <p:nvPr/>
        </p:nvSpPr>
        <p:spPr>
          <a:xfrm>
            <a:off x="657534" y="1519878"/>
            <a:ext cx="10696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Airborne Radio Occultation (ARO)</a:t>
            </a:r>
            <a:r>
              <a:rPr lang="en-US" sz="2000" dirty="0"/>
              <a:t> samples to the side of aircraft, nearly horizontally, at different levels of the atmosphere</a:t>
            </a:r>
          </a:p>
          <a:p>
            <a:r>
              <a:rPr lang="en-US" altLang="en-US" sz="2000" dirty="0"/>
              <a:t>The delay of the GPS signal from a setting GPS satellite is observed through a Doppler shift in the carrier phase and refractive bending of the ray path.</a:t>
            </a:r>
          </a:p>
          <a:p>
            <a:r>
              <a:rPr lang="en-US" altLang="en-US" sz="2000" dirty="0"/>
              <a:t>ARO provides a limb-sounding profile of refractivity, </a:t>
            </a:r>
            <a:r>
              <a:rPr lang="en-US" altLang="en-US" sz="2000" i="1" dirty="0"/>
              <a:t>N</a:t>
            </a:r>
            <a:r>
              <a:rPr lang="en-US" altLang="en-US" sz="2000" dirty="0"/>
              <a:t>, using the same technique as COSMIC satellites.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F526AD90-3502-A24A-AED9-05C4DED866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078339"/>
              </p:ext>
            </p:extLst>
          </p:nvPr>
        </p:nvGraphicFramePr>
        <p:xfrm>
          <a:off x="1114734" y="3695547"/>
          <a:ext cx="35655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1854200" imgH="393700" progId="Equation.DSMT4">
                  <p:embed/>
                </p:oleObj>
              </mc:Choice>
              <mc:Fallback>
                <p:oleObj name="Equation" r:id="rId4" imgW="1854200" imgH="393700" progId="Equation.DSMT4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67EBF112-2735-6145-A7E3-579A68222F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734" y="3695547"/>
                        <a:ext cx="35655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5367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B4D5-275E-984F-AC21-B67F71E95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Complementary nature of soundings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CF4DE-2D0A-6F47-9DF6-1345D13E4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1494">
            <a:off x="5252549" y="3608443"/>
            <a:ext cx="6667307" cy="4939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35944-AF4E-DB4D-A12C-91D6BAB0E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3" r="44151" b="79569"/>
          <a:stretch/>
        </p:blipFill>
        <p:spPr>
          <a:xfrm rot="21087862">
            <a:off x="3194681" y="3766333"/>
            <a:ext cx="9310730" cy="499858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58BCE-5CFC-E243-8FDD-F04BBD5A8633}"/>
              </a:ext>
            </a:extLst>
          </p:cNvPr>
          <p:cNvCxnSpPr>
            <a:cxnSpLocks/>
          </p:cNvCxnSpPr>
          <p:nvPr/>
        </p:nvCxnSpPr>
        <p:spPr>
          <a:xfrm>
            <a:off x="5813453" y="5367024"/>
            <a:ext cx="0" cy="3826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3FC7D70-4AB5-994E-8847-FD57C2BF2BAE}"/>
              </a:ext>
            </a:extLst>
          </p:cNvPr>
          <p:cNvSpPr txBox="1"/>
          <p:nvPr/>
        </p:nvSpPr>
        <p:spPr>
          <a:xfrm>
            <a:off x="3273839" y="5182358"/>
            <a:ext cx="14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dropsonde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0844DF-2632-A444-9644-EDF1349F911E}"/>
              </a:ext>
            </a:extLst>
          </p:cNvPr>
          <p:cNvSpPr txBox="1"/>
          <p:nvPr/>
        </p:nvSpPr>
        <p:spPr>
          <a:xfrm>
            <a:off x="7975685" y="4956128"/>
            <a:ext cx="1422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aro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68B8AA-3D6B-1441-9B78-941CF6435A18}"/>
              </a:ext>
            </a:extLst>
          </p:cNvPr>
          <p:cNvSpPr txBox="1">
            <a:spLocks/>
          </p:cNvSpPr>
          <p:nvPr/>
        </p:nvSpPr>
        <p:spPr>
          <a:xfrm>
            <a:off x="600872" y="1690688"/>
            <a:ext cx="106962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Dropsondes sample directly beneath the flight track (+ wind drift of </a:t>
            </a:r>
            <a:r>
              <a:rPr lang="en-US" sz="2000" dirty="0" err="1"/>
              <a:t>sonde</a:t>
            </a:r>
            <a:r>
              <a:rPr lang="en-US" sz="2000" dirty="0"/>
              <a:t>)</a:t>
            </a:r>
          </a:p>
          <a:p>
            <a:r>
              <a:rPr lang="en-US" altLang="en-US" sz="2000" dirty="0"/>
              <a:t>Airborne Radio Occultation (ARO)</a:t>
            </a:r>
            <a:r>
              <a:rPr lang="en-US" sz="2000" dirty="0"/>
              <a:t> samples to the side of aircraft, geometry is unaffected by winds</a:t>
            </a:r>
          </a:p>
          <a:p>
            <a:r>
              <a:rPr lang="en-US" altLang="en-US" sz="2000" dirty="0"/>
              <a:t>The delay of the GPS signal from a setting GPS satellite is observed through a Doppler shift in the carrier phase and refractive bending of the ray path.</a:t>
            </a:r>
          </a:p>
          <a:p>
            <a:r>
              <a:rPr lang="en-US" altLang="en-US" sz="2000" dirty="0"/>
              <a:t>ARO provides a limb-sounding profile of refractivity, </a:t>
            </a:r>
            <a:r>
              <a:rPr lang="en-US" altLang="en-US" sz="2000" i="1" dirty="0"/>
              <a:t>N</a:t>
            </a:r>
            <a:r>
              <a:rPr lang="en-US" altLang="en-US" sz="2000" dirty="0"/>
              <a:t>, using the same technique as COSMIC satellites.</a:t>
            </a:r>
          </a:p>
          <a:p>
            <a:endParaRPr lang="en-US" altLang="en-US" sz="2000" dirty="0"/>
          </a:p>
          <a:p>
            <a:endParaRPr lang="en-US" sz="2000" dirty="0"/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67EBF112-2735-6145-A7E3-579A68222F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1282732"/>
              </p:ext>
            </p:extLst>
          </p:nvPr>
        </p:nvGraphicFramePr>
        <p:xfrm>
          <a:off x="5171130" y="3397377"/>
          <a:ext cx="35655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1854200" imgH="393700" progId="Equation.DSMT4">
                  <p:embed/>
                </p:oleObj>
              </mc:Choice>
              <mc:Fallback>
                <p:oleObj name="Equation" r:id="rId4" imgW="1854200" imgH="393700" progId="Equation.DSMT4">
                  <p:embed/>
                  <p:pic>
                    <p:nvPicPr>
                      <p:cNvPr id="23" name="Object 2">
                        <a:extLst>
                          <a:ext uri="{FF2B5EF4-FFF2-40B4-BE49-F238E27FC236}">
                            <a16:creationId xmlns:a16="http://schemas.microsoft.com/office/drawing/2014/main" id="{D0B82568-EF88-DF40-839D-225ACADDAA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1130" y="3397377"/>
                        <a:ext cx="3565525" cy="757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8282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FE94A-260C-CC47-A5AA-D15B7BA16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88" y="-46833"/>
            <a:ext cx="12141716" cy="1325563"/>
          </a:xfrm>
        </p:spPr>
        <p:txBody>
          <a:bodyPr>
            <a:normAutofit/>
          </a:bodyPr>
          <a:lstStyle/>
          <a:p>
            <a:r>
              <a:rPr lang="en-US" dirty="0"/>
              <a:t>Sampling of the atmosphere by the GPS ray path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24F8B4-54F4-AE41-A765-EE6525BC2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2" b="15922"/>
          <a:stretch/>
        </p:blipFill>
        <p:spPr>
          <a:xfrm>
            <a:off x="1850764" y="1136717"/>
            <a:ext cx="8256494" cy="474412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B3DE31-BC4E-0A4D-9A90-151FF1A1C559}"/>
              </a:ext>
            </a:extLst>
          </p:cNvPr>
          <p:cNvSpPr/>
          <p:nvPr/>
        </p:nvSpPr>
        <p:spPr>
          <a:xfrm>
            <a:off x="5616141" y="3403816"/>
            <a:ext cx="75303" cy="8606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0D930-2B37-2C45-A8B2-CD4A70801B17}"/>
              </a:ext>
            </a:extLst>
          </p:cNvPr>
          <p:cNvSpPr txBox="1"/>
          <p:nvPr/>
        </p:nvSpPr>
        <p:spPr>
          <a:xfrm>
            <a:off x="9925723" y="3324113"/>
            <a:ext cx="363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267270-EB72-F245-88F4-28B83044F7BE}"/>
              </a:ext>
            </a:extLst>
          </p:cNvPr>
          <p:cNvSpPr txBox="1"/>
          <p:nvPr/>
        </p:nvSpPr>
        <p:spPr>
          <a:xfrm>
            <a:off x="443154" y="5905492"/>
            <a:ext cx="1132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Observations are most sensitive to N at the tangent point.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effect of refractivity in upper layers is removed in the retrieval process assuming horizontally constant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Error in removing upper levels is due to the difference between the upper level N from a horizontally constant value.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E49AABDB-222E-DC42-A3E8-18A3245FA907}"/>
              </a:ext>
            </a:extLst>
          </p:cNvPr>
          <p:cNvCxnSpPr/>
          <p:nvPr/>
        </p:nvCxnSpPr>
        <p:spPr>
          <a:xfrm rot="10800000">
            <a:off x="5691444" y="3489877"/>
            <a:ext cx="477862" cy="318194"/>
          </a:xfrm>
          <a:prstGeom prst="curvedConnector3">
            <a:avLst>
              <a:gd name="adj1" fmla="val 91177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E0CAF2-9207-7242-B312-AF19663CD44C}"/>
              </a:ext>
            </a:extLst>
          </p:cNvPr>
          <p:cNvSpPr txBox="1"/>
          <p:nvPr/>
        </p:nvSpPr>
        <p:spPr>
          <a:xfrm>
            <a:off x="6103175" y="3623405"/>
            <a:ext cx="1476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tangent point</a:t>
            </a:r>
          </a:p>
        </p:txBody>
      </p:sp>
    </p:spTree>
    <p:extLst>
      <p:ext uri="{BB962C8B-B14F-4D97-AF65-F5344CB8AC3E}">
        <p14:creationId xmlns:p14="http://schemas.microsoft.com/office/powerpoint/2010/main" val="3287903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rn_e26s_e07_500808_bending_angle_ref_v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" t="65601" r="5392" b="2670"/>
          <a:stretch/>
        </p:blipFill>
        <p:spPr>
          <a:xfrm>
            <a:off x="7199321" y="4475710"/>
            <a:ext cx="3389886" cy="2382290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6518741" y="1368366"/>
            <a:ext cx="4649439" cy="2819340"/>
            <a:chOff x="5572567" y="4391991"/>
            <a:chExt cx="3311358" cy="20079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2468" r="28808" b="37290"/>
            <a:stretch/>
          </p:blipFill>
          <p:spPr>
            <a:xfrm>
              <a:off x="5572567" y="4391991"/>
              <a:ext cx="3311358" cy="200795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Oval 9"/>
            <p:cNvSpPr/>
            <p:nvPr/>
          </p:nvSpPr>
          <p:spPr>
            <a:xfrm rot="3247282">
              <a:off x="7878878" y="4618910"/>
              <a:ext cx="259569" cy="954882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20673" y="4235694"/>
            <a:ext cx="55214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~8 </a:t>
            </a:r>
            <a:r>
              <a:rPr lang="en-US" dirty="0" err="1"/>
              <a:t>hr</a:t>
            </a:r>
            <a:r>
              <a:rPr lang="en-US" dirty="0"/>
              <a:t> flight.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17 GPS (14 Setting + 4 Rising).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 Galileo (6 Setting +1 Rising).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11/25 occultations penetrate below 3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18/25 </a:t>
            </a:r>
            <a:r>
              <a:rPr lang="en-US" dirty="0" err="1"/>
              <a:t>occultations</a:t>
            </a:r>
            <a:r>
              <a:rPr lang="en-US" dirty="0"/>
              <a:t> penetrate below 4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One Galileo occultation penetrates to the surface.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Five rising occultations, one which penetrates to 2 km.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EXCEPTIONALLY GOOD FOR SIMPLE CLOSED-LOOP RECEIVER HARDWARE.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12" name="Picture 11" descr="ar18_rf01_lowest_TP_heigh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4569" r="6640"/>
          <a:stretch/>
        </p:blipFill>
        <p:spPr>
          <a:xfrm>
            <a:off x="923717" y="1235553"/>
            <a:ext cx="5315365" cy="2941471"/>
          </a:xfrm>
          <a:prstGeom prst="rect">
            <a:avLst/>
          </a:prstGeom>
          <a:ln>
            <a:solidFill>
              <a:srgbClr val="000000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826828" y="3389076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058728" y="2772421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933617" y="2476087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189506" y="2003365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65894" y="1826976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5535228" y="1728199"/>
            <a:ext cx="7055" cy="352778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57823" y="3269132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96779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58727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254167" y="2236199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99890" y="19398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122001" y="19398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018056" y="1488311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72948" y="1368366"/>
            <a:ext cx="1" cy="239889"/>
          </a:xfrm>
          <a:prstGeom prst="straightConnector1">
            <a:avLst/>
          </a:prstGeom>
          <a:ln w="28575" cmpd="sng"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33616" y="3019744"/>
            <a:ext cx="1194670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Rising Occ.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27017" y="1570533"/>
            <a:ext cx="1294871" cy="369332"/>
          </a:xfrm>
          <a:prstGeom prst="rect">
            <a:avLst/>
          </a:prstGeom>
          <a:solidFill>
            <a:srgbClr val="ED7D3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Galileo Occ.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B238AC-1D40-6541-915C-A8883B50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73" y="67308"/>
            <a:ext cx="10515600" cy="1325563"/>
          </a:xfrm>
        </p:spPr>
        <p:txBody>
          <a:bodyPr/>
          <a:lstStyle/>
          <a:p>
            <a:r>
              <a:rPr lang="en-US" dirty="0"/>
              <a:t>Vertical extent of ARO profiles</a:t>
            </a:r>
          </a:p>
        </p:txBody>
      </p:sp>
    </p:spTree>
    <p:extLst>
      <p:ext uri="{BB962C8B-B14F-4D97-AF65-F5344CB8AC3E}">
        <p14:creationId xmlns:p14="http://schemas.microsoft.com/office/powerpoint/2010/main" val="3725198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1CD15-63C2-174B-9DD1-02E1DF6C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4612"/>
            <a:ext cx="10515600" cy="1325563"/>
          </a:xfrm>
        </p:spPr>
        <p:txBody>
          <a:bodyPr/>
          <a:lstStyle/>
          <a:p>
            <a:r>
              <a:rPr lang="en-US" dirty="0"/>
              <a:t>ARO quality evaluation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9497DE-24DE-6149-85A0-93F3CFC3A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618" y="1825625"/>
            <a:ext cx="8704764" cy="4351338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B2406D-1AA0-4440-8045-4C952E3E4EFF}"/>
              </a:ext>
            </a:extLst>
          </p:cNvPr>
          <p:cNvGrpSpPr/>
          <p:nvPr/>
        </p:nvGrpSpPr>
        <p:grpSpPr>
          <a:xfrm>
            <a:off x="9757055" y="22689"/>
            <a:ext cx="2434945" cy="2010433"/>
            <a:chOff x="2686050" y="1903138"/>
            <a:chExt cx="1509659" cy="117753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DF6565-4DA7-BC4A-AD8B-25B5A1F7A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4" t="34235" r="53316" b="51603"/>
            <a:stretch/>
          </p:blipFill>
          <p:spPr>
            <a:xfrm>
              <a:off x="2686050" y="1903138"/>
              <a:ext cx="1509659" cy="11775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2A4D9B-AFDA-1147-A058-859F74D4D776}"/>
                </a:ext>
              </a:extLst>
            </p:cNvPr>
            <p:cNvSpPr/>
            <p:nvPr/>
          </p:nvSpPr>
          <p:spPr>
            <a:xfrm rot="2986497">
              <a:off x="3077679" y="2398832"/>
              <a:ext cx="873578" cy="423323"/>
            </a:xfrm>
            <a:prstGeom prst="ellipse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7582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2713</TotalTime>
  <Words>1379</Words>
  <Application>Microsoft Macintosh PowerPoint</Application>
  <PresentationFormat>Widescreen</PresentationFormat>
  <Paragraphs>164</Paragraphs>
  <Slides>27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等线</vt:lpstr>
      <vt:lpstr>-webkit-standard</vt:lpstr>
      <vt:lpstr>Arial</vt:lpstr>
      <vt:lpstr>Calibri</vt:lpstr>
      <vt:lpstr>Calibri Light</vt:lpstr>
      <vt:lpstr>Wingdings</vt:lpstr>
      <vt:lpstr>Office Theme</vt:lpstr>
      <vt:lpstr>Equation</vt:lpstr>
      <vt:lpstr>Supplementing dropsondes with  airborne radio occultation (ARO) observations  during AR-Recon 2018: focus on model verification in advance of data assimilation</vt:lpstr>
      <vt:lpstr>PowerPoint Presentation</vt:lpstr>
      <vt:lpstr>G-IV flights target sensitivity to potential vorticity on cold side of atmospheric river</vt:lpstr>
      <vt:lpstr>AR-2018: ROC2 receiver onboard the NOAA G-IV </vt:lpstr>
      <vt:lpstr>Complementary nature of soundings</vt:lpstr>
      <vt:lpstr>Complementary nature of soundings</vt:lpstr>
      <vt:lpstr>Sampling of the atmosphere by the GPS ray path</vt:lpstr>
      <vt:lpstr>Vertical extent of ARO profiles</vt:lpstr>
      <vt:lpstr>ARO quality evaluation</vt:lpstr>
      <vt:lpstr>ARO quality evaluation</vt:lpstr>
      <vt:lpstr>ARO quality evaluation</vt:lpstr>
      <vt:lpstr>ARO quality evaluation</vt:lpstr>
      <vt:lpstr>ARO quality evaluation - summary</vt:lpstr>
      <vt:lpstr>Hydrostatic dry temperature on cold side</vt:lpstr>
      <vt:lpstr>PowerPoint Presentation</vt:lpstr>
      <vt:lpstr>PowerPoint Presentation</vt:lpstr>
      <vt:lpstr>PowerPoint Presentation</vt:lpstr>
      <vt:lpstr>Dropsonde data assimilation experiments (Zheng)</vt:lpstr>
      <vt:lpstr>Current GSI/West-WRF DA system</vt:lpstr>
      <vt:lpstr>Impacts of dropsondes (analysis drops – denial)</vt:lpstr>
      <vt:lpstr>Impacts of dropsondes (analysis drops – denial)</vt:lpstr>
      <vt:lpstr>Results</vt:lpstr>
      <vt:lpstr>Results - ECMWF</vt:lpstr>
      <vt:lpstr>Perspectives for ARO data assimilation</vt:lpstr>
      <vt:lpstr>Perspectives for AR Recon 2019</vt:lpstr>
      <vt:lpstr>IOP2 IOP3  14-16 Feb 2019 rainfall in Northern California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J. Haase</cp:lastModifiedBy>
  <cp:revision>87</cp:revision>
  <dcterms:created xsi:type="dcterms:W3CDTF">2019-03-09T20:43:59Z</dcterms:created>
  <dcterms:modified xsi:type="dcterms:W3CDTF">2019-04-16T23:32:13Z</dcterms:modified>
</cp:coreProperties>
</file>