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1" r:id="rId3"/>
    <p:sldId id="275" r:id="rId4"/>
    <p:sldId id="341" r:id="rId5"/>
    <p:sldId id="345" r:id="rId6"/>
    <p:sldId id="346" r:id="rId7"/>
    <p:sldId id="347" r:id="rId8"/>
    <p:sldId id="348" r:id="rId9"/>
    <p:sldId id="349" r:id="rId10"/>
    <p:sldId id="359" r:id="rId11"/>
    <p:sldId id="360" r:id="rId12"/>
    <p:sldId id="361" r:id="rId13"/>
    <p:sldId id="362" r:id="rId14"/>
    <p:sldId id="355" r:id="rId15"/>
    <p:sldId id="356" r:id="rId16"/>
    <p:sldId id="357" r:id="rId17"/>
    <p:sldId id="358" r:id="rId18"/>
    <p:sldId id="36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80"/>
    <a:srgbClr val="205696"/>
    <a:srgbClr val="395780"/>
    <a:srgbClr val="576774"/>
    <a:srgbClr val="2E5881"/>
    <a:srgbClr val="E2D6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50" autoAdjust="0"/>
  </p:normalViewPr>
  <p:slideViewPr>
    <p:cSldViewPr snapToGrid="0" snapToObjects="1">
      <p:cViewPr>
        <p:scale>
          <a:sx n="81" d="100"/>
          <a:sy n="81" d="100"/>
        </p:scale>
        <p:origin x="-1496" y="-7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750FB-2793-704A-9565-91A3EDD29D28}" type="datetimeFigureOut">
              <a:rPr lang="en-US" smtClean="0"/>
              <a:t>2/16/17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2065E4-EF28-B044-8B59-37F740604822}" type="slidenum">
              <a:rPr lang="en-US" smtClean="0"/>
              <a:t>‹#›</a:t>
            </a:fld>
            <a:endParaRPr lang="en-US"/>
          </a:p>
        </p:txBody>
      </p:sp>
    </p:spTree>
    <p:extLst>
      <p:ext uri="{BB962C8B-B14F-4D97-AF65-F5344CB8AC3E}">
        <p14:creationId xmlns:p14="http://schemas.microsoft.com/office/powerpoint/2010/main" val="298142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2DB8C9-69EC-5D4D-BDE6-7F56A0C9C7CA}" type="slidenum">
              <a:rPr lang="en-US" sz="1200"/>
              <a:pPr/>
              <a:t>2</a:t>
            </a:fld>
            <a:endParaRPr lang="en-US" sz="1200"/>
          </a:p>
        </p:txBody>
      </p:sp>
      <p:sp>
        <p:nvSpPr>
          <p:cNvPr id="25602" name="Rectangle 3074"/>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3" name="Rectangle 3075"/>
          <p:cNvSpPr>
            <a:spLocks noGrp="1" noChangeArrowheads="1"/>
          </p:cNvSpPr>
          <p:nvPr>
            <p:ph type="body" idx="1"/>
          </p:nvPr>
        </p:nvSpPr>
        <p:spPr bwMode="auto">
          <a:xfrm>
            <a:off x="915988" y="4343400"/>
            <a:ext cx="5026025"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is GPS radio occultation? This technique uses side-looking GPS receivers on a moving platform, that record the signal from GPS satellites as the descend beyond the horizon.</a:t>
            </a:r>
          </a:p>
          <a:p>
            <a:pPr eaLnBrk="1" hangingPunct="1">
              <a:spcBef>
                <a:spcPct val="0"/>
              </a:spcBef>
            </a:pPr>
            <a:r>
              <a:rPr lang="en-US">
                <a:latin typeface="Calibri" charset="0"/>
                <a:ea typeface="ＭＳ Ｐゴシック" charset="0"/>
                <a:cs typeface="ＭＳ Ｐゴシック" charset="0"/>
              </a:rPr>
              <a:t>These nearly horizontal raypaths through the atmosphere experience a refractive delay and bending of the raypath</a:t>
            </a:r>
          </a:p>
          <a:p>
            <a:pPr eaLnBrk="1" hangingPunct="1">
              <a:spcBef>
                <a:spcPct val="0"/>
              </a:spcBef>
            </a:pPr>
            <a:r>
              <a:rPr lang="en-US">
                <a:latin typeface="Calibri" charset="0"/>
                <a:ea typeface="ＭＳ Ｐゴシック" charset="0"/>
                <a:cs typeface="ＭＳ Ｐゴシック" charset="0"/>
              </a:rPr>
              <a:t>The refractivity depends on the density of the atmosphere, so we can retrieve profiles of atmospheric properties from these delays.</a:t>
            </a:r>
          </a:p>
          <a:p>
            <a:pPr eaLnBrk="1" hangingPunct="1">
              <a:spcBef>
                <a:spcPct val="0"/>
              </a:spcBef>
            </a:pPr>
            <a:r>
              <a:rPr lang="en-US">
                <a:latin typeface="Calibri" charset="0"/>
                <a:ea typeface="ＭＳ Ｐゴシック" charset="0"/>
                <a:cs typeface="ＭＳ Ｐゴシック" charset="0"/>
              </a:rPr>
              <a:t>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focus of the PREDICT campaign was on tropical waves, atmospheric pressure disturbances that are formed off the coast of Africa that travel across the Atlantic as easterly waves.  They show up clearly in the microwave imagery of total precipitable water as these regions of high moisture within the tropical wave. Here the values of total precipitable water in the atmospheric column can get as high as 60 mm of equivalent liquid water</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94DACA-FC2C-9543-82FF-D434DA703059}" type="slidenum">
              <a:rPr lang="en-US" sz="1200"/>
              <a:pPr/>
              <a:t>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p>
        </p:txBody>
      </p:sp>
      <p:sp>
        <p:nvSpPr>
          <p:cNvPr id="4" name="Slide Number Placeholder 3"/>
          <p:cNvSpPr>
            <a:spLocks noGrp="1"/>
          </p:cNvSpPr>
          <p:nvPr>
            <p:ph type="sldNum" sz="quarter" idx="10"/>
          </p:nvPr>
        </p:nvSpPr>
        <p:spPr/>
        <p:txBody>
          <a:bodyPr/>
          <a:lstStyle/>
          <a:p>
            <a:fld id="{552FDA9C-E339-4514-89A9-D139F8B9CF6B}" type="slidenum">
              <a:rPr lang="en-US" smtClean="0"/>
              <a:t>5</a:t>
            </a:fld>
            <a:endParaRPr lang="en-US"/>
          </a:p>
        </p:txBody>
      </p:sp>
    </p:spTree>
    <p:extLst>
      <p:ext uri="{BB962C8B-B14F-4D97-AF65-F5344CB8AC3E}">
        <p14:creationId xmlns:p14="http://schemas.microsoft.com/office/powerpoint/2010/main" val="115284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p>
        </p:txBody>
      </p:sp>
      <p:sp>
        <p:nvSpPr>
          <p:cNvPr id="4" name="Slide Number Placeholder 3"/>
          <p:cNvSpPr>
            <a:spLocks noGrp="1"/>
          </p:cNvSpPr>
          <p:nvPr>
            <p:ph type="sldNum" sz="quarter" idx="10"/>
          </p:nvPr>
        </p:nvSpPr>
        <p:spPr/>
        <p:txBody>
          <a:bodyPr/>
          <a:lstStyle/>
          <a:p>
            <a:fld id="{552FDA9C-E339-4514-89A9-D139F8B9CF6B}" type="slidenum">
              <a:rPr lang="en-US" smtClean="0"/>
              <a:t>6</a:t>
            </a:fld>
            <a:endParaRPr lang="en-US"/>
          </a:p>
        </p:txBody>
      </p:sp>
    </p:spTree>
    <p:extLst>
      <p:ext uri="{BB962C8B-B14F-4D97-AF65-F5344CB8AC3E}">
        <p14:creationId xmlns:p14="http://schemas.microsoft.com/office/powerpoint/2010/main" val="198776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p>
        </p:txBody>
      </p:sp>
      <p:sp>
        <p:nvSpPr>
          <p:cNvPr id="4" name="Slide Number Placeholder 3"/>
          <p:cNvSpPr>
            <a:spLocks noGrp="1"/>
          </p:cNvSpPr>
          <p:nvPr>
            <p:ph type="sldNum" sz="quarter" idx="10"/>
          </p:nvPr>
        </p:nvSpPr>
        <p:spPr/>
        <p:txBody>
          <a:bodyPr/>
          <a:lstStyle/>
          <a:p>
            <a:fld id="{552FDA9C-E339-4514-89A9-D139F8B9CF6B}" type="slidenum">
              <a:rPr lang="en-US" smtClean="0"/>
              <a:t>7</a:t>
            </a:fld>
            <a:endParaRPr lang="en-US"/>
          </a:p>
        </p:txBody>
      </p:sp>
    </p:spTree>
    <p:extLst>
      <p:ext uri="{BB962C8B-B14F-4D97-AF65-F5344CB8AC3E}">
        <p14:creationId xmlns:p14="http://schemas.microsoft.com/office/powerpoint/2010/main" val="151145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p>
        </p:txBody>
      </p:sp>
      <p:sp>
        <p:nvSpPr>
          <p:cNvPr id="4" name="Slide Number Placeholder 3"/>
          <p:cNvSpPr>
            <a:spLocks noGrp="1"/>
          </p:cNvSpPr>
          <p:nvPr>
            <p:ph type="sldNum" sz="quarter" idx="10"/>
          </p:nvPr>
        </p:nvSpPr>
        <p:spPr/>
        <p:txBody>
          <a:bodyPr/>
          <a:lstStyle/>
          <a:p>
            <a:fld id="{552FDA9C-E339-4514-89A9-D139F8B9CF6B}" type="slidenum">
              <a:rPr lang="en-US" smtClean="0"/>
              <a:t>8</a:t>
            </a:fld>
            <a:endParaRPr lang="en-US"/>
          </a:p>
        </p:txBody>
      </p:sp>
    </p:spTree>
    <p:extLst>
      <p:ext uri="{BB962C8B-B14F-4D97-AF65-F5344CB8AC3E}">
        <p14:creationId xmlns:p14="http://schemas.microsoft.com/office/powerpoint/2010/main" val="111321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p>
        </p:txBody>
      </p:sp>
      <p:sp>
        <p:nvSpPr>
          <p:cNvPr id="4" name="Slide Number Placeholder 3"/>
          <p:cNvSpPr>
            <a:spLocks noGrp="1"/>
          </p:cNvSpPr>
          <p:nvPr>
            <p:ph type="sldNum" sz="quarter" idx="10"/>
          </p:nvPr>
        </p:nvSpPr>
        <p:spPr/>
        <p:txBody>
          <a:bodyPr/>
          <a:lstStyle/>
          <a:p>
            <a:fld id="{552FDA9C-E339-4514-89A9-D139F8B9CF6B}" type="slidenum">
              <a:rPr lang="en-US" smtClean="0"/>
              <a:t>9</a:t>
            </a:fld>
            <a:endParaRPr lang="en-US"/>
          </a:p>
        </p:txBody>
      </p:sp>
    </p:spTree>
    <p:extLst>
      <p:ext uri="{BB962C8B-B14F-4D97-AF65-F5344CB8AC3E}">
        <p14:creationId xmlns:p14="http://schemas.microsoft.com/office/powerpoint/2010/main" val="1526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Left: Schematic illustration of an atmospheric river over the northeastern Pacific Ocean (from Ralph et al., 2004). (Left) Map view of cold front with a moist low-level jet with high IWV. Right:  Conceptual cross-section showing the front-parallel wind speed (blue; m/s) and moisture flux (orange; x105 kg/s), specific humidity (dotted green; g/kg), and schematic clouds and precipitation. Mean width scales of IWV, cloud liquid water, and rain rate are shown below the cross-section.</a:t>
            </a:r>
          </a:p>
          <a:p>
            <a:endParaRPr lang="en-US" dirty="0"/>
          </a:p>
        </p:txBody>
      </p:sp>
      <p:sp>
        <p:nvSpPr>
          <p:cNvPr id="4" name="Slide Number Placeholder 3"/>
          <p:cNvSpPr>
            <a:spLocks noGrp="1"/>
          </p:cNvSpPr>
          <p:nvPr>
            <p:ph type="sldNum" sz="quarter" idx="10"/>
          </p:nvPr>
        </p:nvSpPr>
        <p:spPr/>
        <p:txBody>
          <a:bodyPr/>
          <a:lstStyle/>
          <a:p>
            <a:fld id="{532065E4-EF28-B044-8B59-37F740604822}" type="slidenum">
              <a:rPr lang="en-US" smtClean="0"/>
              <a:t>14</a:t>
            </a:fld>
            <a:endParaRPr lang="en-US"/>
          </a:p>
        </p:txBody>
      </p:sp>
    </p:spTree>
    <p:extLst>
      <p:ext uri="{BB962C8B-B14F-4D97-AF65-F5344CB8AC3E}">
        <p14:creationId xmlns:p14="http://schemas.microsoft.com/office/powerpoint/2010/main" val="124307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pic>
        <p:nvPicPr>
          <p:cNvPr id="7" name="Picture 6"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225872" y="-2939871"/>
            <a:ext cx="978259" cy="6858000"/>
          </a:xfrm>
          <a:prstGeom prst="rect">
            <a:avLst/>
          </a:prstGeom>
        </p:spPr>
      </p:pic>
      <p:pic>
        <p:nvPicPr>
          <p:cNvPr id="8" name="Picture 7" descr="vert2.jpg"/>
          <p:cNvPicPr>
            <a:picLocks noChangeAspect="1"/>
          </p:cNvPicPr>
          <p:nvPr userDrawn="1"/>
        </p:nvPicPr>
        <p:blipFill rotWithShape="1">
          <a:blip r:embed="rId2">
            <a:extLst>
              <a:ext uri="{28A0092B-C50C-407E-A947-70E740481C1C}">
                <a14:useLocalDpi xmlns:a14="http://schemas.microsoft.com/office/drawing/2010/main" val="0"/>
              </a:ext>
            </a:extLst>
          </a:blip>
          <a:srcRect t="66347"/>
          <a:stretch/>
        </p:blipFill>
        <p:spPr>
          <a:xfrm rot="16200000" flipH="1">
            <a:off x="664818" y="-664818"/>
            <a:ext cx="978259" cy="2307894"/>
          </a:xfrm>
          <a:prstGeom prst="rect">
            <a:avLst/>
          </a:prstGeom>
        </p:spPr>
      </p:pic>
    </p:spTree>
    <p:extLst>
      <p:ext uri="{BB962C8B-B14F-4D97-AF65-F5344CB8AC3E}">
        <p14:creationId xmlns:p14="http://schemas.microsoft.com/office/powerpoint/2010/main" val="89699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EB4A1C-4B8E-9049-B300-9757A6FC336B}" type="datetimeFigureOut">
              <a:rPr lang="en-US" smtClean="0"/>
              <a:t>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3222131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313116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2060375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7086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524000"/>
            <a:ext cx="75438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8200" y="3924300"/>
            <a:ext cx="75438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526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6598" y="274638"/>
            <a:ext cx="7980201"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06598" y="1600200"/>
            <a:ext cx="7980201"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EB4A1C-4B8E-9049-B300-9757A6FC336B}" type="datetimeFigureOut">
              <a:rPr lang="en-US" smtClean="0"/>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pic>
        <p:nvPicPr>
          <p:cNvPr id="7" name="Picture 6"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418411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6599" y="1194329"/>
            <a:ext cx="7980201"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06598" y="2496307"/>
            <a:ext cx="7980201" cy="36298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0EB4A1C-4B8E-9049-B300-9757A6FC336B}" type="datetimeFigureOut">
              <a:rPr lang="en-US" smtClean="0"/>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pic>
        <p:nvPicPr>
          <p:cNvPr id="8" name="Picture 7"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225872" y="-2939871"/>
            <a:ext cx="978259" cy="6858000"/>
          </a:xfrm>
          <a:prstGeom prst="rect">
            <a:avLst/>
          </a:prstGeom>
        </p:spPr>
      </p:pic>
      <p:pic>
        <p:nvPicPr>
          <p:cNvPr id="9" name="Picture 8" descr="vert2.jpg"/>
          <p:cNvPicPr>
            <a:picLocks noChangeAspect="1"/>
          </p:cNvPicPr>
          <p:nvPr userDrawn="1"/>
        </p:nvPicPr>
        <p:blipFill rotWithShape="1">
          <a:blip r:embed="rId2">
            <a:extLst>
              <a:ext uri="{28A0092B-C50C-407E-A947-70E740481C1C}">
                <a14:useLocalDpi xmlns:a14="http://schemas.microsoft.com/office/drawing/2010/main" val="0"/>
              </a:ext>
            </a:extLst>
          </a:blip>
          <a:srcRect t="66347"/>
          <a:stretch/>
        </p:blipFill>
        <p:spPr>
          <a:xfrm rot="16200000" flipH="1">
            <a:off x="664818" y="-664818"/>
            <a:ext cx="978259" cy="2307894"/>
          </a:xfrm>
          <a:prstGeom prst="rect">
            <a:avLst/>
          </a:prstGeom>
        </p:spPr>
      </p:pic>
    </p:spTree>
    <p:extLst>
      <p:ext uri="{BB962C8B-B14F-4D97-AF65-F5344CB8AC3E}">
        <p14:creationId xmlns:p14="http://schemas.microsoft.com/office/powerpoint/2010/main" val="181051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B4A1C-4B8E-9049-B300-9757A6FC336B}" type="datetimeFigureOut">
              <a:rPr lang="en-US" smtClean="0"/>
              <a:t>2/16/17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B69170-6C50-4244-8283-43737178D62A}" type="slidenum">
              <a:rPr lang="en-US" smtClean="0"/>
              <a:t>‹#›</a:t>
            </a:fld>
            <a:endParaRPr lang="en-US"/>
          </a:p>
        </p:txBody>
      </p:sp>
      <p:pic>
        <p:nvPicPr>
          <p:cNvPr id="5" name="Picture 4"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4229413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1986" y="274638"/>
            <a:ext cx="796481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21986" y="1600200"/>
            <a:ext cx="38942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2562" y="1600200"/>
            <a:ext cx="38942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EB4A1C-4B8E-9049-B300-9757A6FC336B}" type="datetimeFigureOut">
              <a:rPr lang="en-US" smtClean="0"/>
              <a:t>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69170-6C50-4244-8283-43737178D62A}" type="slidenum">
              <a:rPr lang="en-US" smtClean="0"/>
              <a:t>‹#›</a:t>
            </a:fld>
            <a:endParaRPr lang="en-US"/>
          </a:p>
        </p:txBody>
      </p:sp>
      <p:pic>
        <p:nvPicPr>
          <p:cNvPr id="9" name="Picture 8"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2421097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4544" y="274638"/>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EB4A1C-4B8E-9049-B300-9757A6FC336B}" type="datetimeFigureOut">
              <a:rPr lang="en-US" smtClean="0"/>
              <a:t>2/16/17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B69170-6C50-4244-8283-43737178D62A}" type="slidenum">
              <a:rPr lang="en-US" smtClean="0"/>
              <a:t>‹#›</a:t>
            </a:fld>
            <a:endParaRPr lang="en-US"/>
          </a:p>
        </p:txBody>
      </p:sp>
      <p:pic>
        <p:nvPicPr>
          <p:cNvPr id="6" name="Picture 5" descr="ver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1563" cy="6858000"/>
          </a:xfrm>
          <a:prstGeom prst="rect">
            <a:avLst/>
          </a:prstGeom>
        </p:spPr>
      </p:pic>
    </p:spTree>
    <p:extLst>
      <p:ext uri="{BB962C8B-B14F-4D97-AF65-F5344CB8AC3E}">
        <p14:creationId xmlns:p14="http://schemas.microsoft.com/office/powerpoint/2010/main" val="26406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EB4A1C-4B8E-9049-B300-9757A6FC336B}" type="datetimeFigureOut">
              <a:rPr lang="en-US" smtClean="0"/>
              <a:t>2/16/17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277063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EB4A1C-4B8E-9049-B300-9757A6FC336B}" type="datetimeFigureOut">
              <a:rPr lang="en-US" smtClean="0"/>
              <a:t>2/16/17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2854233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EB4A1C-4B8E-9049-B300-9757A6FC336B}" type="datetimeFigureOut">
              <a:rPr lang="en-US" smtClean="0"/>
              <a:t>2/16/17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69170-6C50-4244-8283-43737178D62A}" type="slidenum">
              <a:rPr lang="en-US" smtClean="0"/>
              <a:t>‹#›</a:t>
            </a:fld>
            <a:endParaRPr lang="en-US"/>
          </a:p>
        </p:txBody>
      </p:sp>
    </p:spTree>
    <p:extLst>
      <p:ext uri="{BB962C8B-B14F-4D97-AF65-F5344CB8AC3E}">
        <p14:creationId xmlns:p14="http://schemas.microsoft.com/office/powerpoint/2010/main" val="3811282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B4A1C-4B8E-9049-B300-9757A6FC336B}" type="datetimeFigureOut">
              <a:rPr lang="en-US" smtClean="0"/>
              <a:t>2/16/17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69170-6C50-4244-8283-43737178D62A}" type="slidenum">
              <a:rPr lang="en-US" smtClean="0"/>
              <a:t>‹#›</a:t>
            </a:fld>
            <a:endParaRPr lang="en-US"/>
          </a:p>
        </p:txBody>
      </p:sp>
    </p:spTree>
    <p:extLst>
      <p:ext uri="{BB962C8B-B14F-4D97-AF65-F5344CB8AC3E}">
        <p14:creationId xmlns:p14="http://schemas.microsoft.com/office/powerpoint/2010/main" val="3858491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5" r:id="rId4"/>
    <p:sldLayoutId id="2147483652" r:id="rId5"/>
    <p:sldLayoutId id="2147483654" r:id="rId6"/>
    <p:sldLayoutId id="2147483651" r:id="rId7"/>
    <p:sldLayoutId id="2147483653" r:id="rId8"/>
    <p:sldLayoutId id="2147483656" r:id="rId9"/>
    <p:sldLayoutId id="2147483657" r:id="rId10"/>
    <p:sldLayoutId id="2147483658" r:id="rId11"/>
    <p:sldLayoutId id="2147483659"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package" Target="../embeddings/Microsoft_Word_Document1.docx"/><Relationship Id="rId5" Type="http://schemas.openxmlformats.org/officeDocument/2006/relationships/image" Target="../media/image31.png"/><Relationship Id="rId6" Type="http://schemas.openxmlformats.org/officeDocument/2006/relationships/image" Target="../media/image33.png"/><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oleObject" Target="../embeddings/oleObject1.bin"/><Relationship Id="rId8" Type="http://schemas.openxmlformats.org/officeDocument/2006/relationships/image" Target="../media/image4.w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7.png"/><Relationship Id="rId1" Type="http://schemas.microsoft.com/office/2007/relationships/media" Target="file://localhost/Users/jhaase/Documents/projects/2010-06_predict/presentations/figs/mimic-anim_cimss/20100910T000000anim72.gif" TargetMode="External"/><Relationship Id="rId2" Type="http://schemas.openxmlformats.org/officeDocument/2006/relationships/video" Target="file://localhost/Users/jhaase/Documents/projects/2010-06_predict/presentations/figs/mimic-anim_cimss/20100910T000000anim72.gi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4.xml"/><Relationship Id="rId4" Type="http://schemas.openxmlformats.org/officeDocument/2006/relationships/image" Target="../media/image9.jpeg"/><Relationship Id="rId5" Type="http://schemas.openxmlformats.org/officeDocument/2006/relationships/oleObject" Target="../embeddings/oleObject2.bin"/><Relationship Id="rId6" Type="http://schemas.openxmlformats.org/officeDocument/2006/relationships/image" Target="../media/image4.wmf"/><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1608" y="3862544"/>
            <a:ext cx="3842615" cy="2080256"/>
          </a:xfrm>
          <a:prstGeom prst="rect">
            <a:avLst/>
          </a:prstGeom>
          <a:solidFill>
            <a:srgbClr val="E2D6A0"/>
          </a:solidFill>
          <a:ln>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3529" y="1614386"/>
            <a:ext cx="8606118" cy="1470025"/>
          </a:xfrm>
        </p:spPr>
        <p:txBody>
          <a:bodyPr>
            <a:normAutofit fontScale="90000"/>
          </a:bodyPr>
          <a:lstStyle/>
          <a:p>
            <a:r>
              <a:rPr lang="en-US" dirty="0" smtClean="0"/>
              <a:t>Airborne </a:t>
            </a:r>
            <a:r>
              <a:rPr lang="en-US" dirty="0"/>
              <a:t>GPS Radio Occultation </a:t>
            </a:r>
            <a:r>
              <a:rPr lang="en-US" dirty="0" smtClean="0"/>
              <a:t>for Improving Forecasting of</a:t>
            </a:r>
            <a:br>
              <a:rPr lang="en-US" dirty="0" smtClean="0"/>
            </a:br>
            <a:r>
              <a:rPr lang="en-US" dirty="0" smtClean="0"/>
              <a:t>Tropical </a:t>
            </a:r>
            <a:r>
              <a:rPr lang="en-US" dirty="0" smtClean="0"/>
              <a:t>Storms and Atmospheric Rivers</a:t>
            </a:r>
            <a:endParaRPr lang="en-US" dirty="0"/>
          </a:p>
        </p:txBody>
      </p:sp>
      <p:sp>
        <p:nvSpPr>
          <p:cNvPr id="3" name="Subtitle 2"/>
          <p:cNvSpPr>
            <a:spLocks noGrp="1"/>
          </p:cNvSpPr>
          <p:nvPr>
            <p:ph type="subTitle" idx="1"/>
          </p:nvPr>
        </p:nvSpPr>
        <p:spPr>
          <a:xfrm>
            <a:off x="2320143" y="4093419"/>
            <a:ext cx="6400800" cy="1752600"/>
          </a:xfrm>
        </p:spPr>
        <p:txBody>
          <a:bodyPr>
            <a:normAutofit/>
          </a:bodyPr>
          <a:lstStyle/>
          <a:p>
            <a:pPr algn="r"/>
            <a:r>
              <a:rPr lang="en-US" sz="4000" dirty="0" smtClean="0">
                <a:solidFill>
                  <a:schemeClr val="tx1"/>
                </a:solidFill>
              </a:rPr>
              <a:t>Jennifer S. Haase</a:t>
            </a:r>
          </a:p>
        </p:txBody>
      </p:sp>
      <p:pic>
        <p:nvPicPr>
          <p:cNvPr id="4" name="Picture 8" descr="o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1972" y="4093419"/>
            <a:ext cx="3441886" cy="1618506"/>
          </a:xfrm>
          <a:prstGeom prst="rect">
            <a:avLst/>
          </a:prstGeom>
          <a:ln>
            <a:solidFill>
              <a:schemeClr val="tx1"/>
            </a:solidFill>
          </a:ln>
        </p:spPr>
      </p:pic>
      <p:pic>
        <p:nvPicPr>
          <p:cNvPr id="6" name="Picture 5" descr="sio_logo_9-14-2010-02-clear-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58" y="4725963"/>
            <a:ext cx="5081097" cy="1971924"/>
          </a:xfrm>
          <a:prstGeom prst="rect">
            <a:avLst/>
          </a:prstGeom>
        </p:spPr>
      </p:pic>
    </p:spTree>
    <p:extLst>
      <p:ext uri="{BB962C8B-B14F-4D97-AF65-F5344CB8AC3E}">
        <p14:creationId xmlns:p14="http://schemas.microsoft.com/office/powerpoint/2010/main" val="37030192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Precipitable</a:t>
            </a:r>
            <a:r>
              <a:rPr lang="en-US" dirty="0" smtClean="0"/>
              <a:t> water on day of atmospheric river landfall</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389613" y="1554685"/>
            <a:ext cx="6737311" cy="3415846"/>
          </a:xfrm>
          <a:prstGeom prst="rect">
            <a:avLst/>
          </a:prstGeom>
        </p:spPr>
      </p:pic>
      <p:sp>
        <p:nvSpPr>
          <p:cNvPr id="6" name="Rectangle 5"/>
          <p:cNvSpPr/>
          <p:nvPr/>
        </p:nvSpPr>
        <p:spPr>
          <a:xfrm>
            <a:off x="1389613" y="5097225"/>
            <a:ext cx="7171765" cy="1477328"/>
          </a:xfrm>
          <a:prstGeom prst="rect">
            <a:avLst/>
          </a:prstGeom>
        </p:spPr>
        <p:txBody>
          <a:bodyPr wrap="square">
            <a:spAutoFit/>
          </a:bodyPr>
          <a:lstStyle/>
          <a:p>
            <a:r>
              <a:rPr lang="en-US" dirty="0"/>
              <a:t>Total </a:t>
            </a:r>
            <a:r>
              <a:rPr lang="en-US" dirty="0" err="1"/>
              <a:t>precipitable</a:t>
            </a:r>
            <a:r>
              <a:rPr lang="en-US" dirty="0"/>
              <a:t> water (mm) as measured by the SSM/I composite produced by the CIMSS (Cooperative Institute for Meteorological Satellite Studies) for 6 February 2015, a day when the atmospheric river being investigated made landfall on the Northern California coast.</a:t>
            </a:r>
          </a:p>
          <a:p>
            <a:r>
              <a:rPr lang="en-US" dirty="0"/>
              <a:t> </a:t>
            </a:r>
          </a:p>
        </p:txBody>
      </p:sp>
    </p:spTree>
    <p:extLst>
      <p:ext uri="{BB962C8B-B14F-4D97-AF65-F5344CB8AC3E}">
        <p14:creationId xmlns:p14="http://schemas.microsoft.com/office/powerpoint/2010/main" val="1416015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ea typeface="ＭＳ Ｐゴシック" charset="0"/>
                <a:cs typeface="ＭＳ Ｐゴシック" charset="0"/>
              </a:rPr>
              <a:t>Precipitation Forecasts</a:t>
            </a:r>
          </a:p>
        </p:txBody>
      </p:sp>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1401763"/>
            <a:ext cx="4160837"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01763"/>
            <a:ext cx="4129088"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1"/>
          <p:cNvSpPr txBox="1">
            <a:spLocks noChangeArrowheads="1"/>
          </p:cNvSpPr>
          <p:nvPr/>
        </p:nvSpPr>
        <p:spPr bwMode="auto">
          <a:xfrm>
            <a:off x="685800" y="1371600"/>
            <a:ext cx="3335338"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Rainfall observations </a:t>
            </a:r>
          </a:p>
          <a:p>
            <a:pPr algn="ctr" eaLnBrk="1" hangingPunct="1"/>
            <a:r>
              <a:rPr lang="en-US" sz="1600"/>
              <a:t>(composite raingauge and radar)</a:t>
            </a:r>
          </a:p>
        </p:txBody>
      </p:sp>
      <p:sp>
        <p:nvSpPr>
          <p:cNvPr id="15365" name="TextBox 6"/>
          <p:cNvSpPr txBox="1">
            <a:spLocks noChangeArrowheads="1"/>
          </p:cNvSpPr>
          <p:nvPr/>
        </p:nvSpPr>
        <p:spPr bwMode="auto">
          <a:xfrm>
            <a:off x="4953000" y="1143000"/>
            <a:ext cx="4114800"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High resolution WRF model simulation</a:t>
            </a:r>
          </a:p>
          <a:p>
            <a:pPr eaLnBrk="1" hangingPunct="1"/>
            <a:r>
              <a:rPr lang="en-US" sz="1600"/>
              <a:t>Driven by European Center ECMWF operational weather model and analysis</a:t>
            </a:r>
          </a:p>
        </p:txBody>
      </p:sp>
      <p:sp>
        <p:nvSpPr>
          <p:cNvPr id="15366" name="Content Placeholder 2"/>
          <p:cNvSpPr txBox="1">
            <a:spLocks/>
          </p:cNvSpPr>
          <p:nvPr/>
        </p:nvSpPr>
        <p:spPr bwMode="auto">
          <a:xfrm>
            <a:off x="447675" y="5230813"/>
            <a:ext cx="86963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sz="1600"/>
              <a:t>12 hr accumulated precipitation from CNRFC</a:t>
            </a:r>
          </a:p>
          <a:p>
            <a:pPr>
              <a:spcBef>
                <a:spcPct val="20000"/>
              </a:spcBef>
              <a:buFont typeface="Arial" charset="0"/>
              <a:buChar char="•"/>
            </a:pPr>
            <a:r>
              <a:rPr lang="en-US" sz="1600"/>
              <a:t>High resolution WRF run with ECMWF operational analysis boundary/initial conditions</a:t>
            </a:r>
          </a:p>
          <a:p>
            <a:pPr>
              <a:spcBef>
                <a:spcPct val="20000"/>
              </a:spcBef>
              <a:buFont typeface="Arial" charset="0"/>
              <a:buChar char="•"/>
            </a:pPr>
            <a:r>
              <a:rPr lang="en-US" sz="1600"/>
              <a:t>Verify by drainage basin, region, and/or elevation</a:t>
            </a:r>
          </a:p>
        </p:txBody>
      </p:sp>
    </p:spTree>
    <p:extLst>
      <p:ext uri="{BB962C8B-B14F-4D97-AF65-F5344CB8AC3E}">
        <p14:creationId xmlns:p14="http://schemas.microsoft.com/office/powerpoint/2010/main" val="3421695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ea typeface="ＭＳ Ｐゴシック" charset="0"/>
                <a:cs typeface="ＭＳ Ｐゴシック" charset="0"/>
              </a:rPr>
              <a:t>Total integrated water vapor</a:t>
            </a:r>
          </a:p>
        </p:txBody>
      </p:sp>
      <p:sp>
        <p:nvSpPr>
          <p:cNvPr id="16386" name="Content Placeholder 2"/>
          <p:cNvSpPr>
            <a:spLocks noGrp="1"/>
          </p:cNvSpPr>
          <p:nvPr>
            <p:ph idx="1"/>
          </p:nvPr>
        </p:nvSpPr>
        <p:spPr bwMode="auto">
          <a:xfrm>
            <a:off x="447675" y="5230813"/>
            <a:ext cx="8696325" cy="94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600">
                <a:ea typeface="ＭＳ Ｐゴシック" charset="0"/>
                <a:cs typeface="ＭＳ Ｐゴシック" charset="0"/>
              </a:rPr>
              <a:t>SSM/I satellite cannot measure moisture in the presence of precipitation (white blank areas within AR)</a:t>
            </a:r>
          </a:p>
          <a:p>
            <a:r>
              <a:rPr lang="en-US" sz="1600">
                <a:ea typeface="ＭＳ Ｐゴシック" charset="0"/>
                <a:cs typeface="ＭＳ Ｐゴシック" charset="0"/>
              </a:rPr>
              <a:t>Highest moisture within AR is further north in observations than in model</a:t>
            </a:r>
          </a:p>
        </p:txBody>
      </p:sp>
      <p:pic>
        <p:nvPicPr>
          <p:cNvPr id="16387" name="Picture 1" descr="dmsp.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524000"/>
            <a:ext cx="477361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descr="eco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52575"/>
            <a:ext cx="4722813"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a:off x="666750" y="1108075"/>
            <a:ext cx="333533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DMSP Satellite</a:t>
            </a:r>
          </a:p>
          <a:p>
            <a:pPr algn="ctr" eaLnBrk="1" hangingPunct="1"/>
            <a:r>
              <a:rPr lang="en-US" sz="1600"/>
              <a:t>precipitable water </a:t>
            </a:r>
          </a:p>
        </p:txBody>
      </p:sp>
      <p:sp>
        <p:nvSpPr>
          <p:cNvPr id="16390" name="TextBox 6"/>
          <p:cNvSpPr txBox="1">
            <a:spLocks noChangeArrowheads="1"/>
          </p:cNvSpPr>
          <p:nvPr/>
        </p:nvSpPr>
        <p:spPr bwMode="auto">
          <a:xfrm>
            <a:off x="4722813" y="1093788"/>
            <a:ext cx="4114800" cy="831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High resolution WRF model simulation</a:t>
            </a:r>
          </a:p>
          <a:p>
            <a:pPr eaLnBrk="1" hangingPunct="1"/>
            <a:r>
              <a:rPr lang="en-US" sz="1600"/>
              <a:t>Driven by European Center ECMWF operational weather model and analysis</a:t>
            </a:r>
          </a:p>
        </p:txBody>
      </p:sp>
    </p:spTree>
    <p:extLst>
      <p:ext uri="{BB962C8B-B14F-4D97-AF65-F5344CB8AC3E}">
        <p14:creationId xmlns:p14="http://schemas.microsoft.com/office/powerpoint/2010/main" val="9651090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457200" y="2746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ea typeface="ＭＳ Ｐゴシック" charset="0"/>
                <a:cs typeface="ＭＳ Ｐゴシック" charset="0"/>
              </a:rPr>
              <a:t>Precipitation timing</a:t>
            </a:r>
          </a:p>
        </p:txBody>
      </p:sp>
      <p:sp>
        <p:nvSpPr>
          <p:cNvPr id="17410" name="Content Placeholder 2"/>
          <p:cNvSpPr>
            <a:spLocks noGrp="1"/>
          </p:cNvSpPr>
          <p:nvPr>
            <p:ph idx="1"/>
          </p:nvPr>
        </p:nvSpPr>
        <p:spPr bwMode="auto">
          <a:xfrm>
            <a:off x="447675" y="5380038"/>
            <a:ext cx="8229600" cy="94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800">
                <a:ea typeface="ＭＳ Ｐゴシック" charset="0"/>
                <a:cs typeface="ＭＳ Ｐゴシック" charset="0"/>
              </a:rPr>
              <a:t>Model precipitation is too early and too high in coastal central California and the Sierra Nevada</a:t>
            </a:r>
          </a:p>
        </p:txBody>
      </p:sp>
      <p:pic>
        <p:nvPicPr>
          <p:cNvPr id="17411" name="Picture 3" descr="map-timeseries-combo-obsWRF-jepso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38" y="1304925"/>
            <a:ext cx="40894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 descr="jepson-regeions-colorFill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4567238"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74852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598" y="102158"/>
            <a:ext cx="7980201" cy="1143000"/>
          </a:xfrm>
        </p:spPr>
        <p:txBody>
          <a:bodyPr>
            <a:normAutofit fontScale="90000"/>
          </a:bodyPr>
          <a:lstStyle/>
          <a:p>
            <a:r>
              <a:rPr lang="en-US" dirty="0" err="1" smtClean="0"/>
              <a:t>Calwater</a:t>
            </a:r>
            <a:r>
              <a:rPr lang="en-US" dirty="0" smtClean="0"/>
              <a:t> 2015 Atmospheric Rivers</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7559" b="-7559"/>
          <a:stretch>
            <a:fillRect/>
          </a:stretch>
        </p:blipFill>
        <p:spPr>
          <a:xfrm>
            <a:off x="706437" y="784845"/>
            <a:ext cx="7980362" cy="4525963"/>
          </a:xfrm>
          <a:prstGeom prst="rect">
            <a:avLst/>
          </a:prstGeom>
        </p:spPr>
      </p:pic>
      <p:sp>
        <p:nvSpPr>
          <p:cNvPr id="3" name="TextBox 2"/>
          <p:cNvSpPr txBox="1"/>
          <p:nvPr/>
        </p:nvSpPr>
        <p:spPr>
          <a:xfrm>
            <a:off x="706598" y="4957155"/>
            <a:ext cx="8266051" cy="2031325"/>
          </a:xfrm>
          <a:prstGeom prst="rect">
            <a:avLst/>
          </a:prstGeom>
          <a:noFill/>
        </p:spPr>
        <p:txBody>
          <a:bodyPr wrap="square" rtlCol="0">
            <a:spAutoFit/>
          </a:bodyPr>
          <a:lstStyle/>
          <a:p>
            <a:pPr marL="285750" indent="-285750">
              <a:buFont typeface="Arial"/>
              <a:buChar char="•"/>
            </a:pPr>
            <a:r>
              <a:rPr lang="en-US" dirty="0" smtClean="0"/>
              <a:t>Atmospheric rivers provide 20%-50% of California’s annual precipitation.</a:t>
            </a:r>
          </a:p>
          <a:p>
            <a:pPr marL="285750" indent="-285750">
              <a:buFont typeface="Arial"/>
              <a:buChar char="•"/>
            </a:pPr>
            <a:r>
              <a:rPr lang="en-US" dirty="0" smtClean="0"/>
              <a:t>Orographic precipitation due to interaction with coastal ranges produces extended precipitation that contributes to snowpack but also can cause flooding.</a:t>
            </a:r>
          </a:p>
          <a:p>
            <a:pPr marL="285750" indent="-285750">
              <a:buFont typeface="Arial"/>
              <a:buChar char="•"/>
            </a:pPr>
            <a:r>
              <a:rPr lang="en-US" dirty="0" smtClean="0"/>
              <a:t>Microphysics determines hydrometeor type and distribution </a:t>
            </a:r>
            <a:r>
              <a:rPr lang="en-US" dirty="0" err="1" smtClean="0"/>
              <a:t>w.r.t</a:t>
            </a:r>
            <a:r>
              <a:rPr lang="en-US" dirty="0" smtClean="0"/>
              <a:t>. topography</a:t>
            </a:r>
          </a:p>
          <a:p>
            <a:pPr marL="285750" indent="-285750">
              <a:buFont typeface="Arial"/>
              <a:buChar char="•"/>
            </a:pPr>
            <a:r>
              <a:rPr lang="en-US" dirty="0" smtClean="0"/>
              <a:t>Objective is to investigate ability of </a:t>
            </a:r>
            <a:r>
              <a:rPr lang="en-US" dirty="0" err="1" smtClean="0"/>
              <a:t>polarimetric</a:t>
            </a:r>
            <a:r>
              <a:rPr lang="en-US" dirty="0" smtClean="0"/>
              <a:t> measurements to describe </a:t>
            </a:r>
            <a:r>
              <a:rPr lang="en-US" dirty="0" err="1" smtClean="0"/>
              <a:t>dropsize</a:t>
            </a:r>
            <a:r>
              <a:rPr lang="en-US" dirty="0" smtClean="0"/>
              <a:t> distribution </a:t>
            </a:r>
          </a:p>
          <a:p>
            <a:endParaRPr lang="en-US" dirty="0"/>
          </a:p>
        </p:txBody>
      </p:sp>
    </p:spTree>
    <p:extLst>
      <p:ext uri="{BB962C8B-B14F-4D97-AF65-F5344CB8AC3E}">
        <p14:creationId xmlns:p14="http://schemas.microsoft.com/office/powerpoint/2010/main" val="12643869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ARO observations </a:t>
            </a:r>
            <a:endParaRPr lang="en-US" dirty="0"/>
          </a:p>
        </p:txBody>
      </p:sp>
      <p:pic>
        <p:nvPicPr>
          <p:cNvPr id="7" name="Picture 6"/>
          <p:cNvPicPr>
            <a:picLocks noChangeAspect="1"/>
          </p:cNvPicPr>
          <p:nvPr/>
        </p:nvPicPr>
        <p:blipFill>
          <a:blip r:embed="rId3"/>
          <a:stretch>
            <a:fillRect/>
          </a:stretch>
        </p:blipFill>
        <p:spPr>
          <a:xfrm>
            <a:off x="721986" y="1083292"/>
            <a:ext cx="6169260" cy="4257091"/>
          </a:xfrm>
          <a:prstGeom prst="rect">
            <a:avLst/>
          </a:prstGeom>
        </p:spPr>
      </p:pic>
      <p:sp>
        <p:nvSpPr>
          <p:cNvPr id="8" name="TextBox 7"/>
          <p:cNvSpPr txBox="1"/>
          <p:nvPr/>
        </p:nvSpPr>
        <p:spPr>
          <a:xfrm>
            <a:off x="721986" y="5340383"/>
            <a:ext cx="4185129" cy="1323439"/>
          </a:xfrm>
          <a:prstGeom prst="rect">
            <a:avLst/>
          </a:prstGeom>
          <a:noFill/>
        </p:spPr>
        <p:txBody>
          <a:bodyPr wrap="square" rtlCol="0">
            <a:spAutoFit/>
          </a:bodyPr>
          <a:lstStyle/>
          <a:p>
            <a:pPr marL="285750" indent="-285750">
              <a:buFont typeface="Arial"/>
              <a:buChar char="•"/>
            </a:pPr>
            <a:r>
              <a:rPr lang="en-US" sz="1600" dirty="0">
                <a:solidFill>
                  <a:schemeClr val="bg2">
                    <a:lumMod val="25000"/>
                  </a:schemeClr>
                </a:solidFill>
              </a:rPr>
              <a:t>NOAA GIV flight trajectory (brown line</a:t>
            </a:r>
            <a:r>
              <a:rPr lang="en-US" sz="1600" dirty="0" smtClean="0">
                <a:solidFill>
                  <a:schemeClr val="bg2">
                    <a:lumMod val="25000"/>
                  </a:schemeClr>
                </a:solidFill>
              </a:rPr>
              <a:t>)</a:t>
            </a:r>
          </a:p>
          <a:p>
            <a:pPr marL="285750" indent="-285750">
              <a:buFont typeface="Arial"/>
              <a:buChar char="•"/>
            </a:pPr>
            <a:r>
              <a:rPr lang="en-US" sz="1600" dirty="0" err="1" smtClean="0">
                <a:solidFill>
                  <a:srgbClr val="FF0080"/>
                </a:solidFill>
              </a:rPr>
              <a:t>Dropsonde</a:t>
            </a:r>
            <a:r>
              <a:rPr lang="en-US" sz="1600" dirty="0" smtClean="0">
                <a:solidFill>
                  <a:srgbClr val="FF0080"/>
                </a:solidFill>
              </a:rPr>
              <a:t> </a:t>
            </a:r>
            <a:r>
              <a:rPr lang="en-US" sz="1600" dirty="0">
                <a:solidFill>
                  <a:srgbClr val="FF0080"/>
                </a:solidFill>
              </a:rPr>
              <a:t>locations (pink stars) </a:t>
            </a:r>
            <a:endParaRPr lang="en-US" sz="1600" dirty="0" smtClean="0">
              <a:solidFill>
                <a:srgbClr val="FF0080"/>
              </a:solidFill>
            </a:endParaRPr>
          </a:p>
          <a:p>
            <a:pPr marL="285750" indent="-285750">
              <a:buFont typeface="Arial"/>
              <a:buChar char="•"/>
            </a:pPr>
            <a:r>
              <a:rPr lang="en-US" sz="1600" dirty="0" smtClean="0">
                <a:solidFill>
                  <a:srgbClr val="008000"/>
                </a:solidFill>
              </a:rPr>
              <a:t>Occultation </a:t>
            </a:r>
            <a:r>
              <a:rPr lang="en-US" sz="1600" dirty="0">
                <a:solidFill>
                  <a:srgbClr val="008000"/>
                </a:solidFill>
              </a:rPr>
              <a:t>tangent points drift along the green </a:t>
            </a:r>
            <a:r>
              <a:rPr lang="en-US" sz="1600" dirty="0" smtClean="0">
                <a:solidFill>
                  <a:srgbClr val="008000"/>
                </a:solidFill>
              </a:rPr>
              <a:t>curves</a:t>
            </a:r>
          </a:p>
          <a:p>
            <a:pPr marL="285750" indent="-285750">
              <a:buFont typeface="Arial"/>
              <a:buChar char="•"/>
            </a:pPr>
            <a:r>
              <a:rPr lang="en-US" sz="1600" dirty="0" smtClean="0">
                <a:solidFill>
                  <a:srgbClr val="FF0000"/>
                </a:solidFill>
              </a:rPr>
              <a:t>500 </a:t>
            </a:r>
            <a:r>
              <a:rPr lang="en-US" sz="1600" dirty="0" err="1">
                <a:solidFill>
                  <a:srgbClr val="FF0000"/>
                </a:solidFill>
              </a:rPr>
              <a:t>hPa</a:t>
            </a:r>
            <a:r>
              <a:rPr lang="en-US" sz="1600" dirty="0">
                <a:solidFill>
                  <a:srgbClr val="FF0000"/>
                </a:solidFill>
              </a:rPr>
              <a:t> tangent point location (red </a:t>
            </a:r>
            <a:r>
              <a:rPr lang="en-US" sz="1600" dirty="0" smtClean="0">
                <a:solidFill>
                  <a:srgbClr val="FF0000"/>
                </a:solidFill>
              </a:rPr>
              <a:t>x)</a:t>
            </a:r>
            <a:endParaRPr lang="en-US" sz="1600" dirty="0"/>
          </a:p>
        </p:txBody>
      </p:sp>
      <p:graphicFrame>
        <p:nvGraphicFramePr>
          <p:cNvPr id="9" name="Object 8"/>
          <p:cNvGraphicFramePr>
            <a:graphicFrameLocks noChangeAspect="1"/>
          </p:cNvGraphicFramePr>
          <p:nvPr>
            <p:extLst>
              <p:ext uri="{D42A27DB-BD31-4B8C-83A1-F6EECF244321}">
                <p14:modId xmlns:p14="http://schemas.microsoft.com/office/powerpoint/2010/main" val="4228772854"/>
              </p:ext>
            </p:extLst>
          </p:nvPr>
        </p:nvGraphicFramePr>
        <p:xfrm>
          <a:off x="4907115" y="4376393"/>
          <a:ext cx="4393665" cy="2481607"/>
        </p:xfrm>
        <a:graphic>
          <a:graphicData uri="http://schemas.openxmlformats.org/presentationml/2006/ole">
            <mc:AlternateContent xmlns:mc="http://schemas.openxmlformats.org/markup-compatibility/2006">
              <mc:Choice xmlns:v="urn:schemas-microsoft-com:vml" Requires="v">
                <p:oleObj spid="_x0000_s19459" name="Document" r:id="rId4" imgW="5486400" imgH="3098800" progId="Word.Document.12">
                  <p:embed/>
                </p:oleObj>
              </mc:Choice>
              <mc:Fallback>
                <p:oleObj name="Document" r:id="rId4" imgW="5486400" imgH="3098800" progId="Word.Document.12">
                  <p:embed/>
                  <p:pic>
                    <p:nvPicPr>
                      <p:cNvPr id="0" name=""/>
                      <p:cNvPicPr/>
                      <p:nvPr/>
                    </p:nvPicPr>
                    <p:blipFill>
                      <a:blip r:embed="rId5"/>
                      <a:stretch>
                        <a:fillRect/>
                      </a:stretch>
                    </p:blipFill>
                    <p:spPr>
                      <a:xfrm>
                        <a:off x="4907115" y="4376393"/>
                        <a:ext cx="4393665" cy="2481607"/>
                      </a:xfrm>
                      <a:prstGeom prst="rect">
                        <a:avLst/>
                      </a:prstGeom>
                    </p:spPr>
                  </p:pic>
                </p:oleObj>
              </mc:Fallback>
            </mc:AlternateContent>
          </a:graphicData>
        </a:graphic>
      </p:graphicFrame>
      <p:sp>
        <p:nvSpPr>
          <p:cNvPr id="11" name="TextBox 10"/>
          <p:cNvSpPr txBox="1"/>
          <p:nvPr/>
        </p:nvSpPr>
        <p:spPr>
          <a:xfrm>
            <a:off x="721986" y="1048306"/>
            <a:ext cx="2252754" cy="369332"/>
          </a:xfrm>
          <a:prstGeom prst="rect">
            <a:avLst/>
          </a:prstGeom>
          <a:noFill/>
        </p:spPr>
        <p:txBody>
          <a:bodyPr wrap="square" rtlCol="0">
            <a:spAutoFit/>
          </a:bodyPr>
          <a:lstStyle/>
          <a:p>
            <a:r>
              <a:rPr lang="en-US" dirty="0" smtClean="0"/>
              <a:t>PW from ERA-Interim </a:t>
            </a:r>
            <a:endParaRPr lang="en-US" dirty="0"/>
          </a:p>
        </p:txBody>
      </p:sp>
      <p:sp>
        <p:nvSpPr>
          <p:cNvPr id="12" name="TextBox 11"/>
          <p:cNvSpPr txBox="1"/>
          <p:nvPr/>
        </p:nvSpPr>
        <p:spPr>
          <a:xfrm>
            <a:off x="6604670" y="3406896"/>
            <a:ext cx="2696109" cy="923330"/>
          </a:xfrm>
          <a:prstGeom prst="rect">
            <a:avLst/>
          </a:prstGeom>
          <a:noFill/>
        </p:spPr>
        <p:txBody>
          <a:bodyPr wrap="square" rtlCol="0">
            <a:spAutoFit/>
          </a:bodyPr>
          <a:lstStyle/>
          <a:p>
            <a:r>
              <a:rPr lang="en-US" dirty="0"/>
              <a:t>1800 UTC 06 Feb </a:t>
            </a:r>
            <a:r>
              <a:rPr lang="en-US" dirty="0" smtClean="0"/>
              <a:t>2015 analysis </a:t>
            </a:r>
            <a:r>
              <a:rPr lang="en-US" dirty="0"/>
              <a:t>Integrated </a:t>
            </a:r>
            <a:r>
              <a:rPr lang="en-US" dirty="0" smtClean="0"/>
              <a:t>Vapor Transport (IVT)</a:t>
            </a:r>
            <a:endParaRPr lang="en-US" dirty="0"/>
          </a:p>
        </p:txBody>
      </p:sp>
      <p:pic>
        <p:nvPicPr>
          <p:cNvPr id="10" name="Picture 7" descr="plymouth_iwv_feb06_12z.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44775" y="1048306"/>
            <a:ext cx="2480019" cy="248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6865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_rf06_aro_eraimeanback--perr_com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20" y="1589549"/>
            <a:ext cx="6520584" cy="5017572"/>
          </a:xfrm>
          <a:prstGeom prst="rect">
            <a:avLst/>
          </a:prstGeom>
        </p:spPr>
      </p:pic>
      <p:pic>
        <p:nvPicPr>
          <p:cNvPr id="9" name="Picture 8" descr="rf06_500mb_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811" y="1700841"/>
            <a:ext cx="4643910" cy="2814973"/>
          </a:xfrm>
          <a:prstGeom prst="rect">
            <a:avLst/>
          </a:prstGeom>
        </p:spPr>
      </p:pic>
      <p:sp>
        <p:nvSpPr>
          <p:cNvPr id="10" name="Title 9"/>
          <p:cNvSpPr>
            <a:spLocks noGrp="1"/>
          </p:cNvSpPr>
          <p:nvPr>
            <p:ph type="title"/>
          </p:nvPr>
        </p:nvSpPr>
        <p:spPr/>
        <p:txBody>
          <a:bodyPr/>
          <a:lstStyle/>
          <a:p>
            <a:r>
              <a:rPr lang="en-US" dirty="0" smtClean="0"/>
              <a:t>Preliminary GO retrievals</a:t>
            </a:r>
            <a:endParaRPr lang="en-US" dirty="0"/>
          </a:p>
        </p:txBody>
      </p:sp>
    </p:spTree>
    <p:extLst>
      <p:ext uri="{BB962C8B-B14F-4D97-AF65-F5344CB8AC3E}">
        <p14:creationId xmlns:p14="http://schemas.microsoft.com/office/powerpoint/2010/main" val="2847949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54" y="145865"/>
            <a:ext cx="9144000" cy="1143000"/>
          </a:xfrm>
        </p:spPr>
        <p:txBody>
          <a:bodyPr>
            <a:noAutofit/>
          </a:bodyPr>
          <a:lstStyle/>
          <a:p>
            <a:r>
              <a:rPr lang="en-US" sz="3600" dirty="0" smtClean="0"/>
              <a:t>Upcoming Strateole-2 will quantify gravity waves in the equatorial atmosphere</a:t>
            </a:r>
            <a:endParaRPr lang="en-US" sz="3600" dirty="0"/>
          </a:p>
        </p:txBody>
      </p:sp>
      <p:sp>
        <p:nvSpPr>
          <p:cNvPr id="3" name="Content Placeholder 2"/>
          <p:cNvSpPr>
            <a:spLocks noGrp="1"/>
          </p:cNvSpPr>
          <p:nvPr>
            <p:ph idx="1"/>
          </p:nvPr>
        </p:nvSpPr>
        <p:spPr>
          <a:xfrm>
            <a:off x="706598" y="1483233"/>
            <a:ext cx="5188783" cy="1946330"/>
          </a:xfrm>
        </p:spPr>
        <p:txBody>
          <a:bodyPr>
            <a:normAutofit fontScale="92500" lnSpcReduction="20000"/>
          </a:bodyPr>
          <a:lstStyle/>
          <a:p>
            <a:r>
              <a:rPr lang="en-US" sz="2000" dirty="0" smtClean="0"/>
              <a:t>40 equatorial balloon flights</a:t>
            </a:r>
          </a:p>
          <a:p>
            <a:r>
              <a:rPr lang="en-US" sz="2000" dirty="0" smtClean="0"/>
              <a:t>Winter 2018, winter 2020-2021, and winter 2023-2024</a:t>
            </a:r>
          </a:p>
          <a:p>
            <a:r>
              <a:rPr lang="en-US" sz="2000" dirty="0" smtClean="0"/>
              <a:t>Primary science objective is to determine horizontal scale and phase speed of fine vertical scale gravity waves and their contribution to momentum flux</a:t>
            </a:r>
          </a:p>
        </p:txBody>
      </p:sp>
      <p:pic>
        <p:nvPicPr>
          <p:cNvPr id="5" name="Picture 4" descr="pre-concordias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34" y="3451426"/>
            <a:ext cx="5465724" cy="3011209"/>
          </a:xfrm>
          <a:prstGeom prst="rect">
            <a:avLst/>
          </a:prstGeom>
        </p:spPr>
      </p:pic>
      <p:sp>
        <p:nvSpPr>
          <p:cNvPr id="8" name="TextBox 7"/>
          <p:cNvSpPr txBox="1"/>
          <p:nvPr/>
        </p:nvSpPr>
        <p:spPr>
          <a:xfrm>
            <a:off x="1056690" y="6277969"/>
            <a:ext cx="3815055" cy="369332"/>
          </a:xfrm>
          <a:prstGeom prst="rect">
            <a:avLst/>
          </a:prstGeom>
          <a:noFill/>
        </p:spPr>
        <p:txBody>
          <a:bodyPr wrap="square" rtlCol="0">
            <a:spAutoFit/>
          </a:bodyPr>
          <a:lstStyle/>
          <a:p>
            <a:r>
              <a:rPr lang="en-US" i="1" dirty="0" smtClean="0"/>
              <a:t>Equatorial test flights in 2010</a:t>
            </a:r>
            <a:endParaRPr lang="en-US" i="1" dirty="0"/>
          </a:p>
        </p:txBody>
      </p:sp>
      <p:pic>
        <p:nvPicPr>
          <p:cNvPr id="9" name="图片 33" descr="E:\Doctor_grade3\UCSD\reports\WRF\plt_CrossSection_theta.png"/>
          <p:cNvPicPr>
            <a:picLocks noChangeAspect="1"/>
          </p:cNvPicPr>
          <p:nvPr/>
        </p:nvPicPr>
        <p:blipFill rotWithShape="1">
          <a:blip r:embed="rId3" cstate="print">
            <a:extLst>
              <a:ext uri="{28A0092B-C50C-407E-A947-70E740481C1C}">
                <a14:useLocalDpi xmlns:a14="http://schemas.microsoft.com/office/drawing/2010/main" val="0"/>
              </a:ext>
            </a:extLst>
          </a:blip>
          <a:srcRect l="18291" r="16607" b="16847"/>
          <a:stretch/>
        </p:blipFill>
        <p:spPr bwMode="auto">
          <a:xfrm>
            <a:off x="6091358" y="2808940"/>
            <a:ext cx="2860667" cy="3653695"/>
          </a:xfrm>
          <a:prstGeom prst="rect">
            <a:avLst/>
          </a:prstGeom>
          <a:noFill/>
          <a:ln>
            <a:noFill/>
          </a:ln>
          <a:extLst>
            <a:ext uri="{53640926-AAD7-44d8-BBD7-CCE9431645EC}">
              <a14:shadowObscured xmlns:a14="http://schemas.microsoft.com/office/drawing/2010/main"/>
            </a:ext>
          </a:extLst>
        </p:spPr>
      </p:pic>
      <p:pic>
        <p:nvPicPr>
          <p:cNvPr id="13" name="图片 118" descr="E:\Doctor_grade3\UCSD\paper\gravity_waves\figures\Figure3_4\Fig5b.png"/>
          <p:cNvPicPr/>
          <p:nvPr/>
        </p:nvPicPr>
        <p:blipFill rotWithShape="1">
          <a:blip r:embed="rId4">
            <a:extLst>
              <a:ext uri="{28A0092B-C50C-407E-A947-70E740481C1C}">
                <a14:useLocalDpi xmlns:a14="http://schemas.microsoft.com/office/drawing/2010/main" val="0"/>
              </a:ext>
            </a:extLst>
          </a:blip>
          <a:srcRect b="73336"/>
          <a:stretch/>
        </p:blipFill>
        <p:spPr bwMode="auto">
          <a:xfrm>
            <a:off x="5806564" y="2150680"/>
            <a:ext cx="3337436" cy="930275"/>
          </a:xfrm>
          <a:prstGeom prst="rect">
            <a:avLst/>
          </a:prstGeom>
          <a:noFill/>
          <a:ln>
            <a:noFill/>
          </a:ln>
        </p:spPr>
      </p:pic>
      <p:sp>
        <p:nvSpPr>
          <p:cNvPr id="14" name="TextBox 13"/>
          <p:cNvSpPr txBox="1"/>
          <p:nvPr/>
        </p:nvSpPr>
        <p:spPr>
          <a:xfrm>
            <a:off x="6278352" y="1721638"/>
            <a:ext cx="2865648" cy="646331"/>
          </a:xfrm>
          <a:prstGeom prst="rect">
            <a:avLst/>
          </a:prstGeom>
          <a:noFill/>
        </p:spPr>
        <p:txBody>
          <a:bodyPr wrap="square" rtlCol="0">
            <a:spAutoFit/>
          </a:bodyPr>
          <a:lstStyle/>
          <a:p>
            <a:r>
              <a:rPr lang="en-US" dirty="0" smtClean="0"/>
              <a:t>Balloon velocity variations over the Antarctic peninsula</a:t>
            </a:r>
            <a:endParaRPr lang="en-US" dirty="0"/>
          </a:p>
        </p:txBody>
      </p:sp>
    </p:spTree>
    <p:extLst>
      <p:ext uri="{BB962C8B-B14F-4D97-AF65-F5344CB8AC3E}">
        <p14:creationId xmlns:p14="http://schemas.microsoft.com/office/powerpoint/2010/main" val="10903594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half" idx="1"/>
          </p:nvPr>
        </p:nvSpPr>
        <p:spPr>
          <a:xfrm>
            <a:off x="721986" y="1480677"/>
            <a:ext cx="7964814" cy="4899211"/>
          </a:xfrm>
        </p:spPr>
        <p:txBody>
          <a:bodyPr>
            <a:normAutofit fontScale="55000" lnSpcReduction="20000"/>
          </a:bodyPr>
          <a:lstStyle/>
          <a:p>
            <a:r>
              <a:rPr lang="en-US" sz="4400" dirty="0" smtClean="0"/>
              <a:t>SIO </a:t>
            </a:r>
          </a:p>
          <a:p>
            <a:pPr lvl="1"/>
            <a:r>
              <a:rPr lang="en-US" sz="3300" dirty="0" smtClean="0"/>
              <a:t>J. </a:t>
            </a:r>
            <a:r>
              <a:rPr lang="en-US" sz="3300" dirty="0" err="1" smtClean="0"/>
              <a:t>Sussman</a:t>
            </a:r>
            <a:r>
              <a:rPr lang="en-US" sz="3300" dirty="0" smtClean="0"/>
              <a:t>, </a:t>
            </a:r>
            <a:r>
              <a:rPr lang="en-US" sz="3300" dirty="0"/>
              <a:t>B. Murphy, P. </a:t>
            </a:r>
            <a:r>
              <a:rPr lang="en-US" sz="3300" dirty="0" err="1"/>
              <a:t>Muradyan</a:t>
            </a:r>
            <a:endParaRPr lang="en-US" sz="3300" dirty="0" smtClean="0"/>
          </a:p>
          <a:p>
            <a:r>
              <a:rPr lang="en-US" sz="4400" dirty="0" smtClean="0"/>
              <a:t>Purdue University</a:t>
            </a:r>
          </a:p>
          <a:p>
            <a:pPr lvl="1"/>
            <a:r>
              <a:rPr lang="en-US" sz="3300" dirty="0" smtClean="0"/>
              <a:t>James Garrison</a:t>
            </a:r>
          </a:p>
          <a:p>
            <a:pPr lvl="1"/>
            <a:r>
              <a:rPr lang="en-US" sz="3300" dirty="0" smtClean="0"/>
              <a:t>E. Wang, A. Johnson, U. </a:t>
            </a:r>
            <a:r>
              <a:rPr lang="en-US" sz="3300" dirty="0" err="1" smtClean="0"/>
              <a:t>Acikoz</a:t>
            </a:r>
            <a:r>
              <a:rPr lang="en-US" sz="3300" dirty="0" smtClean="0"/>
              <a:t>, B. </a:t>
            </a:r>
            <a:r>
              <a:rPr lang="en-US" sz="3300" dirty="0" err="1" smtClean="0"/>
              <a:t>Ventre</a:t>
            </a:r>
            <a:endParaRPr lang="en-US" sz="3300" dirty="0" smtClean="0"/>
          </a:p>
          <a:p>
            <a:r>
              <a:rPr lang="en-US" sz="4400" dirty="0" smtClean="0"/>
              <a:t>UC Davis</a:t>
            </a:r>
          </a:p>
          <a:p>
            <a:pPr lvl="1"/>
            <a:r>
              <a:rPr lang="en-US" sz="3300" dirty="0" err="1" smtClean="0"/>
              <a:t>Shu-Hua</a:t>
            </a:r>
            <a:r>
              <a:rPr lang="en-US" sz="3300" dirty="0" smtClean="0"/>
              <a:t> Chen</a:t>
            </a:r>
          </a:p>
          <a:p>
            <a:pPr lvl="1"/>
            <a:r>
              <a:rPr lang="en-US" sz="3300" dirty="0" err="1" smtClean="0"/>
              <a:t>Xue</a:t>
            </a:r>
            <a:r>
              <a:rPr lang="en-US" sz="3300" dirty="0" smtClean="0"/>
              <a:t> </a:t>
            </a:r>
            <a:r>
              <a:rPr lang="en-US" sz="3300" dirty="0" err="1" smtClean="0"/>
              <a:t>Meng</a:t>
            </a:r>
            <a:r>
              <a:rPr lang="en-US" sz="3300" dirty="0" smtClean="0"/>
              <a:t> Chen, </a:t>
            </a:r>
            <a:r>
              <a:rPr lang="en-US" sz="3300" dirty="0" err="1" smtClean="0"/>
              <a:t>Shu</a:t>
            </a:r>
            <a:r>
              <a:rPr lang="en-US" sz="3300" dirty="0" smtClean="0"/>
              <a:t> </a:t>
            </a:r>
            <a:r>
              <a:rPr lang="en-US" sz="3300" dirty="0" err="1" smtClean="0"/>
              <a:t>Ya</a:t>
            </a:r>
            <a:r>
              <a:rPr lang="en-US" sz="3300" dirty="0" smtClean="0"/>
              <a:t> Chen (NCAR, National Central University)</a:t>
            </a:r>
          </a:p>
          <a:p>
            <a:r>
              <a:rPr lang="en-US" sz="4400" dirty="0" smtClean="0"/>
              <a:t>Texas A&amp;M Corpus Christi</a:t>
            </a:r>
          </a:p>
          <a:p>
            <a:pPr lvl="1"/>
            <a:r>
              <a:rPr lang="en-US" sz="3300" dirty="0" err="1" smtClean="0"/>
              <a:t>Feiqin</a:t>
            </a:r>
            <a:r>
              <a:rPr lang="en-US" sz="3300" dirty="0" smtClean="0"/>
              <a:t> </a:t>
            </a:r>
            <a:r>
              <a:rPr lang="en-US" sz="3300" dirty="0" err="1" smtClean="0"/>
              <a:t>Xie</a:t>
            </a:r>
            <a:r>
              <a:rPr lang="en-US" sz="3300" dirty="0" smtClean="0"/>
              <a:t>, </a:t>
            </a:r>
            <a:r>
              <a:rPr lang="en-US" sz="3300" dirty="0" err="1" smtClean="0"/>
              <a:t>Loknath</a:t>
            </a:r>
            <a:r>
              <a:rPr lang="en-US" sz="3300" dirty="0" smtClean="0"/>
              <a:t> </a:t>
            </a:r>
            <a:r>
              <a:rPr lang="en-US" sz="3300" dirty="0" err="1" smtClean="0"/>
              <a:t>Adhikari</a:t>
            </a:r>
            <a:endParaRPr lang="en-US" sz="3300" dirty="0" smtClean="0"/>
          </a:p>
          <a:p>
            <a:r>
              <a:rPr lang="en-US" sz="4400" dirty="0" smtClean="0"/>
              <a:t>NCAR </a:t>
            </a:r>
          </a:p>
          <a:p>
            <a:pPr lvl="1"/>
            <a:r>
              <a:rPr lang="en-US" sz="3300" dirty="0" smtClean="0"/>
              <a:t>EOL, RAF facilities</a:t>
            </a:r>
          </a:p>
          <a:p>
            <a:pPr lvl="1"/>
            <a:r>
              <a:rPr lang="en-US" sz="3300" dirty="0" smtClean="0"/>
              <a:t>Chris Davis</a:t>
            </a:r>
          </a:p>
          <a:p>
            <a:r>
              <a:rPr lang="en-US" sz="4400" dirty="0" smtClean="0"/>
              <a:t>NOAA, NOAA AOC</a:t>
            </a:r>
          </a:p>
          <a:p>
            <a:pPr lvl="1"/>
            <a:r>
              <a:rPr lang="en-US" sz="3300" dirty="0" smtClean="0"/>
              <a:t>Chris </a:t>
            </a:r>
            <a:r>
              <a:rPr lang="en-US" sz="3300" dirty="0" err="1" smtClean="0"/>
              <a:t>Fairall</a:t>
            </a:r>
            <a:r>
              <a:rPr lang="en-US" sz="3300" dirty="0" smtClean="0"/>
              <a:t>, Ryan </a:t>
            </a:r>
            <a:r>
              <a:rPr lang="en-US" sz="3300" dirty="0" err="1" smtClean="0"/>
              <a:t>Spackman</a:t>
            </a:r>
            <a:r>
              <a:rPr lang="en-US" sz="3300" dirty="0" smtClean="0"/>
              <a:t>, Jack Parrish</a:t>
            </a:r>
          </a:p>
          <a:p>
            <a:pPr lvl="1"/>
            <a:endParaRPr lang="en-US" dirty="0"/>
          </a:p>
        </p:txBody>
      </p:sp>
      <p:pic>
        <p:nvPicPr>
          <p:cNvPr id="5" name="Picture 5"/>
          <p:cNvPicPr>
            <a:picLocks noChangeAspect="1" noChangeArrowheads="1"/>
          </p:cNvPicPr>
          <p:nvPr/>
        </p:nvPicPr>
        <p:blipFill rotWithShape="1">
          <a:blip r:embed="rId2"/>
          <a:srcRect r="80448"/>
          <a:stretch/>
        </p:blipFill>
        <p:spPr bwMode="auto">
          <a:xfrm>
            <a:off x="7623248" y="1417638"/>
            <a:ext cx="997183" cy="986117"/>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7694255" y="3185388"/>
            <a:ext cx="855168" cy="748272"/>
          </a:xfrm>
          <a:prstGeom prst="rect">
            <a:avLst/>
          </a:prstGeom>
        </p:spPr>
      </p:pic>
      <p:pic>
        <p:nvPicPr>
          <p:cNvPr id="8" name="Picture 7" descr="1024px-NOAA_logo.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505" y="4760739"/>
            <a:ext cx="790669" cy="790669"/>
          </a:xfrm>
          <a:prstGeom prst="rect">
            <a:avLst/>
          </a:prstGeom>
        </p:spPr>
      </p:pic>
    </p:spTree>
    <p:extLst>
      <p:ext uri="{BB962C8B-B14F-4D97-AF65-F5344CB8AC3E}">
        <p14:creationId xmlns:p14="http://schemas.microsoft.com/office/powerpoint/2010/main" val="29139494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a:xfrm>
            <a:off x="2057400" y="381000"/>
            <a:ext cx="7086600" cy="762000"/>
          </a:xfrm>
        </p:spPr>
        <p:txBody>
          <a:bodyPr/>
          <a:lstStyle/>
          <a:p>
            <a:pPr eaLnBrk="1" hangingPunct="1"/>
            <a:r>
              <a:rPr lang="en-US" sz="3200" dirty="0">
                <a:latin typeface="Arial" charset="0"/>
                <a:ea typeface="ＭＳ Ｐゴシック" charset="0"/>
                <a:cs typeface="ＭＳ Ｐゴシック" charset="0"/>
              </a:rPr>
              <a:t>Airborne GPS radio occultation</a:t>
            </a:r>
          </a:p>
        </p:txBody>
      </p:sp>
      <p:sp>
        <p:nvSpPr>
          <p:cNvPr id="24578" name="Rectangle 4"/>
          <p:cNvSpPr>
            <a:spLocks noGrp="1" noChangeArrowheads="1"/>
          </p:cNvSpPr>
          <p:nvPr>
            <p:ph type="body" sz="half" idx="4294967295"/>
          </p:nvPr>
        </p:nvSpPr>
        <p:spPr>
          <a:xfrm>
            <a:off x="762000" y="1353963"/>
            <a:ext cx="8382000" cy="1555587"/>
          </a:xfrm>
        </p:spPr>
        <p:txBody>
          <a:bodyPr/>
          <a:lstStyle/>
          <a:p>
            <a:pPr marL="0" indent="0" eaLnBrk="1" hangingPunct="1"/>
            <a:r>
              <a:rPr lang="en-US" sz="2000" dirty="0">
                <a:latin typeface="Arial" charset="0"/>
                <a:ea typeface="ＭＳ Ｐゴシック" charset="0"/>
                <a:cs typeface="ＭＳ Ｐゴシック" charset="0"/>
              </a:rPr>
              <a:t>Side-looking GPS receiver tracks setting and rising satellites</a:t>
            </a:r>
          </a:p>
          <a:p>
            <a:pPr marL="0" indent="0" eaLnBrk="1" hangingPunct="1"/>
            <a:r>
              <a:rPr lang="en-US" sz="2000" dirty="0">
                <a:latin typeface="Arial" charset="0"/>
                <a:ea typeface="ＭＳ Ｐゴシック" charset="0"/>
                <a:cs typeface="ＭＳ Ｐゴシック" charset="0"/>
              </a:rPr>
              <a:t>Nearly horizontal </a:t>
            </a:r>
            <a:r>
              <a:rPr lang="en-US" sz="2000" dirty="0" err="1">
                <a:latin typeface="Arial" charset="0"/>
                <a:ea typeface="ＭＳ Ｐゴシック" charset="0"/>
                <a:cs typeface="ＭＳ Ｐゴシック" charset="0"/>
              </a:rPr>
              <a:t>raypaths</a:t>
            </a:r>
            <a:r>
              <a:rPr lang="en-US" sz="2000" dirty="0">
                <a:latin typeface="Arial" charset="0"/>
                <a:ea typeface="ＭＳ Ｐゴシック" charset="0"/>
                <a:cs typeface="ＭＳ Ｐゴシック" charset="0"/>
              </a:rPr>
              <a:t> experience refractive delay</a:t>
            </a:r>
          </a:p>
          <a:p>
            <a:pPr marL="0" indent="0" eaLnBrk="1" hangingPunct="1"/>
            <a:r>
              <a:rPr lang="en-US" sz="2000" dirty="0">
                <a:latin typeface="Arial" charset="0"/>
                <a:ea typeface="ＭＳ Ｐゴシック" charset="0"/>
                <a:cs typeface="ＭＳ Ｐゴシック" charset="0"/>
              </a:rPr>
              <a:t>Atmospheric humidity profile is derived from refractive delay</a:t>
            </a:r>
            <a:endParaRPr lang="en-US" sz="1400" dirty="0">
              <a:latin typeface="Arial" charset="0"/>
              <a:ea typeface="ＭＳ Ｐゴシック" charset="0"/>
              <a:cs typeface="ＭＳ Ｐゴシック" charset="0"/>
            </a:endParaRPr>
          </a:p>
          <a:p>
            <a:pPr marL="0" indent="0" eaLnBrk="1" hangingPunct="1"/>
            <a:endParaRPr lang="en-US" sz="1600" dirty="0">
              <a:latin typeface="Arial" charset="0"/>
              <a:ea typeface="ＭＳ Ｐゴシック" charset="0"/>
              <a:cs typeface="ＭＳ Ｐゴシック" charset="0"/>
            </a:endParaRPr>
          </a:p>
        </p:txBody>
      </p:sp>
      <p:grpSp>
        <p:nvGrpSpPr>
          <p:cNvPr id="5" name="Group 9"/>
          <p:cNvGrpSpPr>
            <a:grpSpLocks/>
          </p:cNvGrpSpPr>
          <p:nvPr/>
        </p:nvGrpSpPr>
        <p:grpSpPr bwMode="auto">
          <a:xfrm>
            <a:off x="1127586" y="3765394"/>
            <a:ext cx="5770790" cy="2351212"/>
            <a:chOff x="762000" y="2887663"/>
            <a:chExt cx="7467600" cy="3511550"/>
          </a:xfrm>
        </p:grpSpPr>
        <p:pic>
          <p:nvPicPr>
            <p:cNvPr id="6" name="Picture 8" descr="o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87663"/>
              <a:ext cx="74676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2663825" y="3760788"/>
              <a:ext cx="1231900" cy="431800"/>
            </a:xfrm>
            <a:custGeom>
              <a:avLst/>
              <a:gdLst>
                <a:gd name="connsiteX0" fmla="*/ 0 w 1232968"/>
                <a:gd name="connsiteY0" fmla="*/ 0 h 431514"/>
                <a:gd name="connsiteX1" fmla="*/ 665803 w 1232968"/>
                <a:gd name="connsiteY1" fmla="*/ 123289 h 431514"/>
                <a:gd name="connsiteX2" fmla="*/ 1232968 w 1232968"/>
                <a:gd name="connsiteY2" fmla="*/ 431514 h 431514"/>
              </a:gdLst>
              <a:ahLst/>
              <a:cxnLst>
                <a:cxn ang="0">
                  <a:pos x="connsiteX0" y="connsiteY0"/>
                </a:cxn>
                <a:cxn ang="0">
                  <a:pos x="connsiteX1" y="connsiteY1"/>
                </a:cxn>
                <a:cxn ang="0">
                  <a:pos x="connsiteX2" y="connsiteY2"/>
                </a:cxn>
              </a:cxnLst>
              <a:rect l="l" t="t" r="r" b="b"/>
              <a:pathLst>
                <a:path w="1232968" h="431514">
                  <a:moveTo>
                    <a:pt x="0" y="0"/>
                  </a:moveTo>
                  <a:cubicBezTo>
                    <a:pt x="230154" y="25685"/>
                    <a:pt x="460308" y="51370"/>
                    <a:pt x="665803" y="123289"/>
                  </a:cubicBezTo>
                  <a:cubicBezTo>
                    <a:pt x="871298" y="195208"/>
                    <a:pt x="1232968" y="431514"/>
                    <a:pt x="1232968" y="431514"/>
                  </a:cubicBezTo>
                </a:path>
              </a:pathLst>
            </a:custGeom>
            <a:noFill/>
            <a:ln w="63500" cap="flat" cmpd="sng" algn="ctr">
              <a:solidFill>
                <a:srgbClr val="FF0000"/>
              </a:solidFill>
              <a:prstDash val="sysDot"/>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2663825" y="3760788"/>
              <a:ext cx="1231900" cy="431800"/>
            </a:xfrm>
            <a:custGeom>
              <a:avLst/>
              <a:gdLst>
                <a:gd name="connsiteX0" fmla="*/ 0 w 1232968"/>
                <a:gd name="connsiteY0" fmla="*/ 0 h 431514"/>
                <a:gd name="connsiteX1" fmla="*/ 665803 w 1232968"/>
                <a:gd name="connsiteY1" fmla="*/ 123289 h 431514"/>
                <a:gd name="connsiteX2" fmla="*/ 1232968 w 1232968"/>
                <a:gd name="connsiteY2" fmla="*/ 431514 h 431514"/>
              </a:gdLst>
              <a:ahLst/>
              <a:cxnLst>
                <a:cxn ang="0">
                  <a:pos x="connsiteX0" y="connsiteY0"/>
                </a:cxn>
                <a:cxn ang="0">
                  <a:pos x="connsiteX1" y="connsiteY1"/>
                </a:cxn>
                <a:cxn ang="0">
                  <a:pos x="connsiteX2" y="connsiteY2"/>
                </a:cxn>
              </a:cxnLst>
              <a:rect l="l" t="t" r="r" b="b"/>
              <a:pathLst>
                <a:path w="1232968" h="431514">
                  <a:moveTo>
                    <a:pt x="0" y="0"/>
                  </a:moveTo>
                  <a:cubicBezTo>
                    <a:pt x="230154" y="25685"/>
                    <a:pt x="460308" y="51370"/>
                    <a:pt x="665803" y="123289"/>
                  </a:cubicBezTo>
                  <a:cubicBezTo>
                    <a:pt x="871298" y="195208"/>
                    <a:pt x="1232968" y="431514"/>
                    <a:pt x="1232968" y="431514"/>
                  </a:cubicBezTo>
                </a:path>
              </a:pathLst>
            </a:custGeom>
            <a:noFill/>
            <a:ln w="31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pSp>
      <p:pic>
        <p:nvPicPr>
          <p:cNvPr id="10" name="Picture 10" descr="g4_jet_logo.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9577443" flipH="1">
            <a:off x="3749455" y="2464747"/>
            <a:ext cx="686291" cy="35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8"/>
          <p:cNvSpPr txBox="1">
            <a:spLocks noChangeArrowheads="1"/>
          </p:cNvSpPr>
          <p:nvPr/>
        </p:nvSpPr>
        <p:spPr bwMode="auto">
          <a:xfrm>
            <a:off x="2275959" y="2843112"/>
            <a:ext cx="41829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rPr>
              <a:t>Tangent point – </a:t>
            </a:r>
            <a:endParaRPr lang="en-US" dirty="0" smtClean="0">
              <a:solidFill>
                <a:srgbClr val="FF0000"/>
              </a:solidFill>
            </a:endParaRPr>
          </a:p>
          <a:p>
            <a:r>
              <a:rPr lang="en-US" dirty="0" smtClean="0">
                <a:solidFill>
                  <a:srgbClr val="FF0000"/>
                </a:solidFill>
              </a:rPr>
              <a:t>point </a:t>
            </a:r>
            <a:r>
              <a:rPr lang="en-US" dirty="0">
                <a:solidFill>
                  <a:srgbClr val="FF0000"/>
                </a:solidFill>
              </a:rPr>
              <a:t>closest to Earth surface</a:t>
            </a:r>
          </a:p>
        </p:txBody>
      </p:sp>
      <p:cxnSp>
        <p:nvCxnSpPr>
          <p:cNvPr id="11" name="Straight Connector 10"/>
          <p:cNvCxnSpPr/>
          <p:nvPr/>
        </p:nvCxnSpPr>
        <p:spPr bwMode="auto">
          <a:xfrm>
            <a:off x="4142026" y="2675208"/>
            <a:ext cx="2638812" cy="1063"/>
          </a:xfrm>
          <a:prstGeom prst="line">
            <a:avLst/>
          </a:pr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Picture 14" descr="gps_sat.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661483" y="3442647"/>
            <a:ext cx="375222" cy="32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p:nvSpPr>
        <p:spPr bwMode="auto">
          <a:xfrm>
            <a:off x="4180057" y="2666705"/>
            <a:ext cx="2600782" cy="669649"/>
          </a:xfrm>
          <a:custGeom>
            <a:avLst/>
            <a:gdLst>
              <a:gd name="connsiteX0" fmla="*/ 0 w 3674245"/>
              <a:gd name="connsiteY0" fmla="*/ 0 h 998648"/>
              <a:gd name="connsiteX1" fmla="*/ 1393254 w 3674245"/>
              <a:gd name="connsiteY1" fmla="*/ 221922 h 998648"/>
              <a:gd name="connsiteX2" fmla="*/ 3674245 w 3674245"/>
              <a:gd name="connsiteY2" fmla="*/ 998648 h 998648"/>
            </a:gdLst>
            <a:ahLst/>
            <a:cxnLst>
              <a:cxn ang="0">
                <a:pos x="connsiteX0" y="connsiteY0"/>
              </a:cxn>
              <a:cxn ang="0">
                <a:pos x="connsiteX1" y="connsiteY1"/>
              </a:cxn>
              <a:cxn ang="0">
                <a:pos x="connsiteX2" y="connsiteY2"/>
              </a:cxn>
            </a:cxnLst>
            <a:rect l="l" t="t" r="r" b="b"/>
            <a:pathLst>
              <a:path w="3674245" h="998648">
                <a:moveTo>
                  <a:pt x="0" y="0"/>
                </a:moveTo>
                <a:cubicBezTo>
                  <a:pt x="390440" y="27740"/>
                  <a:pt x="780880" y="55481"/>
                  <a:pt x="1393254" y="221922"/>
                </a:cubicBezTo>
                <a:cubicBezTo>
                  <a:pt x="2005628" y="388363"/>
                  <a:pt x="3674245" y="998648"/>
                  <a:pt x="3674245" y="998648"/>
                </a:cubicBezTo>
              </a:path>
            </a:pathLst>
          </a:custGeom>
          <a:ln w="3175" cap="flat" cmpd="sng" algn="ctr">
            <a:solidFill>
              <a:schemeClr val="tx1"/>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4" name="Straight Connector 13"/>
          <p:cNvCxnSpPr>
            <a:endCxn id="12" idx="3"/>
          </p:cNvCxnSpPr>
          <p:nvPr/>
        </p:nvCxnSpPr>
        <p:spPr bwMode="auto">
          <a:xfrm>
            <a:off x="4922260" y="2674146"/>
            <a:ext cx="2739223" cy="929875"/>
          </a:xfrm>
          <a:prstGeom prst="line">
            <a:avLst/>
          </a:pr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Box 24"/>
          <p:cNvSpPr txBox="1">
            <a:spLocks noChangeArrowheads="1"/>
          </p:cNvSpPr>
          <p:nvPr/>
        </p:nvSpPr>
        <p:spPr bwMode="auto">
          <a:xfrm>
            <a:off x="5594976" y="2516470"/>
            <a:ext cx="4855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Calibri" charset="0"/>
              </a:rPr>
              <a:t>α</a:t>
            </a:r>
          </a:p>
        </p:txBody>
      </p:sp>
      <p:sp>
        <p:nvSpPr>
          <p:cNvPr id="16" name="Freeform 15"/>
          <p:cNvSpPr/>
          <p:nvPr/>
        </p:nvSpPr>
        <p:spPr bwMode="auto">
          <a:xfrm>
            <a:off x="5419108" y="2670957"/>
            <a:ext cx="80968" cy="182825"/>
          </a:xfrm>
          <a:custGeom>
            <a:avLst/>
            <a:gdLst>
              <a:gd name="connsiteX0" fmla="*/ 147957 w 209605"/>
              <a:gd name="connsiteY0" fmla="*/ 0 h 505488"/>
              <a:gd name="connsiteX1" fmla="*/ 184946 w 209605"/>
              <a:gd name="connsiteY1" fmla="*/ 295896 h 505488"/>
              <a:gd name="connsiteX2" fmla="*/ 0 w 209605"/>
              <a:gd name="connsiteY2" fmla="*/ 505488 h 505488"/>
            </a:gdLst>
            <a:ahLst/>
            <a:cxnLst>
              <a:cxn ang="0">
                <a:pos x="connsiteX0" y="connsiteY0"/>
              </a:cxn>
              <a:cxn ang="0">
                <a:pos x="connsiteX1" y="connsiteY1"/>
              </a:cxn>
              <a:cxn ang="0">
                <a:pos x="connsiteX2" y="connsiteY2"/>
              </a:cxn>
            </a:cxnLst>
            <a:rect l="l" t="t" r="r" b="b"/>
            <a:pathLst>
              <a:path w="209605" h="505488">
                <a:moveTo>
                  <a:pt x="147957" y="0"/>
                </a:moveTo>
                <a:cubicBezTo>
                  <a:pt x="178781" y="105824"/>
                  <a:pt x="209605" y="211648"/>
                  <a:pt x="184946" y="295896"/>
                </a:cubicBezTo>
                <a:cubicBezTo>
                  <a:pt x="160287" y="380144"/>
                  <a:pt x="0" y="505488"/>
                  <a:pt x="0" y="505488"/>
                </a:cubicBezTo>
              </a:path>
            </a:pathLst>
          </a:custGeom>
          <a:ln w="317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7" name="Oval 17"/>
          <p:cNvSpPr>
            <a:spLocks noChangeArrowheads="1"/>
          </p:cNvSpPr>
          <p:nvPr/>
        </p:nvSpPr>
        <p:spPr bwMode="auto">
          <a:xfrm>
            <a:off x="4862496" y="2700917"/>
            <a:ext cx="117771" cy="102042"/>
          </a:xfrm>
          <a:prstGeom prst="ellipse">
            <a:avLst/>
          </a:prstGeom>
          <a:solidFill>
            <a:srgbClr val="FF0000"/>
          </a:solidFill>
          <a:ln w="9525">
            <a:solidFill>
              <a:schemeClr val="tx1"/>
            </a:solidFill>
            <a:round/>
            <a:headEnd/>
            <a:tailEnd/>
          </a:ln>
        </p:spPr>
        <p:txBody>
          <a:bodyPr/>
          <a:lstStyle/>
          <a:p>
            <a:endParaRPr lang="en-US"/>
          </a:p>
        </p:txBody>
      </p:sp>
      <p:sp>
        <p:nvSpPr>
          <p:cNvPr id="19" name="TextBox 20"/>
          <p:cNvSpPr txBox="1">
            <a:spLocks noChangeArrowheads="1"/>
          </p:cNvSpPr>
          <p:nvPr/>
        </p:nvSpPr>
        <p:spPr bwMode="auto">
          <a:xfrm>
            <a:off x="6884326" y="2523721"/>
            <a:ext cx="2060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Bending angle</a:t>
            </a:r>
          </a:p>
        </p:txBody>
      </p:sp>
      <p:graphicFrame>
        <p:nvGraphicFramePr>
          <p:cNvPr id="21" name="Object 1"/>
          <p:cNvGraphicFramePr>
            <a:graphicFrameLocks noChangeAspect="1"/>
          </p:cNvGraphicFramePr>
          <p:nvPr>
            <p:extLst>
              <p:ext uri="{D42A27DB-BD31-4B8C-83A1-F6EECF244321}">
                <p14:modId xmlns:p14="http://schemas.microsoft.com/office/powerpoint/2010/main" val="2095556565"/>
              </p:ext>
            </p:extLst>
          </p:nvPr>
        </p:nvGraphicFramePr>
        <p:xfrm>
          <a:off x="5147670" y="6102368"/>
          <a:ext cx="2878348" cy="693866"/>
        </p:xfrm>
        <a:graphic>
          <a:graphicData uri="http://schemas.openxmlformats.org/presentationml/2006/ole">
            <mc:AlternateContent xmlns:mc="http://schemas.openxmlformats.org/markup-compatibility/2006">
              <mc:Choice xmlns:v="urn:schemas-microsoft-com:vml" Requires="v">
                <p:oleObj spid="_x0000_s9226" name="Equation" r:id="rId7" imgW="1650960" imgH="393480" progId="Equation.DSMT4">
                  <p:embed/>
                </p:oleObj>
              </mc:Choice>
              <mc:Fallback>
                <p:oleObj name="Equation" r:id="rId7" imgW="165096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7670" y="6102368"/>
                        <a:ext cx="2878348" cy="693866"/>
                      </a:xfrm>
                      <a:prstGeom prst="rect">
                        <a:avLst/>
                      </a:prstGeom>
                      <a:solidFill>
                        <a:schemeClr val="bg1"/>
                      </a:solidFill>
                      <a:ln w="9525">
                        <a:solidFill>
                          <a:schemeClr val="tx1"/>
                        </a:solidFill>
                        <a:miter lim="800000"/>
                        <a:headEnd/>
                        <a:tailEnd/>
                      </a:ln>
                    </p:spPr>
                  </p:pic>
                </p:oleObj>
              </mc:Fallback>
            </mc:AlternateContent>
          </a:graphicData>
        </a:graphic>
      </p:graphicFrame>
      <p:sp>
        <p:nvSpPr>
          <p:cNvPr id="2" name="TextBox 1"/>
          <p:cNvSpPr txBox="1"/>
          <p:nvPr/>
        </p:nvSpPr>
        <p:spPr>
          <a:xfrm>
            <a:off x="987693" y="6319003"/>
            <a:ext cx="3992574" cy="369332"/>
          </a:xfrm>
          <a:prstGeom prst="rect">
            <a:avLst/>
          </a:prstGeom>
          <a:noFill/>
        </p:spPr>
        <p:txBody>
          <a:bodyPr wrap="square" rtlCol="0">
            <a:spAutoFit/>
          </a:bodyPr>
          <a:lstStyle/>
          <a:p>
            <a:r>
              <a:rPr lang="en-US" dirty="0" smtClean="0"/>
              <a:t>A profile of </a:t>
            </a:r>
            <a:r>
              <a:rPr lang="en-US" i="1" dirty="0" smtClean="0"/>
              <a:t>N</a:t>
            </a:r>
            <a:r>
              <a:rPr lang="en-US" dirty="0" smtClean="0"/>
              <a:t> is retrieved at each height</a:t>
            </a:r>
            <a:endParaRPr lang="en-US" dirty="0"/>
          </a:p>
        </p:txBody>
      </p:sp>
    </p:spTree>
    <p:extLst>
      <p:ext uri="{BB962C8B-B14F-4D97-AF65-F5344CB8AC3E}">
        <p14:creationId xmlns:p14="http://schemas.microsoft.com/office/powerpoint/2010/main" val="331040749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09600" y="3175"/>
            <a:ext cx="7772400" cy="1143000"/>
          </a:xfrm>
        </p:spPr>
        <p:txBody>
          <a:bodyPr/>
          <a:lstStyle/>
          <a:p>
            <a:r>
              <a:rPr lang="en-US" sz="3200" dirty="0">
                <a:latin typeface="Arial" charset="0"/>
                <a:ea typeface="ＭＳ Ｐゴシック" charset="0"/>
                <a:cs typeface="ＭＳ Ｐゴシック" charset="0"/>
              </a:rPr>
              <a:t>Focus on tropical waves</a:t>
            </a:r>
          </a:p>
        </p:txBody>
      </p:sp>
      <p:pic>
        <p:nvPicPr>
          <p:cNvPr id="21507" name="20100910T000000anim72.gif" descr="/Users/jhaase/Documents/projects/2010-06_predict/presentations/figs/mimic-anim_cimss/20100910T000000anim72.gif">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838200" y="1371600"/>
            <a:ext cx="8229600" cy="3887788"/>
          </a:xfrm>
          <a:noFill/>
        </p:spPr>
      </p:pic>
      <p:sp>
        <p:nvSpPr>
          <p:cNvPr id="20483" name="TextBox 3"/>
          <p:cNvSpPr txBox="1">
            <a:spLocks noChangeArrowheads="1"/>
          </p:cNvSpPr>
          <p:nvPr/>
        </p:nvSpPr>
        <p:spPr bwMode="auto">
          <a:xfrm>
            <a:off x="1905000" y="38100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PGI38</a:t>
            </a:r>
          </a:p>
          <a:p>
            <a:r>
              <a:rPr lang="en-US" sz="1200"/>
              <a:t>Gaston TS</a:t>
            </a:r>
          </a:p>
        </p:txBody>
      </p:sp>
      <p:sp>
        <p:nvSpPr>
          <p:cNvPr id="20484" name="TextBox 4"/>
          <p:cNvSpPr txBox="1">
            <a:spLocks noChangeArrowheads="1"/>
          </p:cNvSpPr>
          <p:nvPr/>
        </p:nvSpPr>
        <p:spPr bwMode="auto">
          <a:xfrm>
            <a:off x="4267200" y="3429000"/>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PGI39</a:t>
            </a:r>
          </a:p>
        </p:txBody>
      </p:sp>
      <p:sp>
        <p:nvSpPr>
          <p:cNvPr id="20485" name="TextBox 5"/>
          <p:cNvSpPr txBox="1">
            <a:spLocks noChangeArrowheads="1"/>
          </p:cNvSpPr>
          <p:nvPr/>
        </p:nvSpPr>
        <p:spPr bwMode="auto">
          <a:xfrm>
            <a:off x="5181600" y="3810000"/>
            <a:ext cx="68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PGI41</a:t>
            </a:r>
          </a:p>
          <a:p>
            <a:r>
              <a:rPr lang="en-US" sz="1200"/>
              <a:t>Igor</a:t>
            </a:r>
          </a:p>
          <a:p>
            <a:r>
              <a:rPr lang="en-US" sz="1200"/>
              <a:t>Cat 4-5</a:t>
            </a:r>
          </a:p>
        </p:txBody>
      </p:sp>
      <p:sp>
        <p:nvSpPr>
          <p:cNvPr id="20486" name="TextBox 6"/>
          <p:cNvSpPr txBox="1">
            <a:spLocks noChangeArrowheads="1"/>
          </p:cNvSpPr>
          <p:nvPr/>
        </p:nvSpPr>
        <p:spPr bwMode="auto">
          <a:xfrm>
            <a:off x="3124200" y="40386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PGI44</a:t>
            </a:r>
          </a:p>
          <a:p>
            <a:r>
              <a:rPr lang="en-US" sz="1200"/>
              <a:t>Karl Cat 3</a:t>
            </a:r>
          </a:p>
        </p:txBody>
      </p:sp>
      <p:sp>
        <p:nvSpPr>
          <p:cNvPr id="20487" name="TextBox 1"/>
          <p:cNvSpPr txBox="1">
            <a:spLocks noChangeArrowheads="1"/>
          </p:cNvSpPr>
          <p:nvPr/>
        </p:nvSpPr>
        <p:spPr bwMode="auto">
          <a:xfrm>
            <a:off x="6629400" y="51069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i="1"/>
              <a:t>CIMSS MIMIC TPW product</a:t>
            </a:r>
          </a:p>
        </p:txBody>
      </p:sp>
      <p:sp>
        <p:nvSpPr>
          <p:cNvPr id="20488" name="TextBox 1"/>
          <p:cNvSpPr txBox="1">
            <a:spLocks noChangeArrowheads="1"/>
          </p:cNvSpPr>
          <p:nvPr/>
        </p:nvSpPr>
        <p:spPr bwMode="auto">
          <a:xfrm>
            <a:off x="800100" y="5468471"/>
            <a:ext cx="82677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t>While more than 80% of intense hurricanes in the Atlantic originate as African easterly waves (</a:t>
            </a:r>
            <a:r>
              <a:rPr lang="en-US" sz="2000" dirty="0" err="1"/>
              <a:t>Landsea</a:t>
            </a:r>
            <a:r>
              <a:rPr lang="en-US" sz="2000" dirty="0"/>
              <a:t>, 1993) most easterly waves do not develop into hurricanes.   Which waves will develop</a:t>
            </a:r>
            <a:r>
              <a:rPr lang="en-US" sz="2000" dirty="0" smtClean="0"/>
              <a:t>? How can we improve hurricane intensity forecasting?</a:t>
            </a:r>
            <a:endParaRPr lang="en-US" sz="2000" dirty="0"/>
          </a:p>
          <a:p>
            <a:endParaRPr lang="en-US" dirty="0"/>
          </a:p>
        </p:txBody>
      </p:sp>
      <p:sp>
        <p:nvSpPr>
          <p:cNvPr id="2" name="TextBox 1"/>
          <p:cNvSpPr txBox="1"/>
          <p:nvPr/>
        </p:nvSpPr>
        <p:spPr>
          <a:xfrm>
            <a:off x="838200" y="823009"/>
            <a:ext cx="8066741" cy="369332"/>
          </a:xfrm>
          <a:prstGeom prst="rect">
            <a:avLst/>
          </a:prstGeom>
          <a:noFill/>
        </p:spPr>
        <p:txBody>
          <a:bodyPr wrap="square" rtlCol="0">
            <a:spAutoFit/>
          </a:bodyPr>
          <a:lstStyle/>
          <a:p>
            <a:r>
              <a:rPr lang="en-US" dirty="0">
                <a:latin typeface="Arial" charset="0"/>
                <a:ea typeface="ＭＳ Ｐゴシック" charset="0"/>
                <a:cs typeface="ＭＳ Ｐゴシック" charset="0"/>
              </a:rPr>
              <a:t>PRE-Depression Investigation of Cloud systems in the Tropics </a:t>
            </a:r>
            <a:r>
              <a:rPr lang="en-US" dirty="0" smtClean="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PREDICT)</a:t>
            </a:r>
            <a:endParaRPr lang="en-US" dirty="0"/>
          </a:p>
        </p:txBody>
      </p:sp>
    </p:spTree>
    <p:extLst>
      <p:ext uri="{BB962C8B-B14F-4D97-AF65-F5344CB8AC3E}">
        <p14:creationId xmlns:p14="http://schemas.microsoft.com/office/powerpoint/2010/main" val="24104970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15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1507"/>
                                        </p:tgtEl>
                                      </p:cBhvr>
                                    </p:cmd>
                                  </p:childTnLst>
                                </p:cTn>
                              </p:par>
                            </p:childTnLst>
                          </p:cTn>
                        </p:par>
                      </p:childTnLst>
                    </p:cTn>
                  </p:par>
                </p:childTnLst>
              </p:cTn>
              <p:nextCondLst>
                <p:cond evt="onClick" delay="0">
                  <p:tgtEl>
                    <p:spTgt spid="21507"/>
                  </p:tgtEl>
                </p:cond>
              </p:nextCondLst>
            </p:seq>
            <p:video>
              <p:cMediaNode>
                <p:cTn id="7" fill="hold" display="0">
                  <p:stCondLst>
                    <p:cond delay="indefinite"/>
                  </p:stCondLst>
                  <p:endCondLst>
                    <p:cond evt="onNext" delay="0">
                      <p:tgtEl>
                        <p:sldTgt/>
                      </p:tgtEl>
                    </p:cond>
                    <p:cond evt="onPrev" delay="0">
                      <p:tgtEl>
                        <p:sldTgt/>
                      </p:tgtEl>
                    </p:cond>
                  </p:endCondLst>
                </p:cTn>
                <p:tgtEl>
                  <p:spTgt spid="2150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360921"/>
            <a:ext cx="8686800" cy="846432"/>
          </a:xfrm>
        </p:spPr>
        <p:txBody>
          <a:bodyPr>
            <a:normAutofit fontScale="90000"/>
          </a:bodyPr>
          <a:lstStyle/>
          <a:p>
            <a:r>
              <a:rPr lang="en-US" sz="3600" dirty="0">
                <a:latin typeface="Arial" charset="0"/>
                <a:ea typeface="ＭＳ Ｐゴシック" charset="0"/>
                <a:cs typeface="Arial" charset="0"/>
              </a:rPr>
              <a:t>Airborne RO provides much </a:t>
            </a:r>
            <a:r>
              <a:rPr lang="en-US" sz="3600" dirty="0" smtClean="0">
                <a:latin typeface="Arial" charset="0"/>
                <a:ea typeface="ＭＳ Ｐゴシック" charset="0"/>
                <a:cs typeface="Arial" charset="0"/>
              </a:rPr>
              <a:t>denser sampling </a:t>
            </a:r>
            <a:r>
              <a:rPr lang="en-US" sz="3600" dirty="0">
                <a:latin typeface="Arial" charset="0"/>
                <a:ea typeface="ＭＳ Ｐゴシック" charset="0"/>
                <a:cs typeface="Arial" charset="0"/>
              </a:rPr>
              <a:t>than COSMIC </a:t>
            </a:r>
            <a:r>
              <a:rPr lang="en-US" sz="3600" dirty="0" err="1">
                <a:latin typeface="Arial" charset="0"/>
                <a:ea typeface="ＭＳ Ｐゴシック" charset="0"/>
                <a:cs typeface="Arial" charset="0"/>
              </a:rPr>
              <a:t>spaceborne</a:t>
            </a:r>
            <a:r>
              <a:rPr lang="en-US" sz="3600" dirty="0">
                <a:latin typeface="Arial" charset="0"/>
                <a:ea typeface="ＭＳ Ｐゴシック" charset="0"/>
                <a:cs typeface="Arial" charset="0"/>
              </a:rPr>
              <a:t> RO</a:t>
            </a:r>
          </a:p>
        </p:txBody>
      </p:sp>
      <p:sp>
        <p:nvSpPr>
          <p:cNvPr id="49154" name="TextBox 4"/>
          <p:cNvSpPr txBox="1">
            <a:spLocks noChangeArrowheads="1"/>
          </p:cNvSpPr>
          <p:nvPr/>
        </p:nvSpPr>
        <p:spPr bwMode="auto">
          <a:xfrm>
            <a:off x="633412" y="5516192"/>
            <a:ext cx="85105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dirty="0">
                <a:latin typeface="Arial Rounded MT Bold" charset="0"/>
              </a:rPr>
              <a:t>  </a:t>
            </a:r>
            <a:r>
              <a:rPr lang="en-US" sz="1800" dirty="0">
                <a:cs typeface="Arial" charset="0"/>
              </a:rPr>
              <a:t>All possible rising and setting occultation tangent point paths for </a:t>
            </a:r>
          </a:p>
          <a:p>
            <a:r>
              <a:rPr lang="en-US" sz="1800" dirty="0">
                <a:cs typeface="Arial" charset="0"/>
              </a:rPr>
              <a:t>    RF18, Sept. 13, 2010. (green) compared to all COSMIC RO for entire day (red)</a:t>
            </a:r>
          </a:p>
          <a:p>
            <a:endParaRPr lang="en-US" sz="1800" dirty="0">
              <a:cs typeface="Arial" charset="0"/>
            </a:endParaRPr>
          </a:p>
        </p:txBody>
      </p:sp>
      <p:pic>
        <p:nvPicPr>
          <p:cNvPr id="49155" name="Picture 7" descr="RF18_occ_vis.png"/>
          <p:cNvPicPr>
            <a:picLocks noChangeAspect="1"/>
          </p:cNvPicPr>
          <p:nvPr/>
        </p:nvPicPr>
        <p:blipFill>
          <a:blip r:embed="rId2">
            <a:extLst>
              <a:ext uri="{28A0092B-C50C-407E-A947-70E740481C1C}">
                <a14:useLocalDpi xmlns:a14="http://schemas.microsoft.com/office/drawing/2010/main" val="0"/>
              </a:ext>
            </a:extLst>
          </a:blip>
          <a:srcRect l="1031" r="1016" b="3929"/>
          <a:stretch>
            <a:fillRect/>
          </a:stretch>
        </p:blipFill>
        <p:spPr bwMode="auto">
          <a:xfrm>
            <a:off x="914400" y="1600200"/>
            <a:ext cx="72390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8"/>
          <p:cNvSpPr txBox="1">
            <a:spLocks noChangeArrowheads="1"/>
          </p:cNvSpPr>
          <p:nvPr/>
        </p:nvSpPr>
        <p:spPr bwMode="auto">
          <a:xfrm>
            <a:off x="914400" y="5181600"/>
            <a:ext cx="726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Arial Rounded MT Bold" charset="0"/>
              </a:rPr>
              <a:t>GOES-13 visible imagery 13.75Z  (GHRC dataset, www.ghrc.nsstc,nasa.gov/hydro)</a:t>
            </a:r>
          </a:p>
        </p:txBody>
      </p:sp>
    </p:spTree>
    <p:extLst>
      <p:ext uri="{BB962C8B-B14F-4D97-AF65-F5344CB8AC3E}">
        <p14:creationId xmlns:p14="http://schemas.microsoft.com/office/powerpoint/2010/main" val="33176875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723" y="-10367"/>
            <a:ext cx="9167446" cy="6868367"/>
            <a:chOff x="-11723" y="-10367"/>
            <a:chExt cx="9167446" cy="6868367"/>
          </a:xfrm>
        </p:grpSpPr>
        <p:pic>
          <p:nvPicPr>
            <p:cNvPr id="8" name="Picture 2" descr="http://i2.wp.com/gcaptain.com/wp-content/uploads/2011/05/Atlantic-hurricanes-karl-igor-julia-2010-noaa.jpg"/>
            <p:cNvPicPr>
              <a:picLocks noChangeAspect="1" noChangeArrowheads="1"/>
            </p:cNvPicPr>
            <p:nvPr/>
          </p:nvPicPr>
          <p:blipFill rotWithShape="1">
            <a:blip r:embed="rId3">
              <a:extLst>
                <a:ext uri="{28A0092B-C50C-407E-A947-70E740481C1C}">
                  <a14:useLocalDpi xmlns:a14="http://schemas.microsoft.com/office/drawing/2010/main" val="0"/>
                </a:ext>
              </a:extLst>
            </a:blip>
            <a:srcRect r="42909" b="29680"/>
            <a:stretch/>
          </p:blipFill>
          <p:spPr bwMode="auto">
            <a:xfrm>
              <a:off x="0" y="-10367"/>
              <a:ext cx="9155723" cy="6860346"/>
            </a:xfrm>
            <a:prstGeom prst="rect">
              <a:avLst/>
            </a:prstGeom>
            <a:noFill/>
            <a:extLst/>
          </p:spPr>
        </p:pic>
        <p:sp>
          <p:nvSpPr>
            <p:cNvPr id="3" name="Rectangle 2"/>
            <p:cNvSpPr/>
            <p:nvPr/>
          </p:nvSpPr>
          <p:spPr>
            <a:xfrm>
              <a:off x="-11723" y="-10367"/>
              <a:ext cx="9167446" cy="6868367"/>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704616" y="119838"/>
            <a:ext cx="7772400" cy="715962"/>
          </a:xfrm>
          <a:solidFill>
            <a:schemeClr val="bg1">
              <a:lumMod val="75000"/>
            </a:schemeClr>
          </a:solidFill>
          <a:effectLst>
            <a:softEdge rad="0"/>
          </a:effectLst>
          <a:scene3d>
            <a:camera prst="orthographicFront"/>
            <a:lightRig rig="threePt" dir="t"/>
          </a:scene3d>
          <a:sp3d>
            <a:bevelT w="139700" h="139700" prst="divot"/>
          </a:sp3d>
        </p:spPr>
        <p:txBody>
          <a:bodyPr>
            <a:noAutofit/>
          </a:bodyPr>
          <a:lstStyle/>
          <a:p>
            <a:r>
              <a:rPr lang="en-US" sz="3200" dirty="0" smtClean="0">
                <a:solidFill>
                  <a:srgbClr val="0000FF"/>
                </a:solidFill>
                <a:latin typeface="Arial Rounded MT Bold" panose="020F0704030504030204" pitchFamily="34" charset="0"/>
              </a:rPr>
              <a:t>Numerical Experiments</a:t>
            </a:r>
            <a:endParaRPr lang="en-US" sz="3200" dirty="0">
              <a:solidFill>
                <a:srgbClr val="0000FF"/>
              </a:solidFill>
              <a:latin typeface="Arial Rounded MT Bold" panose="020F0704030504030204" pitchFamily="34" charset="0"/>
            </a:endParaRPr>
          </a:p>
        </p:txBody>
      </p:sp>
      <p:sp>
        <p:nvSpPr>
          <p:cNvPr id="69" name="Rectangle 68"/>
          <p:cNvSpPr/>
          <p:nvPr/>
        </p:nvSpPr>
        <p:spPr>
          <a:xfrm>
            <a:off x="5682342" y="5050206"/>
            <a:ext cx="3429001" cy="1631216"/>
          </a:xfrm>
          <a:prstGeom prst="rect">
            <a:avLst/>
          </a:prstGeom>
        </p:spPr>
        <p:txBody>
          <a:bodyPr wrap="square">
            <a:spAutoFit/>
          </a:bodyPr>
          <a:lstStyle/>
          <a:p>
            <a:r>
              <a:rPr lang="en-US" sz="2000" dirty="0" smtClean="0">
                <a:solidFill>
                  <a:srgbClr val="C00000"/>
                </a:solidFill>
                <a:latin typeface="Arial" panose="020B0604020202020204" pitchFamily="34" charset="0"/>
                <a:cs typeface="Arial" panose="020B0604020202020204" pitchFamily="34" charset="0"/>
              </a:rPr>
              <a:t>Background </a:t>
            </a:r>
            <a:r>
              <a:rPr lang="en-US" sz="2000" dirty="0">
                <a:solidFill>
                  <a:srgbClr val="C00000"/>
                </a:solidFill>
                <a:latin typeface="Arial" panose="020B0604020202020204" pitchFamily="34" charset="0"/>
                <a:cs typeface="Arial" panose="020B0604020202020204" pitchFamily="34" charset="0"/>
              </a:rPr>
              <a:t>error covariance calculated from 60 pairs of 12 and 24-hr WRF forecast differences (NMC method).</a:t>
            </a:r>
          </a:p>
        </p:txBody>
      </p:sp>
      <p:graphicFrame>
        <p:nvGraphicFramePr>
          <p:cNvPr id="82" name="Table 81"/>
          <p:cNvGraphicFramePr>
            <a:graphicFrameLocks noGrp="1"/>
          </p:cNvGraphicFramePr>
          <p:nvPr>
            <p:extLst/>
          </p:nvPr>
        </p:nvGraphicFramePr>
        <p:xfrm>
          <a:off x="5760964" y="1349275"/>
          <a:ext cx="3306836" cy="3451325"/>
        </p:xfrm>
        <a:graphic>
          <a:graphicData uri="http://schemas.openxmlformats.org/drawingml/2006/table">
            <a:tbl>
              <a:tblPr firstRow="1" bandRow="1">
                <a:tableStyleId>{5940675A-B579-460E-94D1-54222C63F5DA}</a:tableStyleId>
              </a:tblPr>
              <a:tblGrid>
                <a:gridCol w="1653418">
                  <a:extLst>
                    <a:ext uri="{9D8B030D-6E8A-4147-A177-3AD203B41FA5}">
                      <a16:colId xmlns:a16="http://schemas.microsoft.com/office/drawing/2014/main" xmlns="" val="20000"/>
                    </a:ext>
                  </a:extLst>
                </a:gridCol>
                <a:gridCol w="1653418">
                  <a:extLst>
                    <a:ext uri="{9D8B030D-6E8A-4147-A177-3AD203B41FA5}">
                      <a16:colId xmlns:a16="http://schemas.microsoft.com/office/drawing/2014/main" xmlns="" val="20001"/>
                    </a:ext>
                  </a:extLst>
                </a:gridCol>
              </a:tblGrid>
              <a:tr h="537477">
                <a:tc gridSpan="2">
                  <a:txBody>
                    <a:bodyPr/>
                    <a:lstStyle/>
                    <a:p>
                      <a:pPr algn="ctr"/>
                      <a:r>
                        <a:rPr lang="en-US" sz="2000" dirty="0" smtClean="0">
                          <a:solidFill>
                            <a:srgbClr val="0000FF"/>
                          </a:solidFill>
                          <a:latin typeface="Arial" panose="020B0604020202020204" pitchFamily="34" charset="0"/>
                          <a:cs typeface="Arial" panose="020B0604020202020204" pitchFamily="34" charset="0"/>
                        </a:rPr>
                        <a:t>Resolution:</a:t>
                      </a:r>
                      <a:r>
                        <a:rPr lang="en-US" sz="2000" baseline="0" dirty="0" smtClean="0">
                          <a:solidFill>
                            <a:srgbClr val="0000FF"/>
                          </a:solidFill>
                          <a:latin typeface="Arial" panose="020B0604020202020204" pitchFamily="34" charset="0"/>
                          <a:cs typeface="Arial" panose="020B0604020202020204" pitchFamily="34" charset="0"/>
                        </a:rPr>
                        <a:t> 27, 9, 3km</a:t>
                      </a:r>
                    </a:p>
                    <a:p>
                      <a:pPr algn="ctr"/>
                      <a:r>
                        <a:rPr lang="en-US" sz="2000" baseline="0" dirty="0" smtClean="0">
                          <a:solidFill>
                            <a:srgbClr val="0000FF"/>
                          </a:solidFill>
                          <a:latin typeface="Arial" panose="020B0604020202020204" pitchFamily="34" charset="0"/>
                          <a:cs typeface="Arial" panose="020B0604020202020204" pitchFamily="34" charset="0"/>
                        </a:rPr>
                        <a:t>Vortex following</a:t>
                      </a:r>
                    </a:p>
                  </a:txBody>
                  <a:tcPr anchor="ctr"/>
                </a:tc>
                <a:tc hMerge="1">
                  <a:txBody>
                    <a:bodyPr/>
                    <a:lstStyle/>
                    <a:p>
                      <a:endParaRPr lang="en-US"/>
                    </a:p>
                  </a:txBody>
                  <a:tcPr/>
                </a:tc>
                <a:extLst>
                  <a:ext uri="{0D108BD9-81ED-4DB2-BD59-A6C34878D82A}">
                    <a16:rowId xmlns:a16="http://schemas.microsoft.com/office/drawing/2014/main" xmlns="" val="10000"/>
                  </a:ext>
                </a:extLst>
              </a:tr>
              <a:tr h="537477">
                <a:tc>
                  <a:txBody>
                    <a:bodyPr/>
                    <a:lstStyle/>
                    <a:p>
                      <a:pPr algn="ctr"/>
                      <a:r>
                        <a:rPr lang="en-US" sz="2000" dirty="0" smtClean="0">
                          <a:solidFill>
                            <a:srgbClr val="0000FF"/>
                          </a:solidFill>
                          <a:latin typeface="Arial" panose="020B0604020202020204" pitchFamily="34" charset="0"/>
                          <a:cs typeface="Arial" panose="020B0604020202020204" pitchFamily="34" charset="0"/>
                        </a:rPr>
                        <a:t>Microphysics</a:t>
                      </a:r>
                      <a:endParaRPr lang="en-US" sz="20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2000" dirty="0" smtClean="0">
                          <a:solidFill>
                            <a:srgbClr val="0000FF"/>
                          </a:solidFill>
                          <a:latin typeface="Arial" panose="020B0604020202020204" pitchFamily="34" charset="0"/>
                          <a:cs typeface="Arial" panose="020B0604020202020204" pitchFamily="34" charset="0"/>
                        </a:rPr>
                        <a:t>Morrison</a:t>
                      </a:r>
                      <a:endParaRPr lang="en-US" sz="200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387465">
                <a:tc>
                  <a:txBody>
                    <a:bodyPr/>
                    <a:lstStyle/>
                    <a:p>
                      <a:pPr algn="ctr"/>
                      <a:r>
                        <a:rPr lang="en-US" sz="2000" dirty="0" smtClean="0">
                          <a:solidFill>
                            <a:srgbClr val="0000FF"/>
                          </a:solidFill>
                          <a:latin typeface="Arial" panose="020B0604020202020204" pitchFamily="34" charset="0"/>
                          <a:cs typeface="Arial" panose="020B0604020202020204" pitchFamily="34" charset="0"/>
                        </a:rPr>
                        <a:t>PBL</a:t>
                      </a:r>
                      <a:endParaRPr lang="en-US" sz="20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2000" dirty="0" smtClean="0">
                          <a:solidFill>
                            <a:srgbClr val="0000FF"/>
                          </a:solidFill>
                          <a:latin typeface="Arial" panose="020B0604020202020204" pitchFamily="34" charset="0"/>
                          <a:cs typeface="Arial" panose="020B0604020202020204" pitchFamily="34" charset="0"/>
                        </a:rPr>
                        <a:t>YSU</a:t>
                      </a:r>
                      <a:endParaRPr lang="en-US" sz="200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r h="741614">
                <a:tc>
                  <a:txBody>
                    <a:bodyPr/>
                    <a:lstStyle/>
                    <a:p>
                      <a:pPr algn="ctr"/>
                      <a:r>
                        <a:rPr lang="en-US" sz="2000" dirty="0" smtClean="0">
                          <a:solidFill>
                            <a:srgbClr val="0000FF"/>
                          </a:solidFill>
                          <a:latin typeface="Arial" panose="020B0604020202020204" pitchFamily="34" charset="0"/>
                          <a:cs typeface="Arial" panose="020B0604020202020204" pitchFamily="34" charset="0"/>
                        </a:rPr>
                        <a:t>Cumulus (d01,</a:t>
                      </a:r>
                      <a:r>
                        <a:rPr lang="en-US" sz="2000" baseline="0" dirty="0" smtClean="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d02)</a:t>
                      </a:r>
                      <a:endParaRPr lang="en-US" sz="20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2000" dirty="0" err="1" smtClean="0">
                          <a:solidFill>
                            <a:srgbClr val="0000FF"/>
                          </a:solidFill>
                          <a:latin typeface="Arial" panose="020B0604020202020204" pitchFamily="34" charset="0"/>
                          <a:cs typeface="Arial" panose="020B0604020202020204" pitchFamily="34" charset="0"/>
                        </a:rPr>
                        <a:t>Kain</a:t>
                      </a:r>
                      <a:r>
                        <a:rPr lang="en-US" sz="2000" dirty="0" smtClean="0">
                          <a:solidFill>
                            <a:srgbClr val="0000FF"/>
                          </a:solidFill>
                          <a:latin typeface="Arial" panose="020B0604020202020204" pitchFamily="34" charset="0"/>
                          <a:cs typeface="Arial" panose="020B0604020202020204" pitchFamily="34" charset="0"/>
                        </a:rPr>
                        <a:t>-Fritsch</a:t>
                      </a:r>
                      <a:endParaRPr lang="en-US" sz="200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3"/>
                  </a:ext>
                </a:extLst>
              </a:tr>
              <a:tr h="537477">
                <a:tc>
                  <a:txBody>
                    <a:bodyPr/>
                    <a:lstStyle/>
                    <a:p>
                      <a:pPr algn="ctr"/>
                      <a:r>
                        <a:rPr lang="en-US" sz="2000" dirty="0" smtClean="0">
                          <a:solidFill>
                            <a:srgbClr val="0000FF"/>
                          </a:solidFill>
                          <a:latin typeface="Arial" panose="020B0604020202020204" pitchFamily="34" charset="0"/>
                          <a:cs typeface="Arial" panose="020B0604020202020204" pitchFamily="34" charset="0"/>
                        </a:rPr>
                        <a:t>Longwave</a:t>
                      </a:r>
                      <a:endParaRPr lang="en-US" sz="20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2000" dirty="0" smtClean="0">
                          <a:solidFill>
                            <a:srgbClr val="0000FF"/>
                          </a:solidFill>
                          <a:latin typeface="Arial" panose="020B0604020202020204" pitchFamily="34" charset="0"/>
                          <a:cs typeface="Arial" panose="020B0604020202020204" pitchFamily="34" charset="0"/>
                        </a:rPr>
                        <a:t>RRTM</a:t>
                      </a:r>
                      <a:endParaRPr lang="en-US" sz="200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4"/>
                  </a:ext>
                </a:extLst>
              </a:tr>
              <a:tr h="537477">
                <a:tc>
                  <a:txBody>
                    <a:bodyPr/>
                    <a:lstStyle/>
                    <a:p>
                      <a:pPr algn="ctr"/>
                      <a:r>
                        <a:rPr lang="en-US" sz="2000" dirty="0" smtClean="0">
                          <a:solidFill>
                            <a:srgbClr val="0000FF"/>
                          </a:solidFill>
                          <a:latin typeface="Arial" panose="020B0604020202020204" pitchFamily="34" charset="0"/>
                          <a:cs typeface="Arial" panose="020B0604020202020204" pitchFamily="34" charset="0"/>
                        </a:rPr>
                        <a:t>Shortwave</a:t>
                      </a:r>
                      <a:endParaRPr lang="en-US" sz="2000" dirty="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US" sz="2000" dirty="0" smtClean="0">
                          <a:solidFill>
                            <a:srgbClr val="0000FF"/>
                          </a:solidFill>
                          <a:latin typeface="Arial" panose="020B0604020202020204" pitchFamily="34" charset="0"/>
                          <a:cs typeface="Arial" panose="020B0604020202020204" pitchFamily="34" charset="0"/>
                        </a:rPr>
                        <a:t>Goddard</a:t>
                      </a:r>
                      <a:endParaRPr lang="en-US" sz="200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5"/>
                  </a:ext>
                </a:extLst>
              </a:tr>
            </a:tbl>
          </a:graphicData>
        </a:graphic>
      </p:graphicFrame>
      <p:pic>
        <p:nvPicPr>
          <p:cNvPr id="83" name="Picture 82"/>
          <p:cNvPicPr/>
          <p:nvPr/>
        </p:nvPicPr>
        <p:blipFill>
          <a:blip r:embed="rId4">
            <a:extLst>
              <a:ext uri="{28A0092B-C50C-407E-A947-70E740481C1C}">
                <a14:useLocalDpi xmlns:a14="http://schemas.microsoft.com/office/drawing/2010/main" val="0"/>
              </a:ext>
            </a:extLst>
          </a:blip>
          <a:stretch>
            <a:fillRect/>
          </a:stretch>
        </p:blipFill>
        <p:spPr>
          <a:xfrm>
            <a:off x="-16329" y="1053382"/>
            <a:ext cx="5544820" cy="3996824"/>
          </a:xfrm>
          <a:prstGeom prst="rect">
            <a:avLst/>
          </a:prstGeom>
        </p:spPr>
      </p:pic>
      <p:sp>
        <p:nvSpPr>
          <p:cNvPr id="84" name="Rectangle 83"/>
          <p:cNvSpPr/>
          <p:nvPr/>
        </p:nvSpPr>
        <p:spPr>
          <a:xfrm>
            <a:off x="195942" y="4953000"/>
            <a:ext cx="5290458" cy="1938992"/>
          </a:xfrm>
          <a:prstGeom prst="rect">
            <a:avLst/>
          </a:prstGeom>
        </p:spPr>
        <p:txBody>
          <a:bodyPr wrap="square">
            <a:spAutoFit/>
          </a:bodyPr>
          <a:lstStyle/>
          <a:p>
            <a:r>
              <a:rPr lang="en-US" sz="2000" b="1" dirty="0" smtClean="0">
                <a:solidFill>
                  <a:srgbClr val="008000"/>
                </a:solidFill>
                <a:latin typeface="Arial" panose="020B0604020202020204" pitchFamily="34" charset="0"/>
                <a:cs typeface="Arial" panose="020B0604020202020204" pitchFamily="34" charset="0"/>
              </a:rPr>
              <a:t>W</a:t>
            </a:r>
            <a:r>
              <a:rPr lang="en-US" sz="2000" dirty="0" smtClean="0">
                <a:solidFill>
                  <a:srgbClr val="008000"/>
                </a:solidFill>
                <a:latin typeface="Arial" panose="020B0604020202020204" pitchFamily="34" charset="0"/>
                <a:cs typeface="Arial" panose="020B0604020202020204" pitchFamily="34" charset="0"/>
              </a:rPr>
              <a:t>RFV3.2, WRF </a:t>
            </a:r>
            <a:r>
              <a:rPr lang="en-US" sz="2000" dirty="0">
                <a:solidFill>
                  <a:srgbClr val="008000"/>
                </a:solidFill>
                <a:latin typeface="Arial" panose="020B0604020202020204" pitchFamily="34" charset="0"/>
                <a:cs typeface="Arial" panose="020B0604020202020204" pitchFamily="34" charset="0"/>
              </a:rPr>
              <a:t>3DVAR </a:t>
            </a:r>
            <a:r>
              <a:rPr lang="en-US" sz="2000" dirty="0" smtClean="0">
                <a:solidFill>
                  <a:srgbClr val="008000"/>
                </a:solidFill>
                <a:latin typeface="Arial" panose="020B0604020202020204" pitchFamily="34" charset="0"/>
                <a:cs typeface="Arial" panose="020B0604020202020204" pitchFamily="34" charset="0"/>
              </a:rPr>
              <a:t>with </a:t>
            </a:r>
            <a:r>
              <a:rPr lang="en-US" sz="2000" dirty="0">
                <a:solidFill>
                  <a:srgbClr val="008000"/>
                </a:solidFill>
                <a:latin typeface="Arial" panose="020B0604020202020204" pitchFamily="34" charset="0"/>
                <a:cs typeface="Arial" panose="020B0604020202020204" pitchFamily="34" charset="0"/>
              </a:rPr>
              <a:t>modified GPSRO operator for airborne receiver, based on the one for </a:t>
            </a:r>
            <a:r>
              <a:rPr lang="en-US" sz="2000" dirty="0" err="1">
                <a:solidFill>
                  <a:srgbClr val="008000"/>
                </a:solidFill>
                <a:latin typeface="Arial" panose="020B0604020202020204" pitchFamily="34" charset="0"/>
                <a:cs typeface="Arial" panose="020B0604020202020204" pitchFamily="34" charset="0"/>
              </a:rPr>
              <a:t>spaceborne</a:t>
            </a:r>
            <a:r>
              <a:rPr lang="en-US" sz="2000" dirty="0">
                <a:solidFill>
                  <a:srgbClr val="008000"/>
                </a:solidFill>
                <a:latin typeface="Arial" panose="020B0604020202020204" pitchFamily="34" charset="0"/>
                <a:cs typeface="Arial" panose="020B0604020202020204" pitchFamily="34" charset="0"/>
              </a:rPr>
              <a:t> (Chen et al. 2009)</a:t>
            </a:r>
          </a:p>
          <a:p>
            <a:r>
              <a:rPr lang="en-US" sz="2000" b="1" dirty="0">
                <a:solidFill>
                  <a:srgbClr val="008000"/>
                </a:solidFill>
                <a:latin typeface="Arial" panose="020B0604020202020204" pitchFamily="34" charset="0"/>
                <a:cs typeface="Arial" panose="020B0604020202020204" pitchFamily="34" charset="0"/>
              </a:rPr>
              <a:t>Observations</a:t>
            </a:r>
            <a:r>
              <a:rPr lang="en-US" sz="2000" dirty="0">
                <a:solidFill>
                  <a:srgbClr val="008000"/>
                </a:solidFill>
                <a:latin typeface="Arial" panose="020B0604020202020204" pitchFamily="34" charset="0"/>
                <a:cs typeface="Arial" panose="020B0604020202020204" pitchFamily="34" charset="0"/>
              </a:rPr>
              <a:t>: </a:t>
            </a:r>
            <a:r>
              <a:rPr lang="en-US" sz="2000" dirty="0" smtClean="0">
                <a:solidFill>
                  <a:srgbClr val="008000"/>
                </a:solidFill>
                <a:latin typeface="Arial" panose="020B0604020202020204" pitchFamily="34" charset="0"/>
                <a:cs typeface="Arial" panose="020B0604020202020204" pitchFamily="34" charset="0"/>
              </a:rPr>
              <a:t>NCEP GTS data, </a:t>
            </a:r>
            <a:r>
              <a:rPr lang="en-US" sz="2000" dirty="0" err="1">
                <a:solidFill>
                  <a:srgbClr val="008000"/>
                </a:solidFill>
                <a:latin typeface="Arial" panose="020B0604020202020204" pitchFamily="34" charset="0"/>
                <a:cs typeface="Arial" panose="020B0604020202020204" pitchFamily="34" charset="0"/>
              </a:rPr>
              <a:t>d</a:t>
            </a:r>
            <a:r>
              <a:rPr lang="en-US" sz="2000" dirty="0" err="1" smtClean="0">
                <a:solidFill>
                  <a:srgbClr val="008000"/>
                </a:solidFill>
                <a:latin typeface="Arial" panose="020B0604020202020204" pitchFamily="34" charset="0"/>
                <a:cs typeface="Arial" panose="020B0604020202020204" pitchFamily="34" charset="0"/>
              </a:rPr>
              <a:t>ropsonde</a:t>
            </a:r>
            <a:r>
              <a:rPr lang="en-US" sz="2000" dirty="0" smtClean="0">
                <a:solidFill>
                  <a:srgbClr val="008000"/>
                </a:solidFill>
                <a:latin typeface="Arial" panose="020B0604020202020204" pitchFamily="34" charset="0"/>
                <a:cs typeface="Arial" panose="020B0604020202020204" pitchFamily="34" charset="0"/>
              </a:rPr>
              <a:t> </a:t>
            </a:r>
            <a:r>
              <a:rPr lang="en-US" sz="2000" dirty="0">
                <a:solidFill>
                  <a:srgbClr val="008000"/>
                </a:solidFill>
                <a:latin typeface="Arial" panose="020B0604020202020204" pitchFamily="34" charset="0"/>
                <a:cs typeface="Arial" panose="020B0604020202020204" pitchFamily="34" charset="0"/>
              </a:rPr>
              <a:t>and airborne radio occultation  (ARO) observations from PREDICT</a:t>
            </a:r>
          </a:p>
        </p:txBody>
      </p:sp>
    </p:spTree>
    <p:extLst>
      <p:ext uri="{BB962C8B-B14F-4D97-AF65-F5344CB8AC3E}">
        <p14:creationId xmlns:p14="http://schemas.microsoft.com/office/powerpoint/2010/main" val="18751740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67446" cy="6868367"/>
            <a:chOff x="-11723" y="-10367"/>
            <a:chExt cx="9167446" cy="6868367"/>
          </a:xfrm>
        </p:grpSpPr>
        <p:pic>
          <p:nvPicPr>
            <p:cNvPr id="8" name="Picture 2" descr="http://i2.wp.com/gcaptain.com/wp-content/uploads/2011/05/Atlantic-hurricanes-karl-igor-julia-2010-noaa.jpg"/>
            <p:cNvPicPr>
              <a:picLocks noChangeAspect="1" noChangeArrowheads="1"/>
            </p:cNvPicPr>
            <p:nvPr/>
          </p:nvPicPr>
          <p:blipFill rotWithShape="1">
            <a:blip r:embed="rId4">
              <a:extLst>
                <a:ext uri="{28A0092B-C50C-407E-A947-70E740481C1C}">
                  <a14:useLocalDpi xmlns:a14="http://schemas.microsoft.com/office/drawing/2010/main" val="0"/>
                </a:ext>
              </a:extLst>
            </a:blip>
            <a:srcRect r="42909" b="29680"/>
            <a:stretch/>
          </p:blipFill>
          <p:spPr bwMode="auto">
            <a:xfrm>
              <a:off x="0" y="-10367"/>
              <a:ext cx="9155723" cy="6860346"/>
            </a:xfrm>
            <a:prstGeom prst="rect">
              <a:avLst/>
            </a:prstGeom>
            <a:noFill/>
            <a:extLst/>
          </p:spPr>
        </p:pic>
        <p:sp>
          <p:nvSpPr>
            <p:cNvPr id="3" name="Rectangle 2"/>
            <p:cNvSpPr/>
            <p:nvPr/>
          </p:nvSpPr>
          <p:spPr>
            <a:xfrm>
              <a:off x="-11723" y="-10367"/>
              <a:ext cx="9167446" cy="6868367"/>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429863" y="180646"/>
            <a:ext cx="8190525" cy="715962"/>
          </a:xfrm>
          <a:solidFill>
            <a:schemeClr val="bg1">
              <a:lumMod val="75000"/>
            </a:schemeClr>
          </a:solidFill>
          <a:effectLst>
            <a:softEdge rad="0"/>
          </a:effectLst>
          <a:scene3d>
            <a:camera prst="orthographicFront"/>
            <a:lightRig rig="threePt" dir="t"/>
          </a:scene3d>
          <a:sp3d>
            <a:bevelT w="139700" h="139700" prst="divot"/>
          </a:sp3d>
        </p:spPr>
        <p:txBody>
          <a:bodyPr>
            <a:noAutofit/>
          </a:bodyPr>
          <a:lstStyle/>
          <a:p>
            <a:r>
              <a:rPr lang="en-US" sz="3200" dirty="0" smtClean="0">
                <a:solidFill>
                  <a:srgbClr val="0000FF"/>
                </a:solidFill>
                <a:latin typeface="Arial Rounded MT Bold" panose="020F0704030504030204" pitchFamily="34" charset="0"/>
              </a:rPr>
              <a:t>TPW Analysis Differences (12Z Sep 13)</a:t>
            </a:r>
            <a:endParaRPr lang="en-US" sz="3200" dirty="0">
              <a:solidFill>
                <a:srgbClr val="0000FF"/>
              </a:solidFill>
              <a:latin typeface="Arial Rounded MT Bold" panose="020F0704030504030204" pitchFamily="34" charset="0"/>
            </a:endParaRPr>
          </a:p>
        </p:txBody>
      </p:sp>
      <p:graphicFrame>
        <p:nvGraphicFramePr>
          <p:cNvPr id="6" name="Object 1"/>
          <p:cNvGraphicFramePr>
            <a:graphicFrameLocks noChangeAspect="1"/>
          </p:cNvGraphicFramePr>
          <p:nvPr>
            <p:extLst>
              <p:ext uri="{D42A27DB-BD31-4B8C-83A1-F6EECF244321}">
                <p14:modId xmlns:p14="http://schemas.microsoft.com/office/powerpoint/2010/main" val="3439688546"/>
              </p:ext>
            </p:extLst>
          </p:nvPr>
        </p:nvGraphicFramePr>
        <p:xfrm>
          <a:off x="92187" y="6061848"/>
          <a:ext cx="2878348" cy="693866"/>
        </p:xfrm>
        <a:graphic>
          <a:graphicData uri="http://schemas.openxmlformats.org/presentationml/2006/ole">
            <mc:AlternateContent xmlns:mc="http://schemas.openxmlformats.org/markup-compatibility/2006">
              <mc:Choice xmlns:v="urn:schemas-microsoft-com:vml" Requires="v">
                <p:oleObj spid="_x0000_s1027" name="Equation" r:id="rId5" imgW="1650960" imgH="393480" progId="Equation.DSMT4">
                  <p:embed/>
                </p:oleObj>
              </mc:Choice>
              <mc:Fallback>
                <p:oleObj name="Equation" r:id="rId5" imgW="165096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7" y="6061848"/>
                        <a:ext cx="2878348" cy="693866"/>
                      </a:xfrm>
                      <a:prstGeom prst="rect">
                        <a:avLst/>
                      </a:prstGeom>
                      <a:solidFill>
                        <a:schemeClr val="bg1"/>
                      </a:solidFill>
                      <a:ln w="9525">
                        <a:solidFill>
                          <a:schemeClr val="tx1"/>
                        </a:solidFill>
                        <a:miter lim="800000"/>
                        <a:headEnd/>
                        <a:tailEnd/>
                      </a:ln>
                    </p:spPr>
                  </p:pic>
                </p:oleObj>
              </mc:Fallback>
            </mc:AlternateContent>
          </a:graphicData>
        </a:graphic>
      </p:graphicFrame>
      <p:pic>
        <p:nvPicPr>
          <p:cNvPr id="7" name="Picture 6"/>
          <p:cNvPicPr/>
          <p:nvPr/>
        </p:nvPicPr>
        <p:blipFill>
          <a:blip r:embed="rId7">
            <a:extLst>
              <a:ext uri="{28A0092B-C50C-407E-A947-70E740481C1C}">
                <a14:useLocalDpi xmlns:a14="http://schemas.microsoft.com/office/drawing/2010/main" val="0"/>
              </a:ext>
            </a:extLst>
          </a:blip>
          <a:stretch>
            <a:fillRect/>
          </a:stretch>
        </p:blipFill>
        <p:spPr>
          <a:xfrm>
            <a:off x="3150629" y="1694461"/>
            <a:ext cx="2860675" cy="2017395"/>
          </a:xfrm>
          <a:prstGeom prst="rect">
            <a:avLst/>
          </a:prstGeom>
        </p:spPr>
      </p:pic>
      <p:pic>
        <p:nvPicPr>
          <p:cNvPr id="12" name="Picture 11"/>
          <p:cNvPicPr/>
          <p:nvPr/>
        </p:nvPicPr>
        <p:blipFill>
          <a:blip r:embed="rId8">
            <a:extLst>
              <a:ext uri="{28A0092B-C50C-407E-A947-70E740481C1C}">
                <a14:useLocalDpi xmlns:a14="http://schemas.microsoft.com/office/drawing/2010/main" val="0"/>
              </a:ext>
            </a:extLst>
          </a:blip>
          <a:stretch>
            <a:fillRect/>
          </a:stretch>
        </p:blipFill>
        <p:spPr>
          <a:xfrm>
            <a:off x="205535" y="1680673"/>
            <a:ext cx="2872105" cy="2087880"/>
          </a:xfrm>
          <a:prstGeom prst="rect">
            <a:avLst/>
          </a:prstGeom>
        </p:spPr>
      </p:pic>
      <p:pic>
        <p:nvPicPr>
          <p:cNvPr id="13" name="Picture 12"/>
          <p:cNvPicPr/>
          <p:nvPr/>
        </p:nvPicPr>
        <p:blipFill>
          <a:blip r:embed="rId9">
            <a:extLst>
              <a:ext uri="{28A0092B-C50C-407E-A947-70E740481C1C}">
                <a14:useLocalDpi xmlns:a14="http://schemas.microsoft.com/office/drawing/2010/main" val="0"/>
              </a:ext>
            </a:extLst>
          </a:blip>
          <a:stretch>
            <a:fillRect/>
          </a:stretch>
        </p:blipFill>
        <p:spPr>
          <a:xfrm>
            <a:off x="3185455" y="4154805"/>
            <a:ext cx="2871470" cy="2017395"/>
          </a:xfrm>
          <a:prstGeom prst="rect">
            <a:avLst/>
          </a:prstGeom>
        </p:spPr>
      </p:pic>
      <p:pic>
        <p:nvPicPr>
          <p:cNvPr id="14" name="Picture 13"/>
          <p:cNvPicPr/>
          <p:nvPr/>
        </p:nvPicPr>
        <p:blipFill>
          <a:blip r:embed="rId10">
            <a:extLst>
              <a:ext uri="{28A0092B-C50C-407E-A947-70E740481C1C}">
                <a14:useLocalDpi xmlns:a14="http://schemas.microsoft.com/office/drawing/2010/main" val="0"/>
              </a:ext>
            </a:extLst>
          </a:blip>
          <a:stretch>
            <a:fillRect/>
          </a:stretch>
        </p:blipFill>
        <p:spPr>
          <a:xfrm>
            <a:off x="6091850" y="4128544"/>
            <a:ext cx="2860675" cy="2017395"/>
          </a:xfrm>
          <a:prstGeom prst="rect">
            <a:avLst/>
          </a:prstGeom>
        </p:spPr>
      </p:pic>
      <p:sp>
        <p:nvSpPr>
          <p:cNvPr id="15" name="Rectangle 14"/>
          <p:cNvSpPr/>
          <p:nvPr/>
        </p:nvSpPr>
        <p:spPr>
          <a:xfrm>
            <a:off x="3518488" y="1253034"/>
            <a:ext cx="2045625" cy="400110"/>
          </a:xfrm>
          <a:prstGeom prst="rect">
            <a:avLst/>
          </a:prstGeom>
        </p:spPr>
        <p:txBody>
          <a:bodyPr wrap="none">
            <a:spAutoFit/>
          </a:bodyPr>
          <a:lstStyle/>
          <a:p>
            <a:r>
              <a:rPr lang="en-US" sz="2000" dirty="0" err="1">
                <a:latin typeface="Arial Rounded MT Bold" panose="020F0704030504030204" pitchFamily="34" charset="0"/>
                <a:ea typeface="SimSun" panose="02010600030101010101" pitchFamily="2" charset="-122"/>
              </a:rPr>
              <a:t>GDANc</a:t>
            </a:r>
            <a:r>
              <a:rPr lang="en-US" sz="2000" dirty="0">
                <a:latin typeface="Arial Rounded MT Bold" panose="020F0704030504030204" pitchFamily="34" charset="0"/>
                <a:ea typeface="SimSun" panose="02010600030101010101" pitchFamily="2" charset="-122"/>
              </a:rPr>
              <a:t> – </a:t>
            </a:r>
            <a:r>
              <a:rPr lang="en-US" sz="2000" dirty="0" smtClean="0">
                <a:latin typeface="Arial Rounded MT Bold" panose="020F0704030504030204" pitchFamily="34" charset="0"/>
                <a:ea typeface="SimSun" panose="02010600030101010101" pitchFamily="2" charset="-122"/>
              </a:rPr>
              <a:t>CTRL</a:t>
            </a:r>
            <a:endParaRPr lang="en-US" sz="2000" dirty="0">
              <a:latin typeface="Arial Rounded MT Bold" panose="020F0704030504030204" pitchFamily="34" charset="0"/>
            </a:endParaRPr>
          </a:p>
        </p:txBody>
      </p:sp>
      <p:grpSp>
        <p:nvGrpSpPr>
          <p:cNvPr id="2" name="Group 1"/>
          <p:cNvGrpSpPr/>
          <p:nvPr/>
        </p:nvGrpSpPr>
        <p:grpSpPr>
          <a:xfrm>
            <a:off x="6097565" y="1253034"/>
            <a:ext cx="2854960" cy="2368233"/>
            <a:chOff x="6097565" y="1253034"/>
            <a:chExt cx="2854960" cy="2368233"/>
          </a:xfrm>
        </p:grpSpPr>
        <p:pic>
          <p:nvPicPr>
            <p:cNvPr id="11" name="Picture 10"/>
            <p:cNvPicPr/>
            <p:nvPr/>
          </p:nvPicPr>
          <p:blipFill>
            <a:blip r:embed="rId11">
              <a:extLst>
                <a:ext uri="{28A0092B-C50C-407E-A947-70E740481C1C}">
                  <a14:useLocalDpi xmlns:a14="http://schemas.microsoft.com/office/drawing/2010/main" val="0"/>
                </a:ext>
              </a:extLst>
            </a:blip>
            <a:stretch>
              <a:fillRect/>
            </a:stretch>
          </p:blipFill>
          <p:spPr>
            <a:xfrm>
              <a:off x="6097565" y="1603872"/>
              <a:ext cx="2854960" cy="2017395"/>
            </a:xfrm>
            <a:prstGeom prst="rect">
              <a:avLst/>
            </a:prstGeom>
          </p:spPr>
        </p:pic>
        <p:sp>
          <p:nvSpPr>
            <p:cNvPr id="16" name="Rectangle 15"/>
            <p:cNvSpPr/>
            <p:nvPr/>
          </p:nvSpPr>
          <p:spPr>
            <a:xfrm>
              <a:off x="6473746" y="1253034"/>
              <a:ext cx="2021579" cy="400110"/>
            </a:xfrm>
            <a:prstGeom prst="rect">
              <a:avLst/>
            </a:prstGeom>
          </p:spPr>
          <p:txBody>
            <a:bodyPr wrap="none">
              <a:spAutoFit/>
            </a:bodyPr>
            <a:lstStyle/>
            <a:p>
              <a:r>
                <a:rPr lang="en-US" sz="2000" dirty="0" err="1">
                  <a:latin typeface="Arial Rounded MT Bold" panose="020F0704030504030204" pitchFamily="34" charset="0"/>
                  <a:ea typeface="SimSun" panose="02010600030101010101" pitchFamily="2" charset="-122"/>
                </a:rPr>
                <a:t>GDAEc</a:t>
              </a:r>
              <a:r>
                <a:rPr lang="en-US" sz="2000" dirty="0">
                  <a:latin typeface="Arial Rounded MT Bold" panose="020F0704030504030204" pitchFamily="34" charset="0"/>
                  <a:ea typeface="SimSun" panose="02010600030101010101" pitchFamily="2" charset="-122"/>
                </a:rPr>
                <a:t> – CTRL</a:t>
              </a:r>
              <a:endParaRPr lang="en-US" sz="2000" dirty="0">
                <a:latin typeface="Arial Rounded MT Bold" panose="020F0704030504030204" pitchFamily="34" charset="0"/>
              </a:endParaRPr>
            </a:p>
          </p:txBody>
        </p:sp>
      </p:grpSp>
      <p:sp>
        <p:nvSpPr>
          <p:cNvPr id="17" name="Rectangle 16"/>
          <p:cNvSpPr/>
          <p:nvPr/>
        </p:nvSpPr>
        <p:spPr>
          <a:xfrm>
            <a:off x="399493" y="1276846"/>
            <a:ext cx="2609432" cy="400110"/>
          </a:xfrm>
          <a:prstGeom prst="rect">
            <a:avLst/>
          </a:prstGeom>
        </p:spPr>
        <p:txBody>
          <a:bodyPr wrap="none">
            <a:spAutoFit/>
          </a:bodyPr>
          <a:lstStyle/>
          <a:p>
            <a:r>
              <a:rPr lang="en-US" sz="2000" dirty="0" smtClean="0">
                <a:latin typeface="Arial Rounded MT Bold" panose="020F0704030504030204" pitchFamily="34" charset="0"/>
                <a:ea typeface="SimSun" panose="02010600030101010101" pitchFamily="2" charset="-122"/>
              </a:rPr>
              <a:t>CTRL – background</a:t>
            </a:r>
            <a:endParaRPr lang="en-US" sz="2000" dirty="0">
              <a:latin typeface="Arial Rounded MT Bold" panose="020F0704030504030204" pitchFamily="34" charset="0"/>
            </a:endParaRPr>
          </a:p>
        </p:txBody>
      </p:sp>
      <p:sp>
        <p:nvSpPr>
          <p:cNvPr id="18" name="Rectangle 17"/>
          <p:cNvSpPr/>
          <p:nvPr/>
        </p:nvSpPr>
        <p:spPr>
          <a:xfrm>
            <a:off x="3600457" y="3758245"/>
            <a:ext cx="2053639" cy="400110"/>
          </a:xfrm>
          <a:prstGeom prst="rect">
            <a:avLst/>
          </a:prstGeom>
        </p:spPr>
        <p:txBody>
          <a:bodyPr wrap="none">
            <a:spAutoFit/>
          </a:bodyPr>
          <a:lstStyle/>
          <a:p>
            <a:r>
              <a:rPr lang="en-US" sz="2000" dirty="0" err="1">
                <a:latin typeface="Arial Rounded MT Bold" panose="020F0704030504030204" pitchFamily="34" charset="0"/>
                <a:ea typeface="SimSun" panose="02010600030101010101" pitchFamily="2" charset="-122"/>
              </a:rPr>
              <a:t>GDANd</a:t>
            </a:r>
            <a:r>
              <a:rPr lang="en-US" sz="2000" dirty="0">
                <a:latin typeface="Arial Rounded MT Bold" panose="020F0704030504030204" pitchFamily="34" charset="0"/>
                <a:ea typeface="SimSun" panose="02010600030101010101" pitchFamily="2" charset="-122"/>
              </a:rPr>
              <a:t> – CTRL</a:t>
            </a:r>
            <a:endParaRPr lang="en-US" sz="2000" dirty="0">
              <a:latin typeface="Arial Rounded MT Bold" panose="020F0704030504030204" pitchFamily="34" charset="0"/>
            </a:endParaRPr>
          </a:p>
        </p:txBody>
      </p:sp>
      <p:sp>
        <p:nvSpPr>
          <p:cNvPr id="19" name="Rectangle 18"/>
          <p:cNvSpPr/>
          <p:nvPr/>
        </p:nvSpPr>
        <p:spPr>
          <a:xfrm>
            <a:off x="6590793" y="3775034"/>
            <a:ext cx="2029595" cy="400110"/>
          </a:xfrm>
          <a:prstGeom prst="rect">
            <a:avLst/>
          </a:prstGeom>
        </p:spPr>
        <p:txBody>
          <a:bodyPr wrap="none">
            <a:spAutoFit/>
          </a:bodyPr>
          <a:lstStyle/>
          <a:p>
            <a:r>
              <a:rPr lang="en-US" sz="2000" dirty="0" err="1">
                <a:latin typeface="Arial Rounded MT Bold" panose="020F0704030504030204" pitchFamily="34" charset="0"/>
                <a:ea typeface="SimSun" panose="02010600030101010101" pitchFamily="2" charset="-122"/>
              </a:rPr>
              <a:t>GDAEd</a:t>
            </a:r>
            <a:r>
              <a:rPr lang="en-US" sz="2000" dirty="0">
                <a:latin typeface="Arial Rounded MT Bold" panose="020F0704030504030204" pitchFamily="34" charset="0"/>
                <a:ea typeface="SimSun" panose="02010600030101010101" pitchFamily="2" charset="-122"/>
              </a:rPr>
              <a:t> – CTRL</a:t>
            </a:r>
            <a:endParaRPr lang="en-US" sz="2000" dirty="0">
              <a:latin typeface="Arial Rounded MT Bold" panose="020F0704030504030204" pitchFamily="34" charset="0"/>
            </a:endParaRPr>
          </a:p>
        </p:txBody>
      </p:sp>
      <p:pic>
        <p:nvPicPr>
          <p:cNvPr id="23" name="Picture 22"/>
          <p:cNvPicPr/>
          <p:nvPr/>
        </p:nvPicPr>
        <p:blipFill>
          <a:blip r:embed="rId12">
            <a:extLst>
              <a:ext uri="{28A0092B-C50C-407E-A947-70E740481C1C}">
                <a14:useLocalDpi xmlns:a14="http://schemas.microsoft.com/office/drawing/2010/main" val="0"/>
              </a:ext>
            </a:extLst>
          </a:blip>
          <a:stretch>
            <a:fillRect/>
          </a:stretch>
        </p:blipFill>
        <p:spPr>
          <a:xfrm>
            <a:off x="1295400" y="3775034"/>
            <a:ext cx="762000" cy="2278793"/>
          </a:xfrm>
          <a:prstGeom prst="rect">
            <a:avLst/>
          </a:prstGeom>
        </p:spPr>
      </p:pic>
    </p:spTree>
    <p:extLst>
      <p:ext uri="{BB962C8B-B14F-4D97-AF65-F5344CB8AC3E}">
        <p14:creationId xmlns:p14="http://schemas.microsoft.com/office/powerpoint/2010/main" val="7411612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723" y="-10367"/>
            <a:ext cx="9167446" cy="6868367"/>
            <a:chOff x="-11723" y="-10367"/>
            <a:chExt cx="9167446" cy="6868367"/>
          </a:xfrm>
        </p:grpSpPr>
        <p:pic>
          <p:nvPicPr>
            <p:cNvPr id="8" name="Picture 2" descr="http://i2.wp.com/gcaptain.com/wp-content/uploads/2011/05/Atlantic-hurricanes-karl-igor-julia-2010-noaa.jpg"/>
            <p:cNvPicPr>
              <a:picLocks noChangeAspect="1" noChangeArrowheads="1"/>
            </p:cNvPicPr>
            <p:nvPr/>
          </p:nvPicPr>
          <p:blipFill rotWithShape="1">
            <a:blip r:embed="rId3">
              <a:extLst>
                <a:ext uri="{28A0092B-C50C-407E-A947-70E740481C1C}">
                  <a14:useLocalDpi xmlns:a14="http://schemas.microsoft.com/office/drawing/2010/main" val="0"/>
                </a:ext>
              </a:extLst>
            </a:blip>
            <a:srcRect r="42909" b="29680"/>
            <a:stretch/>
          </p:blipFill>
          <p:spPr bwMode="auto">
            <a:xfrm>
              <a:off x="0" y="-10367"/>
              <a:ext cx="9155723" cy="6860346"/>
            </a:xfrm>
            <a:prstGeom prst="rect">
              <a:avLst/>
            </a:prstGeom>
            <a:noFill/>
            <a:extLst/>
          </p:spPr>
        </p:pic>
        <p:sp>
          <p:nvSpPr>
            <p:cNvPr id="3" name="Rectangle 2"/>
            <p:cNvSpPr/>
            <p:nvPr/>
          </p:nvSpPr>
          <p:spPr>
            <a:xfrm>
              <a:off x="-11723" y="-10367"/>
              <a:ext cx="9167446" cy="6868367"/>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itle 1"/>
          <p:cNvSpPr>
            <a:spLocks noGrp="1"/>
          </p:cNvSpPr>
          <p:nvPr>
            <p:ph type="title"/>
          </p:nvPr>
        </p:nvSpPr>
        <p:spPr>
          <a:xfrm>
            <a:off x="1143000" y="247611"/>
            <a:ext cx="6934200" cy="715962"/>
          </a:xfrm>
          <a:solidFill>
            <a:schemeClr val="bg1">
              <a:lumMod val="75000"/>
            </a:schemeClr>
          </a:solidFill>
          <a:effectLst>
            <a:softEdge rad="0"/>
          </a:effectLst>
          <a:scene3d>
            <a:camera prst="orthographicFront"/>
            <a:lightRig rig="threePt" dir="t"/>
          </a:scene3d>
          <a:sp3d>
            <a:bevelT w="139700" h="139700" prst="divot"/>
          </a:sp3d>
        </p:spPr>
        <p:txBody>
          <a:bodyPr>
            <a:normAutofit/>
          </a:bodyPr>
          <a:lstStyle/>
          <a:p>
            <a:r>
              <a:rPr lang="en-US" sz="3200" dirty="0" smtClean="0">
                <a:solidFill>
                  <a:srgbClr val="0000FF"/>
                </a:solidFill>
                <a:latin typeface="Arial Rounded MT Bold" panose="020F0704030504030204" pitchFamily="34" charset="0"/>
              </a:rPr>
              <a:t> 6-h </a:t>
            </a:r>
            <a:r>
              <a:rPr lang="en-US" sz="3200" dirty="0">
                <a:solidFill>
                  <a:srgbClr val="0000FF"/>
                </a:solidFill>
                <a:latin typeface="Arial Rounded MT Bold" panose="020F0704030504030204" pitchFamily="34" charset="0"/>
              </a:rPr>
              <a:t>TPW Forecasts (</a:t>
            </a:r>
            <a:r>
              <a:rPr lang="en-US" sz="3200" dirty="0" smtClean="0">
                <a:solidFill>
                  <a:srgbClr val="0000FF"/>
                </a:solidFill>
                <a:latin typeface="Arial Rounded MT Bold" panose="020F0704030504030204" pitchFamily="34" charset="0"/>
              </a:rPr>
              <a:t>18Z </a:t>
            </a:r>
            <a:r>
              <a:rPr lang="en-US" sz="3200" dirty="0">
                <a:solidFill>
                  <a:srgbClr val="0000FF"/>
                </a:solidFill>
                <a:latin typeface="Arial Rounded MT Bold" panose="020F0704030504030204" pitchFamily="34" charset="0"/>
              </a:rPr>
              <a:t>13 </a:t>
            </a:r>
            <a:r>
              <a:rPr lang="en-US" sz="3200" dirty="0" smtClean="0">
                <a:solidFill>
                  <a:srgbClr val="0000FF"/>
                </a:solidFill>
                <a:latin typeface="Arial Rounded MT Bold" panose="020F0704030504030204" pitchFamily="34" charset="0"/>
              </a:rPr>
              <a:t>Sep.)</a:t>
            </a:r>
            <a:endParaRPr lang="en-US" sz="3200" dirty="0">
              <a:solidFill>
                <a:srgbClr val="0000FF"/>
              </a:solidFill>
              <a:latin typeface="Arial Rounded MT Bold" panose="020F070403050403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6591"/>
          <a:stretch/>
        </p:blipFill>
        <p:spPr>
          <a:xfrm>
            <a:off x="2820127" y="1262789"/>
            <a:ext cx="3049233" cy="2468706"/>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916" r="11334"/>
          <a:stretch/>
        </p:blipFill>
        <p:spPr>
          <a:xfrm>
            <a:off x="381000" y="4005989"/>
            <a:ext cx="2916287" cy="2776187"/>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729" r="9550"/>
          <a:stretch/>
        </p:blipFill>
        <p:spPr>
          <a:xfrm>
            <a:off x="3297287" y="4028164"/>
            <a:ext cx="2727603" cy="2776187"/>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8455" r="11582"/>
          <a:stretch/>
        </p:blipFill>
        <p:spPr>
          <a:xfrm>
            <a:off x="6110051" y="4015429"/>
            <a:ext cx="2720188" cy="2776922"/>
          </a:xfrm>
          <a:prstGeom prst="rect">
            <a:avLst/>
          </a:prstGeom>
        </p:spPr>
      </p:pic>
      <p:sp>
        <p:nvSpPr>
          <p:cNvPr id="14" name="Rectangle 13"/>
          <p:cNvSpPr/>
          <p:nvPr/>
        </p:nvSpPr>
        <p:spPr>
          <a:xfrm>
            <a:off x="3716875" y="914400"/>
            <a:ext cx="1196161" cy="395429"/>
          </a:xfrm>
          <a:prstGeom prst="rect">
            <a:avLst/>
          </a:prstGeom>
        </p:spPr>
        <p:txBody>
          <a:bodyPr wrap="none">
            <a:spAutoFit/>
          </a:bodyPr>
          <a:lstStyle/>
          <a:p>
            <a:pPr marR="0" lvl="0">
              <a:lnSpc>
                <a:spcPct val="107000"/>
              </a:lnSpc>
              <a:spcBef>
                <a:spcPts val="0"/>
              </a:spcBef>
              <a:spcAft>
                <a:spcPts val="800"/>
              </a:spcAft>
            </a:pPr>
            <a:r>
              <a:rPr lang="en-US" sz="2000" dirty="0" smtClean="0">
                <a:latin typeface="Arial Rounded MT Bold" panose="020F0704030504030204" pitchFamily="34" charset="0"/>
                <a:ea typeface="SimSun" panose="02010600030101010101" pitchFamily="2" charset="-122"/>
                <a:cs typeface="Times New Roman" panose="02020603050405020304" pitchFamily="18" charset="0"/>
              </a:rPr>
              <a:t>Satellite</a:t>
            </a:r>
          </a:p>
        </p:txBody>
      </p:sp>
      <p:sp>
        <p:nvSpPr>
          <p:cNvPr id="16" name="TextBox 15"/>
          <p:cNvSpPr txBox="1"/>
          <p:nvPr/>
        </p:nvSpPr>
        <p:spPr>
          <a:xfrm>
            <a:off x="900098" y="3704254"/>
            <a:ext cx="1766733" cy="400110"/>
          </a:xfrm>
          <a:prstGeom prst="rect">
            <a:avLst/>
          </a:prstGeom>
          <a:noFill/>
        </p:spPr>
        <p:txBody>
          <a:bodyPr wrap="square" rtlCol="0">
            <a:spAutoFit/>
          </a:bodyPr>
          <a:lstStyle/>
          <a:p>
            <a:pPr algn="ctr"/>
            <a:r>
              <a:rPr lang="en-US" sz="2000" dirty="0" smtClean="0">
                <a:latin typeface="Arial Rounded MT Bold" panose="020F0704030504030204" pitchFamily="34" charset="0"/>
              </a:rPr>
              <a:t>CTRL</a:t>
            </a:r>
            <a:endParaRPr lang="en-US" sz="2000" dirty="0">
              <a:latin typeface="Arial Rounded MT Bold" panose="020F0704030504030204" pitchFamily="34" charset="0"/>
            </a:endParaRPr>
          </a:p>
        </p:txBody>
      </p:sp>
      <p:sp>
        <p:nvSpPr>
          <p:cNvPr id="17" name="TextBox 16"/>
          <p:cNvSpPr txBox="1"/>
          <p:nvPr/>
        </p:nvSpPr>
        <p:spPr>
          <a:xfrm>
            <a:off x="3450766" y="3677846"/>
            <a:ext cx="2416559" cy="400110"/>
          </a:xfrm>
          <a:prstGeom prst="rect">
            <a:avLst/>
          </a:prstGeom>
          <a:noFill/>
        </p:spPr>
        <p:txBody>
          <a:bodyPr wrap="square" rtlCol="0">
            <a:spAutoFit/>
          </a:bodyPr>
          <a:lstStyle/>
          <a:p>
            <a:pPr algn="ctr"/>
            <a:r>
              <a:rPr lang="en-US" sz="2000" dirty="0" err="1" smtClean="0">
                <a:latin typeface="Arial Rounded MT Bold" panose="020F0704030504030204" pitchFamily="34" charset="0"/>
              </a:rPr>
              <a:t>GDAEc</a:t>
            </a:r>
            <a:endParaRPr lang="en-US" sz="2000" dirty="0">
              <a:latin typeface="Arial Rounded MT Bold" panose="020F0704030504030204" pitchFamily="34" charset="0"/>
            </a:endParaRPr>
          </a:p>
        </p:txBody>
      </p:sp>
      <p:sp>
        <p:nvSpPr>
          <p:cNvPr id="18" name="TextBox 17"/>
          <p:cNvSpPr txBox="1"/>
          <p:nvPr/>
        </p:nvSpPr>
        <p:spPr>
          <a:xfrm>
            <a:off x="6213574" y="3658942"/>
            <a:ext cx="2416559" cy="400110"/>
          </a:xfrm>
          <a:prstGeom prst="rect">
            <a:avLst/>
          </a:prstGeom>
          <a:noFill/>
        </p:spPr>
        <p:txBody>
          <a:bodyPr wrap="square" rtlCol="0">
            <a:spAutoFit/>
          </a:bodyPr>
          <a:lstStyle/>
          <a:p>
            <a:pPr algn="ctr"/>
            <a:r>
              <a:rPr lang="en-US" sz="2000" dirty="0" err="1" smtClean="0">
                <a:latin typeface="Arial Rounded MT Bold" panose="020F0704030504030204" pitchFamily="34" charset="0"/>
              </a:rPr>
              <a:t>GDAEd</a:t>
            </a:r>
            <a:endParaRPr lang="en-US" sz="2000" dirty="0">
              <a:latin typeface="Arial Rounded MT Bold" panose="020F0704030504030204" pitchFamily="34"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87642" t="17701" r="479" b="26947"/>
          <a:stretch/>
        </p:blipFill>
        <p:spPr>
          <a:xfrm>
            <a:off x="5852302" y="1252279"/>
            <a:ext cx="646558" cy="2493299"/>
          </a:xfrm>
          <a:prstGeom prst="rect">
            <a:avLst/>
          </a:prstGeom>
        </p:spPr>
      </p:pic>
      <p:sp>
        <p:nvSpPr>
          <p:cNvPr id="21" name="Oval 20"/>
          <p:cNvSpPr/>
          <p:nvPr/>
        </p:nvSpPr>
        <p:spPr>
          <a:xfrm>
            <a:off x="2219910" y="5416257"/>
            <a:ext cx="682629" cy="72103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136197" y="5403890"/>
            <a:ext cx="682629" cy="72103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739983" y="5394082"/>
            <a:ext cx="682629" cy="72103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637351" y="2365899"/>
            <a:ext cx="682629" cy="72103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6832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723" y="-10367"/>
            <a:ext cx="9167446" cy="6868367"/>
            <a:chOff x="-11723" y="-10367"/>
            <a:chExt cx="9167446" cy="6868367"/>
          </a:xfrm>
        </p:grpSpPr>
        <p:pic>
          <p:nvPicPr>
            <p:cNvPr id="8" name="Picture 2" descr="http://i2.wp.com/gcaptain.com/wp-content/uploads/2011/05/Atlantic-hurricanes-karl-igor-julia-2010-noaa.jpg"/>
            <p:cNvPicPr>
              <a:picLocks noChangeAspect="1" noChangeArrowheads="1"/>
            </p:cNvPicPr>
            <p:nvPr/>
          </p:nvPicPr>
          <p:blipFill rotWithShape="1">
            <a:blip r:embed="rId3">
              <a:extLst>
                <a:ext uri="{28A0092B-C50C-407E-A947-70E740481C1C}">
                  <a14:useLocalDpi xmlns:a14="http://schemas.microsoft.com/office/drawing/2010/main" val="0"/>
                </a:ext>
              </a:extLst>
            </a:blip>
            <a:srcRect r="42909" b="29680"/>
            <a:stretch/>
          </p:blipFill>
          <p:spPr bwMode="auto">
            <a:xfrm>
              <a:off x="0" y="-10367"/>
              <a:ext cx="9155723" cy="6860346"/>
            </a:xfrm>
            <a:prstGeom prst="rect">
              <a:avLst/>
            </a:prstGeom>
            <a:noFill/>
            <a:extLst/>
          </p:spPr>
        </p:pic>
        <p:sp>
          <p:nvSpPr>
            <p:cNvPr id="3" name="Rectangle 2"/>
            <p:cNvSpPr/>
            <p:nvPr/>
          </p:nvSpPr>
          <p:spPr>
            <a:xfrm>
              <a:off x="-11723" y="-10367"/>
              <a:ext cx="9167446" cy="6868367"/>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1219200" y="228600"/>
            <a:ext cx="6934200" cy="715962"/>
          </a:xfrm>
          <a:solidFill>
            <a:schemeClr val="bg1">
              <a:lumMod val="75000"/>
            </a:schemeClr>
          </a:solidFill>
          <a:effectLst>
            <a:softEdge rad="0"/>
          </a:effectLst>
          <a:scene3d>
            <a:camera prst="orthographicFront"/>
            <a:lightRig rig="threePt" dir="t"/>
          </a:scene3d>
          <a:sp3d>
            <a:bevelT w="139700" h="139700" prst="divot"/>
          </a:sp3d>
        </p:spPr>
        <p:txBody>
          <a:bodyPr>
            <a:normAutofit/>
          </a:bodyPr>
          <a:lstStyle/>
          <a:p>
            <a:r>
              <a:rPr lang="en-US" sz="3200" dirty="0" smtClean="0">
                <a:solidFill>
                  <a:srgbClr val="0000FF"/>
                </a:solidFill>
                <a:latin typeface="Arial Rounded MT Bold" panose="020F0704030504030204" pitchFamily="34" charset="0"/>
              </a:rPr>
              <a:t>Forecasts</a:t>
            </a:r>
            <a:endParaRPr lang="en-US" sz="3200" dirty="0">
              <a:solidFill>
                <a:srgbClr val="0000FF"/>
              </a:solidFill>
              <a:latin typeface="Arial Rounded MT Bold" panose="020F0704030504030204" pitchFamily="34" charset="0"/>
            </a:endParaRPr>
          </a:p>
        </p:txBody>
      </p:sp>
      <p:sp>
        <p:nvSpPr>
          <p:cNvPr id="13" name="TextBox 12"/>
          <p:cNvSpPr txBox="1"/>
          <p:nvPr/>
        </p:nvSpPr>
        <p:spPr>
          <a:xfrm>
            <a:off x="462643" y="1042809"/>
            <a:ext cx="7543493" cy="707886"/>
          </a:xfrm>
          <a:prstGeom prst="rect">
            <a:avLst/>
          </a:prstGeom>
          <a:noFill/>
          <a:ln w="38100">
            <a:noFill/>
          </a:ln>
        </p:spPr>
        <p:txBody>
          <a:bodyPr wrap="square" rtlCol="0">
            <a:spAutoFit/>
          </a:bodyPr>
          <a:lstStyle/>
          <a:p>
            <a:pPr algn="ctr"/>
            <a:r>
              <a:rPr lang="en-US" sz="2000" i="1" dirty="0" smtClean="0">
                <a:latin typeface="Arial Rounded MT Bold" panose="020F0704030504030204" pitchFamily="34" charset="0"/>
              </a:rPr>
              <a:t>Tracks</a:t>
            </a:r>
            <a:endParaRPr lang="en-US" sz="2000" i="1" dirty="0">
              <a:latin typeface="Arial Rounded MT Bold" panose="020F0704030504030204" pitchFamily="34" charset="0"/>
            </a:endParaRPr>
          </a:p>
          <a:p>
            <a:pPr algn="ctr"/>
            <a:r>
              <a:rPr lang="en-US" sz="2000" i="1" dirty="0">
                <a:latin typeface="Arial Rounded MT Bold" panose="020F0704030504030204" pitchFamily="34" charset="0"/>
              </a:rPr>
              <a:t>1200 UTC 14 Sept. – 0000 UTC 18 Sept. 2010</a:t>
            </a:r>
          </a:p>
        </p:txBody>
      </p:sp>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152400" y="2362200"/>
            <a:ext cx="8382000" cy="4267200"/>
          </a:xfrm>
          <a:prstGeom prst="rect">
            <a:avLst/>
          </a:prstGeom>
        </p:spPr>
      </p:pic>
      <p:pic>
        <p:nvPicPr>
          <p:cNvPr id="15" name="Picture 14"/>
          <p:cNvPicPr/>
          <p:nvPr/>
        </p:nvPicPr>
        <p:blipFill rotWithShape="1">
          <a:blip r:embed="rId5">
            <a:extLst>
              <a:ext uri="{28A0092B-C50C-407E-A947-70E740481C1C}">
                <a14:useLocalDpi xmlns:a14="http://schemas.microsoft.com/office/drawing/2010/main" val="0"/>
              </a:ext>
            </a:extLst>
          </a:blip>
          <a:srcRect l="9977" t="31443" r="77958" b="16769"/>
          <a:stretch/>
        </p:blipFill>
        <p:spPr>
          <a:xfrm>
            <a:off x="7643600" y="2392362"/>
            <a:ext cx="1523846" cy="3551238"/>
          </a:xfrm>
          <a:prstGeom prst="rect">
            <a:avLst/>
          </a:prstGeom>
          <a:ln w="25400">
            <a:solidFill>
              <a:schemeClr val="tx1"/>
            </a:solidFill>
          </a:ln>
        </p:spPr>
      </p:pic>
    </p:spTree>
    <p:extLst>
      <p:ext uri="{BB962C8B-B14F-4D97-AF65-F5344CB8AC3E}">
        <p14:creationId xmlns:p14="http://schemas.microsoft.com/office/powerpoint/2010/main" val="41235578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723" y="-10367"/>
            <a:ext cx="9167446" cy="6868367"/>
            <a:chOff x="-11723" y="-10367"/>
            <a:chExt cx="9167446" cy="6868367"/>
          </a:xfrm>
        </p:grpSpPr>
        <p:pic>
          <p:nvPicPr>
            <p:cNvPr id="8" name="Picture 2" descr="http://i2.wp.com/gcaptain.com/wp-content/uploads/2011/05/Atlantic-hurricanes-karl-igor-julia-2010-noaa.jpg"/>
            <p:cNvPicPr>
              <a:picLocks noChangeAspect="1" noChangeArrowheads="1"/>
            </p:cNvPicPr>
            <p:nvPr/>
          </p:nvPicPr>
          <p:blipFill rotWithShape="1">
            <a:blip r:embed="rId3">
              <a:extLst>
                <a:ext uri="{28A0092B-C50C-407E-A947-70E740481C1C}">
                  <a14:useLocalDpi xmlns:a14="http://schemas.microsoft.com/office/drawing/2010/main" val="0"/>
                </a:ext>
              </a:extLst>
            </a:blip>
            <a:srcRect r="42909" b="29680"/>
            <a:stretch/>
          </p:blipFill>
          <p:spPr bwMode="auto">
            <a:xfrm>
              <a:off x="0" y="-10367"/>
              <a:ext cx="9155723" cy="6860346"/>
            </a:xfrm>
            <a:prstGeom prst="rect">
              <a:avLst/>
            </a:prstGeom>
            <a:noFill/>
            <a:extLst/>
          </p:spPr>
        </p:pic>
        <p:sp>
          <p:nvSpPr>
            <p:cNvPr id="3" name="Rectangle 2"/>
            <p:cNvSpPr/>
            <p:nvPr/>
          </p:nvSpPr>
          <p:spPr>
            <a:xfrm>
              <a:off x="-11723" y="-10367"/>
              <a:ext cx="9167446" cy="6868367"/>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1219200" y="228600"/>
            <a:ext cx="6934200" cy="715962"/>
          </a:xfrm>
          <a:solidFill>
            <a:schemeClr val="bg1">
              <a:lumMod val="75000"/>
            </a:schemeClr>
          </a:solidFill>
          <a:effectLst>
            <a:softEdge rad="0"/>
          </a:effectLst>
          <a:scene3d>
            <a:camera prst="orthographicFront"/>
            <a:lightRig rig="threePt" dir="t"/>
          </a:scene3d>
          <a:sp3d>
            <a:bevelT w="139700" h="139700" prst="divot"/>
          </a:sp3d>
        </p:spPr>
        <p:txBody>
          <a:bodyPr>
            <a:normAutofit/>
          </a:bodyPr>
          <a:lstStyle/>
          <a:p>
            <a:r>
              <a:rPr lang="en-US" sz="3200" dirty="0" smtClean="0">
                <a:solidFill>
                  <a:srgbClr val="0000FF"/>
                </a:solidFill>
                <a:latin typeface="Arial Rounded MT Bold" panose="020F0704030504030204" pitchFamily="34" charset="0"/>
              </a:rPr>
              <a:t>Forecasts</a:t>
            </a:r>
            <a:endParaRPr lang="en-US" sz="3200" dirty="0">
              <a:solidFill>
                <a:srgbClr val="0000FF"/>
              </a:solidFill>
              <a:latin typeface="Arial Rounded MT Bold" panose="020F0704030504030204" pitchFamily="34" charset="0"/>
            </a:endParaRPr>
          </a:p>
        </p:txBody>
      </p:sp>
      <p:sp>
        <p:nvSpPr>
          <p:cNvPr id="6" name="TextBox 5"/>
          <p:cNvSpPr txBox="1"/>
          <p:nvPr/>
        </p:nvSpPr>
        <p:spPr>
          <a:xfrm>
            <a:off x="838200" y="1295400"/>
            <a:ext cx="7543493" cy="707886"/>
          </a:xfrm>
          <a:prstGeom prst="rect">
            <a:avLst/>
          </a:prstGeom>
          <a:noFill/>
          <a:ln w="38100">
            <a:noFill/>
          </a:ln>
        </p:spPr>
        <p:txBody>
          <a:bodyPr wrap="square" rtlCol="0">
            <a:spAutoFit/>
          </a:bodyPr>
          <a:lstStyle/>
          <a:p>
            <a:pPr algn="ctr"/>
            <a:r>
              <a:rPr lang="en-US" sz="2000" i="1" dirty="0" smtClean="0">
                <a:latin typeface="Arial Rounded MT Bold" panose="020F0704030504030204" pitchFamily="34" charset="0"/>
              </a:rPr>
              <a:t>Minimum </a:t>
            </a:r>
            <a:r>
              <a:rPr lang="en-US" sz="2000" i="1" dirty="0">
                <a:latin typeface="Arial Rounded MT Bold" panose="020F0704030504030204" pitchFamily="34" charset="0"/>
              </a:rPr>
              <a:t>sea level pressure </a:t>
            </a:r>
            <a:r>
              <a:rPr lang="en-US" sz="2000" i="1" dirty="0" smtClean="0">
                <a:latin typeface="Arial Rounded MT Bold" panose="020F0704030504030204" pitchFamily="34" charset="0"/>
              </a:rPr>
              <a:t>(SLP) </a:t>
            </a:r>
            <a:r>
              <a:rPr lang="en-US" sz="2000" i="1" dirty="0">
                <a:latin typeface="Arial Rounded MT Bold" panose="020F0704030504030204" pitchFamily="34" charset="0"/>
              </a:rPr>
              <a:t>and </a:t>
            </a:r>
            <a:r>
              <a:rPr lang="en-US" sz="2000" i="1" dirty="0" smtClean="0">
                <a:latin typeface="Arial Rounded MT Bold" panose="020F0704030504030204" pitchFamily="34" charset="0"/>
              </a:rPr>
              <a:t>10-m wind speed</a:t>
            </a:r>
            <a:endParaRPr lang="en-US" sz="2000" i="1" dirty="0">
              <a:latin typeface="Arial Rounded MT Bold" panose="020F0704030504030204" pitchFamily="34" charset="0"/>
            </a:endParaRPr>
          </a:p>
          <a:p>
            <a:pPr algn="ctr"/>
            <a:r>
              <a:rPr lang="en-US" sz="2000" i="1" dirty="0">
                <a:latin typeface="Arial Rounded MT Bold" panose="020F0704030504030204" pitchFamily="34" charset="0"/>
              </a:rPr>
              <a:t>1200 UTC 14 Sept. – 0000 UTC 18 Sept. 2010</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228600" y="2286000"/>
            <a:ext cx="8610600" cy="4196080"/>
          </a:xfrm>
          <a:prstGeom prst="rect">
            <a:avLst/>
          </a:prstGeom>
        </p:spPr>
      </p:pic>
      <p:pic>
        <p:nvPicPr>
          <p:cNvPr id="11" name="Picture 10"/>
          <p:cNvPicPr/>
          <p:nvPr/>
        </p:nvPicPr>
        <p:blipFill rotWithShape="1">
          <a:blip r:embed="rId4">
            <a:extLst>
              <a:ext uri="{28A0092B-C50C-407E-A947-70E740481C1C}">
                <a14:useLocalDpi xmlns:a14="http://schemas.microsoft.com/office/drawing/2010/main" val="0"/>
              </a:ext>
            </a:extLst>
          </a:blip>
          <a:srcRect l="9977" t="33406" r="77958" b="36903"/>
          <a:stretch/>
        </p:blipFill>
        <p:spPr>
          <a:xfrm>
            <a:off x="1097280" y="3786048"/>
            <a:ext cx="1523846" cy="1905000"/>
          </a:xfrm>
          <a:prstGeom prst="rect">
            <a:avLst/>
          </a:prstGeom>
          <a:ln w="25400">
            <a:noFill/>
          </a:ln>
        </p:spPr>
      </p:pic>
      <p:pic>
        <p:nvPicPr>
          <p:cNvPr id="12" name="Picture 11"/>
          <p:cNvPicPr/>
          <p:nvPr/>
        </p:nvPicPr>
        <p:blipFill rotWithShape="1">
          <a:blip r:embed="rId4">
            <a:extLst>
              <a:ext uri="{28A0092B-C50C-407E-A947-70E740481C1C}">
                <a14:useLocalDpi xmlns:a14="http://schemas.microsoft.com/office/drawing/2010/main" val="0"/>
              </a:ext>
            </a:extLst>
          </a:blip>
          <a:srcRect l="9978" t="62434" r="79163" b="24836"/>
          <a:stretch/>
        </p:blipFill>
        <p:spPr>
          <a:xfrm>
            <a:off x="2895600" y="2643048"/>
            <a:ext cx="1371600" cy="816750"/>
          </a:xfrm>
          <a:prstGeom prst="rect">
            <a:avLst/>
          </a:prstGeom>
          <a:ln w="25400">
            <a:noFill/>
          </a:ln>
        </p:spPr>
      </p:pic>
    </p:spTree>
    <p:extLst>
      <p:ext uri="{BB962C8B-B14F-4D97-AF65-F5344CB8AC3E}">
        <p14:creationId xmlns:p14="http://schemas.microsoft.com/office/powerpoint/2010/main" val="13181780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7987550</TotalTime>
  <Words>1077</Words>
  <Application>Microsoft Macintosh PowerPoint</Application>
  <PresentationFormat>On-screen Show (4:3)</PresentationFormat>
  <Paragraphs>129</Paragraphs>
  <Slides>18</Slides>
  <Notes>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1" baseType="lpstr">
      <vt:lpstr>Office Theme</vt:lpstr>
      <vt:lpstr>MathType 6.0 Equation</vt:lpstr>
      <vt:lpstr>Document</vt:lpstr>
      <vt:lpstr>Airborne GPS Radio Occultation for Improving Forecasting of Tropical Storms and Atmospheric Rivers</vt:lpstr>
      <vt:lpstr>Airborne GPS radio occultation</vt:lpstr>
      <vt:lpstr>Focus on tropical waves</vt:lpstr>
      <vt:lpstr>Airborne RO provides much denser sampling than COSMIC spaceborne RO</vt:lpstr>
      <vt:lpstr>Numerical Experiments</vt:lpstr>
      <vt:lpstr>TPW Analysis Differences (12Z Sep 13)</vt:lpstr>
      <vt:lpstr> 6-h TPW Forecasts (18Z 13 Sep.)</vt:lpstr>
      <vt:lpstr>Forecasts</vt:lpstr>
      <vt:lpstr>Forecasts</vt:lpstr>
      <vt:lpstr>Precipitable water on day of atmospheric river landfall</vt:lpstr>
      <vt:lpstr>Precipitation Forecasts</vt:lpstr>
      <vt:lpstr>Total integrated water vapor</vt:lpstr>
      <vt:lpstr>Precipitation timing</vt:lpstr>
      <vt:lpstr>Calwater 2015 Atmospheric Rivers</vt:lpstr>
      <vt:lpstr>ARO observations </vt:lpstr>
      <vt:lpstr>Preliminary GO retrievals</vt:lpstr>
      <vt:lpstr>Upcoming Strateole-2 will quantify gravity waves in the equatorial atmosphere</vt:lpstr>
      <vt:lpstr>Acknowledgements</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towards operational airborne GNSS radio occultation  for weather prediction</dc:title>
  <dc:creator>Haase, Jennifer S</dc:creator>
  <cp:lastModifiedBy>Haase, Jennifer S</cp:lastModifiedBy>
  <cp:revision>97</cp:revision>
  <cp:lastPrinted>2016-03-17T18:41:14Z</cp:lastPrinted>
  <dcterms:created xsi:type="dcterms:W3CDTF">2016-02-25T00:58:46Z</dcterms:created>
  <dcterms:modified xsi:type="dcterms:W3CDTF">2017-02-16T18:35:54Z</dcterms:modified>
</cp:coreProperties>
</file>