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2.bin" ContentType="application/vnd.openxmlformats-officedocument.oleObject"/>
  <Override PartName="/ppt/notesSlides/notesSlide7.xml" ContentType="application/vnd.openxmlformats-officedocument.presentationml.notesSlide+xml"/>
  <Override PartName="/ppt/embeddings/oleObject3.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70" r:id="rId3"/>
    <p:sldId id="257" r:id="rId4"/>
    <p:sldId id="271" r:id="rId5"/>
    <p:sldId id="275" r:id="rId6"/>
    <p:sldId id="276" r:id="rId7"/>
    <p:sldId id="281" r:id="rId8"/>
    <p:sldId id="338" r:id="rId9"/>
    <p:sldId id="339" r:id="rId10"/>
    <p:sldId id="340" r:id="rId11"/>
    <p:sldId id="299" r:id="rId12"/>
    <p:sldId id="306" r:id="rId13"/>
    <p:sldId id="305" r:id="rId14"/>
    <p:sldId id="329" r:id="rId15"/>
    <p:sldId id="282" r:id="rId16"/>
    <p:sldId id="341" r:id="rId17"/>
    <p:sldId id="308" r:id="rId18"/>
    <p:sldId id="309" r:id="rId19"/>
    <p:sldId id="334" r:id="rId20"/>
    <p:sldId id="342" r:id="rId21"/>
    <p:sldId id="343" r:id="rId22"/>
    <p:sldId id="300" r:id="rId23"/>
    <p:sldId id="344" r:id="rId24"/>
    <p:sldId id="322" r:id="rId25"/>
    <p:sldId id="301" r:id="rId26"/>
    <p:sldId id="302" r:id="rId27"/>
    <p:sldId id="303" r:id="rId28"/>
    <p:sldId id="319" r:id="rId29"/>
    <p:sldId id="321" r:id="rId30"/>
    <p:sldId id="292" r:id="rId31"/>
    <p:sldId id="259" r:id="rId32"/>
    <p:sldId id="294" r:id="rId33"/>
    <p:sldId id="335" r:id="rId34"/>
    <p:sldId id="336" r:id="rId35"/>
    <p:sldId id="337" r:id="rId36"/>
    <p:sldId id="331" r:id="rId37"/>
    <p:sldId id="332" r:id="rId38"/>
    <p:sldId id="316" r:id="rId39"/>
    <p:sldId id="261" r:id="rId40"/>
    <p:sldId id="314" r:id="rId41"/>
    <p:sldId id="315" r:id="rId42"/>
    <p:sldId id="323" r:id="rId43"/>
    <p:sldId id="324" r:id="rId44"/>
    <p:sldId id="325" r:id="rId45"/>
    <p:sldId id="317" r:id="rId46"/>
    <p:sldId id="333" r:id="rId47"/>
    <p:sldId id="327" r:id="rId48"/>
    <p:sldId id="328"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80"/>
    <a:srgbClr val="205696"/>
    <a:srgbClr val="395780"/>
    <a:srgbClr val="576774"/>
    <a:srgbClr val="2E5881"/>
    <a:srgbClr val="E2D6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50" autoAdjust="0"/>
  </p:normalViewPr>
  <p:slideViewPr>
    <p:cSldViewPr snapToGrid="0" snapToObjects="1">
      <p:cViewPr>
        <p:scale>
          <a:sx n="81" d="100"/>
          <a:sy n="81" d="100"/>
        </p:scale>
        <p:origin x="-872" y="-4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emf"/><Relationship Id="rId2" Type="http://schemas.openxmlformats.org/officeDocument/2006/relationships/image" Target="../media/image4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8750FB-2793-704A-9565-91A3EDD29D28}" type="datetimeFigureOut">
              <a:rPr lang="en-US" smtClean="0"/>
              <a:t>3/17/16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2065E4-EF28-B044-8B59-37F740604822}" type="slidenum">
              <a:rPr lang="en-US" smtClean="0"/>
              <a:t>‹#›</a:t>
            </a:fld>
            <a:endParaRPr lang="en-US"/>
          </a:p>
        </p:txBody>
      </p:sp>
    </p:spTree>
    <p:extLst>
      <p:ext uri="{BB962C8B-B14F-4D97-AF65-F5344CB8AC3E}">
        <p14:creationId xmlns:p14="http://schemas.microsoft.com/office/powerpoint/2010/main" val="29814262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2DB8C9-69EC-5D4D-BDE6-7F56A0C9C7CA}" type="slidenum">
              <a:rPr lang="en-US" sz="1200"/>
              <a:pPr/>
              <a:t>4</a:t>
            </a:fld>
            <a:endParaRPr lang="en-US" sz="1200"/>
          </a:p>
        </p:txBody>
      </p:sp>
      <p:sp>
        <p:nvSpPr>
          <p:cNvPr id="25602" name="Rectangle 3074"/>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603" name="Rectangle 3075"/>
          <p:cNvSpPr>
            <a:spLocks noGrp="1" noChangeArrowheads="1"/>
          </p:cNvSpPr>
          <p:nvPr>
            <p:ph type="body" idx="1"/>
          </p:nvPr>
        </p:nvSpPr>
        <p:spPr bwMode="auto">
          <a:xfrm>
            <a:off x="915988" y="4343400"/>
            <a:ext cx="5026025"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What is GPS radio occultation? This technique uses side-looking GPS receivers on a moving platform, that record the signal from GPS satellites as the descend beyond the horizon.</a:t>
            </a:r>
          </a:p>
          <a:p>
            <a:pPr eaLnBrk="1" hangingPunct="1">
              <a:spcBef>
                <a:spcPct val="0"/>
              </a:spcBef>
            </a:pPr>
            <a:r>
              <a:rPr lang="en-US">
                <a:latin typeface="Calibri" charset="0"/>
                <a:ea typeface="ＭＳ Ｐゴシック" charset="0"/>
                <a:cs typeface="ＭＳ Ｐゴシック" charset="0"/>
              </a:rPr>
              <a:t>These nearly horizontal raypaths through the atmosphere experience a refractive delay and bending of the raypath</a:t>
            </a:r>
          </a:p>
          <a:p>
            <a:pPr eaLnBrk="1" hangingPunct="1">
              <a:spcBef>
                <a:spcPct val="0"/>
              </a:spcBef>
            </a:pPr>
            <a:r>
              <a:rPr lang="en-US">
                <a:latin typeface="Calibri" charset="0"/>
                <a:ea typeface="ＭＳ Ｐゴシック" charset="0"/>
                <a:cs typeface="ＭＳ Ｐゴシック" charset="0"/>
              </a:rPr>
              <a:t>The refractivity depends on the density of the atmosphere, so we can retrieve profiles of atmospheric properties from these delays.</a:t>
            </a:r>
          </a:p>
          <a:p>
            <a:pPr eaLnBrk="1" hangingPunct="1">
              <a:spcBef>
                <a:spcPct val="0"/>
              </a:spcBef>
            </a:pPr>
            <a:r>
              <a:rPr lang="en-US">
                <a:latin typeface="Calibri" charset="0"/>
                <a:ea typeface="ＭＳ Ｐゴシック" charset="0"/>
                <a:cs typeface="ＭＳ Ｐゴシック" charset="0"/>
              </a:rPr>
              <a:t>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2065E4-EF28-B044-8B59-37F740604822}" type="slidenum">
              <a:rPr lang="en-US" smtClean="0"/>
              <a:t>35</a:t>
            </a:fld>
            <a:endParaRPr lang="en-US"/>
          </a:p>
        </p:txBody>
      </p:sp>
    </p:spTree>
    <p:extLst>
      <p:ext uri="{BB962C8B-B14F-4D97-AF65-F5344CB8AC3E}">
        <p14:creationId xmlns:p14="http://schemas.microsoft.com/office/powerpoint/2010/main" val="3982653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FDEBB0-44B3-2B4A-B5A7-AF3EE3382E47}" type="slidenum">
              <a:rPr lang="en-US" sz="1200"/>
              <a:pPr/>
              <a:t>36</a:t>
            </a:fld>
            <a:endParaRPr lang="en-US" sz="1200"/>
          </a:p>
        </p:txBody>
      </p:sp>
      <p:sp>
        <p:nvSpPr>
          <p:cNvPr id="3277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08EB5-5923-4F60-8729-8B73480837F2}" type="slidenum">
              <a:rPr lang="en-US" smtClean="0"/>
              <a:t>45</a:t>
            </a:fld>
            <a:endParaRPr lang="en-US"/>
          </a:p>
        </p:txBody>
      </p:sp>
    </p:spTree>
    <p:extLst>
      <p:ext uri="{BB962C8B-B14F-4D97-AF65-F5344CB8AC3E}">
        <p14:creationId xmlns:p14="http://schemas.microsoft.com/office/powerpoint/2010/main" val="1684336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2065E4-EF28-B044-8B59-37F740604822}" type="slidenum">
              <a:rPr lang="en-US" smtClean="0"/>
              <a:t>46</a:t>
            </a:fld>
            <a:endParaRPr lang="en-US"/>
          </a:p>
        </p:txBody>
      </p:sp>
    </p:spTree>
    <p:extLst>
      <p:ext uri="{BB962C8B-B14F-4D97-AF65-F5344CB8AC3E}">
        <p14:creationId xmlns:p14="http://schemas.microsoft.com/office/powerpoint/2010/main" val="4097374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2065E4-EF28-B044-8B59-37F740604822}" type="slidenum">
              <a:rPr lang="en-US" smtClean="0"/>
              <a:t>47</a:t>
            </a:fld>
            <a:endParaRPr lang="en-US"/>
          </a:p>
        </p:txBody>
      </p:sp>
    </p:spTree>
    <p:extLst>
      <p:ext uri="{BB962C8B-B14F-4D97-AF65-F5344CB8AC3E}">
        <p14:creationId xmlns:p14="http://schemas.microsoft.com/office/powerpoint/2010/main" val="4097374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 focus of the PREDICT campaign was on tropical waves, atmospheric pressure disturbances that are formed off the coast of Africa that travel across the Atlantic as easterly waves.  They show up clearly in the microwave imagery of total precipitable water as these regions of high moisture within the tropical wave. Here the values of total precipitable water in the atmospheric column can get as high as 60 mm of equivalent liquid water</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94DACA-FC2C-9543-82FF-D434DA703059}" type="slidenum">
              <a:rPr lang="en-US" sz="1200"/>
              <a:pPr/>
              <a:t>5</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Three-way nested simulation domains (27 km, 9 km, and 3km grids) and locations of all assimilated observations during the data cycling period. Colors: 1200 UTC September 10th in violet to 1200 UTC September 13th in red. The large black cross indicates the position of the Tropical Low at 1800 UTC September 13th as reported by the National Hurricane Center (Stewart 2011).</a:t>
            </a:r>
          </a:p>
          <a:p>
            <a:endParaRPr lang="en-US" dirty="0" smtClean="0"/>
          </a:p>
          <a:p>
            <a:r>
              <a:rPr lang="en-US" dirty="0" smtClean="0"/>
              <a:t>WRF Model configuration: </a:t>
            </a:r>
          </a:p>
          <a:p>
            <a:r>
              <a:rPr lang="en-US" dirty="0" smtClean="0"/>
              <a:t>•	Purdue microphysics scheme (Chen and Sun, 2002)</a:t>
            </a:r>
          </a:p>
          <a:p>
            <a:r>
              <a:rPr lang="en-US" dirty="0" smtClean="0"/>
              <a:t>•	</a:t>
            </a:r>
            <a:r>
              <a:rPr lang="en-US" dirty="0" err="1" smtClean="0"/>
              <a:t>YonSei</a:t>
            </a:r>
            <a:r>
              <a:rPr lang="en-US" dirty="0" smtClean="0"/>
              <a:t> University (YSU) planetary boundary layer scheme (Hong et al., 1996)</a:t>
            </a:r>
          </a:p>
          <a:p>
            <a:r>
              <a:rPr lang="en-US" dirty="0" smtClean="0"/>
              <a:t>•	</a:t>
            </a:r>
            <a:r>
              <a:rPr lang="en-US" dirty="0" err="1" smtClean="0"/>
              <a:t>Kain</a:t>
            </a:r>
            <a:r>
              <a:rPr lang="en-US" dirty="0" smtClean="0"/>
              <a:t>-Fritsch (KF) cumulus parameterization (</a:t>
            </a:r>
            <a:r>
              <a:rPr lang="en-US" dirty="0" err="1" smtClean="0"/>
              <a:t>Kain</a:t>
            </a:r>
            <a:r>
              <a:rPr lang="en-US" dirty="0" smtClean="0"/>
              <a:t> 2004), </a:t>
            </a:r>
          </a:p>
          <a:p>
            <a:r>
              <a:rPr lang="en-US" dirty="0" smtClean="0"/>
              <a:t>•	Rapid </a:t>
            </a:r>
            <a:r>
              <a:rPr lang="en-US" dirty="0" err="1" smtClean="0"/>
              <a:t>Radiative</a:t>
            </a:r>
            <a:r>
              <a:rPr lang="en-US" dirty="0" smtClean="0"/>
              <a:t> Transfer Model </a:t>
            </a:r>
            <a:r>
              <a:rPr lang="en-US" dirty="0" err="1" smtClean="0"/>
              <a:t>longwave</a:t>
            </a:r>
            <a:r>
              <a:rPr lang="en-US" dirty="0" smtClean="0"/>
              <a:t> radiation parameterization (</a:t>
            </a:r>
            <a:r>
              <a:rPr lang="en-US" dirty="0" err="1" smtClean="0"/>
              <a:t>Mlawer</a:t>
            </a:r>
            <a:r>
              <a:rPr lang="en-US" dirty="0" smtClean="0"/>
              <a:t> et al. 1997)</a:t>
            </a:r>
          </a:p>
          <a:p>
            <a:r>
              <a:rPr lang="en-US" dirty="0" smtClean="0"/>
              <a:t>•	Goddard shortwave radiation parameterization (Chou and Suarez 1999; Chou et al. 2001).  </a:t>
            </a:r>
          </a:p>
          <a:p>
            <a:r>
              <a:rPr lang="en-US" dirty="0" smtClean="0"/>
              <a:t>•	A time step of 120 seconds is used for domain 1.  </a:t>
            </a:r>
          </a:p>
          <a:p>
            <a:r>
              <a:rPr lang="en-US" dirty="0" smtClean="0"/>
              <a:t>•	Initial and boundary conditions are the NCEP FNL (Final) Operational Global Analysis</a:t>
            </a:r>
          </a:p>
          <a:p>
            <a:r>
              <a:rPr lang="en-US" dirty="0" smtClean="0"/>
              <a:t>The Three-Dimensional </a:t>
            </a:r>
            <a:r>
              <a:rPr lang="en-US" dirty="0" err="1" smtClean="0"/>
              <a:t>Variational</a:t>
            </a:r>
            <a:r>
              <a:rPr lang="en-US" dirty="0" smtClean="0"/>
              <a:t> (3DVAR) Data Assimilation (DA) system of the Weather Research and Forecasting (WRF) model is used to perform data assimilation of </a:t>
            </a:r>
            <a:r>
              <a:rPr lang="en-US" dirty="0" err="1" smtClean="0"/>
              <a:t>dropsonde</a:t>
            </a:r>
            <a:r>
              <a:rPr lang="en-US" dirty="0" smtClean="0"/>
              <a:t> and airborne RO data every 3 hours over the time period shown for three experiments: </a:t>
            </a:r>
          </a:p>
          <a:p>
            <a:r>
              <a:rPr lang="en-US" dirty="0" smtClean="0"/>
              <a:t>1.	NONE: No data are assimilated during data cycling. </a:t>
            </a:r>
          </a:p>
          <a:p>
            <a:r>
              <a:rPr lang="en-US" dirty="0" smtClean="0"/>
              <a:t>2.	DRPS: </a:t>
            </a:r>
            <a:r>
              <a:rPr lang="en-US" dirty="0" err="1" smtClean="0"/>
              <a:t>Dropsonde</a:t>
            </a:r>
            <a:r>
              <a:rPr lang="en-US" dirty="0" smtClean="0"/>
              <a:t> observations are assimilated every three hours </a:t>
            </a:r>
          </a:p>
          <a:p>
            <a:r>
              <a:rPr lang="en-US" dirty="0" smtClean="0"/>
              <a:t>3.	DRPS+GPS: Airborne GPS refractivity data are added to the DRPS experiment, providing additional information on the refractivity of the air column, mainly above 5km. </a:t>
            </a:r>
          </a:p>
          <a:p>
            <a:endParaRPr lang="en-US" dirty="0" smtClean="0"/>
          </a:p>
          <a:p>
            <a:r>
              <a:rPr lang="en-US" dirty="0" smtClean="0"/>
              <a:t>*  The vertical profiles are thinned to one observation per model level to avoid over-weighting and correlation of observational errors.</a:t>
            </a:r>
          </a:p>
          <a:p>
            <a:r>
              <a:rPr lang="en-US" dirty="0" smtClean="0"/>
              <a:t>*  Background error covariance was calculated with the NMC method (Parrish and </a:t>
            </a:r>
            <a:r>
              <a:rPr lang="en-US" dirty="0" err="1" smtClean="0"/>
              <a:t>Derber</a:t>
            </a:r>
            <a:r>
              <a:rPr lang="en-US" dirty="0" smtClean="0"/>
              <a:t>, 1992) using 12 and 24-hours model forecast differences from the WRF model for September 2010.</a:t>
            </a:r>
          </a:p>
          <a:p>
            <a:r>
              <a:rPr lang="en-US" dirty="0" smtClean="0"/>
              <a:t>*  ARO observation errors were estimated to be 2% and constant over height from 0 to 14 km based on the comparison completed at left.</a:t>
            </a:r>
          </a:p>
          <a:p>
            <a:r>
              <a:rPr lang="en-US" dirty="0" smtClean="0"/>
              <a:t>*  A non-local operator for integrated excess phase along the GPS ray path (Chen et al., 2009) has been modified from the space-borne geometry to account for the truncation of the observations at the aircraft flight level and to account for the horizontal drift of the tangent points.</a:t>
            </a:r>
          </a:p>
          <a:p>
            <a:r>
              <a:rPr lang="en-US" dirty="0" smtClean="0"/>
              <a:t>*  Three external iterations are performed at each data assimilation cycle to assure balance before propagating forward.</a:t>
            </a:r>
          </a:p>
          <a:p>
            <a:endParaRPr lang="en-US" dirty="0"/>
          </a:p>
        </p:txBody>
      </p:sp>
      <p:sp>
        <p:nvSpPr>
          <p:cNvPr id="4" name="Slide Number Placeholder 3"/>
          <p:cNvSpPr>
            <a:spLocks noGrp="1"/>
          </p:cNvSpPr>
          <p:nvPr>
            <p:ph type="sldNum" sz="quarter" idx="10"/>
          </p:nvPr>
        </p:nvSpPr>
        <p:spPr/>
        <p:txBody>
          <a:bodyPr/>
          <a:lstStyle/>
          <a:p>
            <a:fld id="{532065E4-EF28-B044-8B59-37F740604822}" type="slidenum">
              <a:rPr lang="en-US" smtClean="0"/>
              <a:t>15</a:t>
            </a:fld>
            <a:endParaRPr lang="en-US"/>
          </a:p>
        </p:txBody>
      </p:sp>
    </p:spTree>
    <p:extLst>
      <p:ext uri="{BB962C8B-B14F-4D97-AF65-F5344CB8AC3E}">
        <p14:creationId xmlns:p14="http://schemas.microsoft.com/office/powerpoint/2010/main" val="83544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2065E4-EF28-B044-8B59-37F740604822}" type="slidenum">
              <a:rPr lang="en-US" smtClean="0"/>
              <a:t>17</a:t>
            </a:fld>
            <a:endParaRPr lang="en-US"/>
          </a:p>
        </p:txBody>
      </p:sp>
    </p:spTree>
    <p:extLst>
      <p:ext uri="{BB962C8B-B14F-4D97-AF65-F5344CB8AC3E}">
        <p14:creationId xmlns:p14="http://schemas.microsoft.com/office/powerpoint/2010/main" val="3982653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2065E4-EF28-B044-8B59-37F740604822}" type="slidenum">
              <a:rPr lang="en-US" smtClean="0"/>
              <a:t>18</a:t>
            </a:fld>
            <a:endParaRPr lang="en-US"/>
          </a:p>
        </p:txBody>
      </p:sp>
    </p:spTree>
    <p:extLst>
      <p:ext uri="{BB962C8B-B14F-4D97-AF65-F5344CB8AC3E}">
        <p14:creationId xmlns:p14="http://schemas.microsoft.com/office/powerpoint/2010/main" val="3982653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2065E4-EF28-B044-8B59-37F740604822}" type="slidenum">
              <a:rPr lang="en-US" smtClean="0"/>
              <a:t>19</a:t>
            </a:fld>
            <a:endParaRPr lang="en-US"/>
          </a:p>
        </p:txBody>
      </p:sp>
    </p:spTree>
    <p:extLst>
      <p:ext uri="{BB962C8B-B14F-4D97-AF65-F5344CB8AC3E}">
        <p14:creationId xmlns:p14="http://schemas.microsoft.com/office/powerpoint/2010/main" val="3982653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 Left: Schematic illustration of an atmospheric river over the northeastern Pacific Ocean (from Ralph et al., 2004). (Left) Map view of cold front with a moist low-level jet with high IWV. Right:  Conceptual cross-section showing the front-parallel wind speed (blue; m/s) and moisture flux (orange; x105 kg/s), specific humidity (dotted green; g/kg), and schematic clouds and precipitation. Mean width scales of IWV, cloud liquid water, and rain rate are shown below the cross-section.</a:t>
            </a:r>
          </a:p>
          <a:p>
            <a:endParaRPr lang="en-US" dirty="0"/>
          </a:p>
        </p:txBody>
      </p:sp>
      <p:sp>
        <p:nvSpPr>
          <p:cNvPr id="4" name="Slide Number Placeholder 3"/>
          <p:cNvSpPr>
            <a:spLocks noGrp="1"/>
          </p:cNvSpPr>
          <p:nvPr>
            <p:ph type="sldNum" sz="quarter" idx="10"/>
          </p:nvPr>
        </p:nvSpPr>
        <p:spPr/>
        <p:txBody>
          <a:bodyPr/>
          <a:lstStyle/>
          <a:p>
            <a:fld id="{532065E4-EF28-B044-8B59-37F740604822}" type="slidenum">
              <a:rPr lang="en-US" smtClean="0"/>
              <a:t>22</a:t>
            </a:fld>
            <a:endParaRPr lang="en-US"/>
          </a:p>
        </p:txBody>
      </p:sp>
    </p:spTree>
    <p:extLst>
      <p:ext uri="{BB962C8B-B14F-4D97-AF65-F5344CB8AC3E}">
        <p14:creationId xmlns:p14="http://schemas.microsoft.com/office/powerpoint/2010/main" val="1243077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2065E4-EF28-B044-8B59-37F740604822}" type="slidenum">
              <a:rPr lang="en-US" smtClean="0"/>
              <a:t>33</a:t>
            </a:fld>
            <a:endParaRPr lang="en-US"/>
          </a:p>
        </p:txBody>
      </p:sp>
    </p:spTree>
    <p:extLst>
      <p:ext uri="{BB962C8B-B14F-4D97-AF65-F5344CB8AC3E}">
        <p14:creationId xmlns:p14="http://schemas.microsoft.com/office/powerpoint/2010/main" val="3982653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2065E4-EF28-B044-8B59-37F740604822}" type="slidenum">
              <a:rPr lang="en-US" smtClean="0"/>
              <a:t>34</a:t>
            </a:fld>
            <a:endParaRPr lang="en-US"/>
          </a:p>
        </p:txBody>
      </p:sp>
    </p:spTree>
    <p:extLst>
      <p:ext uri="{BB962C8B-B14F-4D97-AF65-F5344CB8AC3E}">
        <p14:creationId xmlns:p14="http://schemas.microsoft.com/office/powerpoint/2010/main" val="3982653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EB4A1C-4B8E-9049-B300-9757A6FC336B}" type="datetimeFigureOut">
              <a:rPr lang="en-US" smtClean="0"/>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69170-6C50-4244-8283-43737178D62A}" type="slidenum">
              <a:rPr lang="en-US" smtClean="0"/>
              <a:t>‹#›</a:t>
            </a:fld>
            <a:endParaRPr lang="en-US"/>
          </a:p>
        </p:txBody>
      </p:sp>
      <p:pic>
        <p:nvPicPr>
          <p:cNvPr id="7" name="Picture 6" descr="ver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225872" y="-2939871"/>
            <a:ext cx="978259" cy="6858000"/>
          </a:xfrm>
          <a:prstGeom prst="rect">
            <a:avLst/>
          </a:prstGeom>
        </p:spPr>
      </p:pic>
      <p:pic>
        <p:nvPicPr>
          <p:cNvPr id="8" name="Picture 7" descr="vert2.jpg"/>
          <p:cNvPicPr>
            <a:picLocks noChangeAspect="1"/>
          </p:cNvPicPr>
          <p:nvPr userDrawn="1"/>
        </p:nvPicPr>
        <p:blipFill rotWithShape="1">
          <a:blip r:embed="rId2">
            <a:extLst>
              <a:ext uri="{28A0092B-C50C-407E-A947-70E740481C1C}">
                <a14:useLocalDpi xmlns:a14="http://schemas.microsoft.com/office/drawing/2010/main" val="0"/>
              </a:ext>
            </a:extLst>
          </a:blip>
          <a:srcRect t="66347"/>
          <a:stretch/>
        </p:blipFill>
        <p:spPr>
          <a:xfrm rot="16200000" flipH="1">
            <a:off x="664818" y="-664818"/>
            <a:ext cx="978259" cy="2307894"/>
          </a:xfrm>
          <a:prstGeom prst="rect">
            <a:avLst/>
          </a:prstGeom>
        </p:spPr>
      </p:pic>
    </p:spTree>
    <p:extLst>
      <p:ext uri="{BB962C8B-B14F-4D97-AF65-F5344CB8AC3E}">
        <p14:creationId xmlns:p14="http://schemas.microsoft.com/office/powerpoint/2010/main" val="89699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EB4A1C-4B8E-9049-B300-9757A6FC336B}" type="datetimeFigureOut">
              <a:rPr lang="en-US" smtClean="0"/>
              <a:t>3/17/16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69170-6C50-4244-8283-43737178D62A}" type="slidenum">
              <a:rPr lang="en-US" smtClean="0"/>
              <a:t>‹#›</a:t>
            </a:fld>
            <a:endParaRPr lang="en-US"/>
          </a:p>
        </p:txBody>
      </p:sp>
    </p:spTree>
    <p:extLst>
      <p:ext uri="{BB962C8B-B14F-4D97-AF65-F5344CB8AC3E}">
        <p14:creationId xmlns:p14="http://schemas.microsoft.com/office/powerpoint/2010/main" val="3222131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EB4A1C-4B8E-9049-B300-9757A6FC336B}" type="datetimeFigureOut">
              <a:rPr lang="en-US" smtClean="0"/>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69170-6C50-4244-8283-43737178D62A}" type="slidenum">
              <a:rPr lang="en-US" smtClean="0"/>
              <a:t>‹#›</a:t>
            </a:fld>
            <a:endParaRPr lang="en-US"/>
          </a:p>
        </p:txBody>
      </p:sp>
    </p:spTree>
    <p:extLst>
      <p:ext uri="{BB962C8B-B14F-4D97-AF65-F5344CB8AC3E}">
        <p14:creationId xmlns:p14="http://schemas.microsoft.com/office/powerpoint/2010/main" val="3131160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EB4A1C-4B8E-9049-B300-9757A6FC336B}" type="datetimeFigureOut">
              <a:rPr lang="en-US" smtClean="0"/>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69170-6C50-4244-8283-43737178D62A}" type="slidenum">
              <a:rPr lang="en-US" smtClean="0"/>
              <a:t>‹#›</a:t>
            </a:fld>
            <a:endParaRPr lang="en-US"/>
          </a:p>
        </p:txBody>
      </p:sp>
    </p:spTree>
    <p:extLst>
      <p:ext uri="{BB962C8B-B14F-4D97-AF65-F5344CB8AC3E}">
        <p14:creationId xmlns:p14="http://schemas.microsoft.com/office/powerpoint/2010/main" val="2060375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381000"/>
            <a:ext cx="7086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524000"/>
            <a:ext cx="75438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38200" y="3924300"/>
            <a:ext cx="75438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526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6598" y="274638"/>
            <a:ext cx="7980201"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706598" y="1600200"/>
            <a:ext cx="7980201"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EB4A1C-4B8E-9049-B300-9757A6FC336B}" type="datetimeFigureOut">
              <a:rPr lang="en-US" smtClean="0"/>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69170-6C50-4244-8283-43737178D62A}" type="slidenum">
              <a:rPr lang="en-US" smtClean="0"/>
              <a:t>‹#›</a:t>
            </a:fld>
            <a:endParaRPr lang="en-US"/>
          </a:p>
        </p:txBody>
      </p:sp>
      <p:pic>
        <p:nvPicPr>
          <p:cNvPr id="7" name="Picture 6" descr="ver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1563" cy="6858000"/>
          </a:xfrm>
          <a:prstGeom prst="rect">
            <a:avLst/>
          </a:prstGeom>
        </p:spPr>
      </p:pic>
    </p:spTree>
    <p:extLst>
      <p:ext uri="{BB962C8B-B14F-4D97-AF65-F5344CB8AC3E}">
        <p14:creationId xmlns:p14="http://schemas.microsoft.com/office/powerpoint/2010/main" val="418411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6599" y="1194329"/>
            <a:ext cx="7980201"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706598" y="2496307"/>
            <a:ext cx="7980201" cy="36298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0EB4A1C-4B8E-9049-B300-9757A6FC336B}" type="datetimeFigureOut">
              <a:rPr lang="en-US" smtClean="0"/>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69170-6C50-4244-8283-43737178D62A}" type="slidenum">
              <a:rPr lang="en-US" smtClean="0"/>
              <a:t>‹#›</a:t>
            </a:fld>
            <a:endParaRPr lang="en-US"/>
          </a:p>
        </p:txBody>
      </p:sp>
      <p:pic>
        <p:nvPicPr>
          <p:cNvPr id="8" name="Picture 7" descr="ver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225872" y="-2939871"/>
            <a:ext cx="978259" cy="6858000"/>
          </a:xfrm>
          <a:prstGeom prst="rect">
            <a:avLst/>
          </a:prstGeom>
        </p:spPr>
      </p:pic>
      <p:pic>
        <p:nvPicPr>
          <p:cNvPr id="9" name="Picture 8" descr="vert2.jpg"/>
          <p:cNvPicPr>
            <a:picLocks noChangeAspect="1"/>
          </p:cNvPicPr>
          <p:nvPr userDrawn="1"/>
        </p:nvPicPr>
        <p:blipFill rotWithShape="1">
          <a:blip r:embed="rId2">
            <a:extLst>
              <a:ext uri="{28A0092B-C50C-407E-A947-70E740481C1C}">
                <a14:useLocalDpi xmlns:a14="http://schemas.microsoft.com/office/drawing/2010/main" val="0"/>
              </a:ext>
            </a:extLst>
          </a:blip>
          <a:srcRect t="66347"/>
          <a:stretch/>
        </p:blipFill>
        <p:spPr>
          <a:xfrm rot="16200000" flipH="1">
            <a:off x="664818" y="-664818"/>
            <a:ext cx="978259" cy="2307894"/>
          </a:xfrm>
          <a:prstGeom prst="rect">
            <a:avLst/>
          </a:prstGeom>
        </p:spPr>
      </p:pic>
    </p:spTree>
    <p:extLst>
      <p:ext uri="{BB962C8B-B14F-4D97-AF65-F5344CB8AC3E}">
        <p14:creationId xmlns:p14="http://schemas.microsoft.com/office/powerpoint/2010/main" val="1810518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EB4A1C-4B8E-9049-B300-9757A6FC336B}" type="datetimeFigureOut">
              <a:rPr lang="en-US" smtClean="0"/>
              <a:t>3/17/16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B69170-6C50-4244-8283-43737178D62A}" type="slidenum">
              <a:rPr lang="en-US" smtClean="0"/>
              <a:t>‹#›</a:t>
            </a:fld>
            <a:endParaRPr lang="en-US"/>
          </a:p>
        </p:txBody>
      </p:sp>
      <p:pic>
        <p:nvPicPr>
          <p:cNvPr id="5" name="Picture 4" descr="ver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1563" cy="6858000"/>
          </a:xfrm>
          <a:prstGeom prst="rect">
            <a:avLst/>
          </a:prstGeom>
        </p:spPr>
      </p:pic>
    </p:spTree>
    <p:extLst>
      <p:ext uri="{BB962C8B-B14F-4D97-AF65-F5344CB8AC3E}">
        <p14:creationId xmlns:p14="http://schemas.microsoft.com/office/powerpoint/2010/main" val="4229413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1986" y="274638"/>
            <a:ext cx="7964814"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21986" y="1600200"/>
            <a:ext cx="38942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92562" y="1600200"/>
            <a:ext cx="38942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EB4A1C-4B8E-9049-B300-9757A6FC336B}" type="datetimeFigureOut">
              <a:rPr lang="en-US" smtClean="0"/>
              <a:t>3/17/16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69170-6C50-4244-8283-43737178D62A}" type="slidenum">
              <a:rPr lang="en-US" smtClean="0"/>
              <a:t>‹#›</a:t>
            </a:fld>
            <a:endParaRPr lang="en-US"/>
          </a:p>
        </p:txBody>
      </p:sp>
      <p:pic>
        <p:nvPicPr>
          <p:cNvPr id="9" name="Picture 8" descr="ver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1563" cy="6858000"/>
          </a:xfrm>
          <a:prstGeom prst="rect">
            <a:avLst/>
          </a:prstGeom>
        </p:spPr>
      </p:pic>
    </p:spTree>
    <p:extLst>
      <p:ext uri="{BB962C8B-B14F-4D97-AF65-F5344CB8AC3E}">
        <p14:creationId xmlns:p14="http://schemas.microsoft.com/office/powerpoint/2010/main" val="2421097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4544" y="274638"/>
            <a:ext cx="82296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EB4A1C-4B8E-9049-B300-9757A6FC336B}" type="datetimeFigureOut">
              <a:rPr lang="en-US" smtClean="0"/>
              <a:t>3/17/16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B69170-6C50-4244-8283-43737178D62A}" type="slidenum">
              <a:rPr lang="en-US" smtClean="0"/>
              <a:t>‹#›</a:t>
            </a:fld>
            <a:endParaRPr lang="en-US"/>
          </a:p>
        </p:txBody>
      </p:sp>
      <p:pic>
        <p:nvPicPr>
          <p:cNvPr id="6" name="Picture 5" descr="ver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1563" cy="6858000"/>
          </a:xfrm>
          <a:prstGeom prst="rect">
            <a:avLst/>
          </a:prstGeom>
        </p:spPr>
      </p:pic>
    </p:spTree>
    <p:extLst>
      <p:ext uri="{BB962C8B-B14F-4D97-AF65-F5344CB8AC3E}">
        <p14:creationId xmlns:p14="http://schemas.microsoft.com/office/powerpoint/2010/main" val="264069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EB4A1C-4B8E-9049-B300-9757A6FC336B}" type="datetimeFigureOut">
              <a:rPr lang="en-US" smtClean="0"/>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69170-6C50-4244-8283-43737178D62A}" type="slidenum">
              <a:rPr lang="en-US" smtClean="0"/>
              <a:t>‹#›</a:t>
            </a:fld>
            <a:endParaRPr lang="en-US"/>
          </a:p>
        </p:txBody>
      </p:sp>
    </p:spTree>
    <p:extLst>
      <p:ext uri="{BB962C8B-B14F-4D97-AF65-F5344CB8AC3E}">
        <p14:creationId xmlns:p14="http://schemas.microsoft.com/office/powerpoint/2010/main" val="2770639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EB4A1C-4B8E-9049-B300-9757A6FC336B}" type="datetimeFigureOut">
              <a:rPr lang="en-US" smtClean="0"/>
              <a:t>3/17/16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B69170-6C50-4244-8283-43737178D62A}" type="slidenum">
              <a:rPr lang="en-US" smtClean="0"/>
              <a:t>‹#›</a:t>
            </a:fld>
            <a:endParaRPr lang="en-US"/>
          </a:p>
        </p:txBody>
      </p:sp>
    </p:spTree>
    <p:extLst>
      <p:ext uri="{BB962C8B-B14F-4D97-AF65-F5344CB8AC3E}">
        <p14:creationId xmlns:p14="http://schemas.microsoft.com/office/powerpoint/2010/main" val="2854233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EB4A1C-4B8E-9049-B300-9757A6FC336B}" type="datetimeFigureOut">
              <a:rPr lang="en-US" smtClean="0"/>
              <a:t>3/17/16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69170-6C50-4244-8283-43737178D62A}" type="slidenum">
              <a:rPr lang="en-US" smtClean="0"/>
              <a:t>‹#›</a:t>
            </a:fld>
            <a:endParaRPr lang="en-US"/>
          </a:p>
        </p:txBody>
      </p:sp>
    </p:spTree>
    <p:extLst>
      <p:ext uri="{BB962C8B-B14F-4D97-AF65-F5344CB8AC3E}">
        <p14:creationId xmlns:p14="http://schemas.microsoft.com/office/powerpoint/2010/main" val="38112828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B4A1C-4B8E-9049-B300-9757A6FC336B}" type="datetimeFigureOut">
              <a:rPr lang="en-US" smtClean="0"/>
              <a:t>3/17/16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69170-6C50-4244-8283-43737178D62A}" type="slidenum">
              <a:rPr lang="en-US" smtClean="0"/>
              <a:t>‹#›</a:t>
            </a:fld>
            <a:endParaRPr lang="en-US"/>
          </a:p>
        </p:txBody>
      </p:sp>
    </p:spTree>
    <p:extLst>
      <p:ext uri="{BB962C8B-B14F-4D97-AF65-F5344CB8AC3E}">
        <p14:creationId xmlns:p14="http://schemas.microsoft.com/office/powerpoint/2010/main" val="3858491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5" r:id="rId4"/>
    <p:sldLayoutId id="2147483652" r:id="rId5"/>
    <p:sldLayoutId id="2147483654" r:id="rId6"/>
    <p:sldLayoutId id="2147483651" r:id="rId7"/>
    <p:sldLayoutId id="2147483653" r:id="rId8"/>
    <p:sldLayoutId id="2147483656" r:id="rId9"/>
    <p:sldLayoutId id="2147483657" r:id="rId10"/>
    <p:sldLayoutId id="2147483658" r:id="rId11"/>
    <p:sldLayoutId id="2147483659" r:id="rId12"/>
    <p:sldLayoutId id="2147483662"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g"/><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3.emf"/><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3.emf"/><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oleObject" Target="../embeddings/oleObject2.bin"/><Relationship Id="rId6" Type="http://schemas.openxmlformats.org/officeDocument/2006/relationships/image" Target="../media/image4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gif"/></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hyperlink" Target="http://vortex.plymouth.edu/~j_cordeira/ARPortal/Current/products.html" TargetMode="External"/><Relationship Id="rId1" Type="http://schemas.openxmlformats.org/officeDocument/2006/relationships/slideLayout" Target="../slideLayouts/slideLayout5.xml"/><Relationship Id="rId2"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oleObject" Target="../embeddings/oleObject3.bin"/><Relationship Id="rId5" Type="http://schemas.openxmlformats.org/officeDocument/2006/relationships/package" Target="../embeddings/Microsoft_Word_Document1.docx"/><Relationship Id="rId6" Type="http://schemas.openxmlformats.org/officeDocument/2006/relationships/image" Target="../media/image50.png"/><Relationship Id="rId1" Type="http://schemas.openxmlformats.org/officeDocument/2006/relationships/vmlDrawing" Target="../drawings/vmlDrawing3.vml"/><Relationship Id="rId2"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 Id="rId3" Type="http://schemas.openxmlformats.org/officeDocument/2006/relationships/image" Target="../media/image5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 Id="rId3"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3.emf"/><Relationship Id="rId5" Type="http://schemas.openxmlformats.org/officeDocument/2006/relationships/image" Target="../media/image14.jp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3.emf"/><Relationship Id="rId5" Type="http://schemas.openxmlformats.org/officeDocument/2006/relationships/image" Target="../media/image14.jp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4.png"/><Relationship Id="rId9"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3.emf"/><Relationship Id="rId5" Type="http://schemas.openxmlformats.org/officeDocument/2006/relationships/image" Target="../media/image14.jp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4.png"/><Relationship Id="rId9"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59.png"/><Relationship Id="rId5" Type="http://schemas.openxmlformats.org/officeDocument/2006/relationships/oleObject" Target="../embeddings/oleObject4.bin"/><Relationship Id="rId6" Type="http://schemas.openxmlformats.org/officeDocument/2006/relationships/image" Target="../media/image8.emf"/><Relationship Id="rId7" Type="http://schemas.openxmlformats.org/officeDocument/2006/relationships/oleObject" Target="../embeddings/oleObject5.bin"/><Relationship Id="rId8" Type="http://schemas.openxmlformats.org/officeDocument/2006/relationships/image" Target="../media/image42.emf"/><Relationship Id="rId1" Type="http://schemas.openxmlformats.org/officeDocument/2006/relationships/vmlDrawing" Target="../drawings/vmlDrawing4.vml"/><Relationship Id="rId2"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60.emf"/><Relationship Id="rId5" Type="http://schemas.openxmlformats.org/officeDocument/2006/relationships/oleObject" Target="../embeddings/oleObject7.bin"/><Relationship Id="rId6" Type="http://schemas.openxmlformats.org/officeDocument/2006/relationships/image" Target="../media/image42.emf"/><Relationship Id="rId1" Type="http://schemas.openxmlformats.org/officeDocument/2006/relationships/vmlDrawing" Target="../drawings/vmlDrawing5.vml"/><Relationship Id="rId2"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oleObject" Target="../embeddings/oleObject8.bin"/><Relationship Id="rId6" Type="http://schemas.openxmlformats.org/officeDocument/2006/relationships/image" Target="../media/image42.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jpe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oleObject" Target="../embeddings/oleObject1.bin"/><Relationship Id="rId8"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g"/><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g"/><Relationship Id="rId3"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65.jpg"/><Relationship Id="rId5"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emf"/><Relationship Id="rId5" Type="http://schemas.openxmlformats.org/officeDocument/2006/relationships/image" Target="../media/image69.emf"/><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emf"/><Relationship Id="rId5" Type="http://schemas.openxmlformats.org/officeDocument/2006/relationships/image" Target="../media/image69.emf"/><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70.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1.png"/><Relationship Id="rId1" Type="http://schemas.microsoft.com/office/2007/relationships/media" Target="file://localhost/Users/jhaase/Documents/projects/2010-06_predict/presentations/figs/mimic-anim_cimss/20100910T000000anim72.gif" TargetMode="External"/><Relationship Id="rId2" Type="http://schemas.openxmlformats.org/officeDocument/2006/relationships/video" Target="file://localhost/Users/jhaase/Documents/projects/2010-06_predict/presentations/figs/mimic-anim_cimss/20100910T000000anim72.gi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g"/><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1608" y="3862544"/>
            <a:ext cx="3842615" cy="2080256"/>
          </a:xfrm>
          <a:prstGeom prst="rect">
            <a:avLst/>
          </a:prstGeom>
          <a:solidFill>
            <a:srgbClr val="E2D6A0"/>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73529" y="1614386"/>
            <a:ext cx="8606118" cy="1470025"/>
          </a:xfrm>
        </p:spPr>
        <p:txBody>
          <a:bodyPr>
            <a:normAutofit fontScale="90000"/>
          </a:bodyPr>
          <a:lstStyle/>
          <a:p>
            <a:r>
              <a:rPr lang="en-US" dirty="0"/>
              <a:t>Improvements in </a:t>
            </a:r>
            <a:r>
              <a:rPr lang="en-US" dirty="0" smtClean="0"/>
              <a:t/>
            </a:r>
            <a:br>
              <a:rPr lang="en-US" dirty="0" smtClean="0"/>
            </a:br>
            <a:r>
              <a:rPr lang="en-US" dirty="0" smtClean="0"/>
              <a:t>Airborne </a:t>
            </a:r>
            <a:r>
              <a:rPr lang="en-US" dirty="0"/>
              <a:t>GPS Radio Occultation using Phase Matching Inversion </a:t>
            </a:r>
            <a:r>
              <a:rPr lang="en-US" dirty="0" smtClean="0"/>
              <a:t>for        Tropical Storms and Atmospheric Rivers</a:t>
            </a:r>
            <a:endParaRPr lang="en-US" dirty="0"/>
          </a:p>
        </p:txBody>
      </p:sp>
      <p:sp>
        <p:nvSpPr>
          <p:cNvPr id="3" name="Subtitle 2"/>
          <p:cNvSpPr>
            <a:spLocks noGrp="1"/>
          </p:cNvSpPr>
          <p:nvPr>
            <p:ph type="subTitle" idx="1"/>
          </p:nvPr>
        </p:nvSpPr>
        <p:spPr>
          <a:xfrm>
            <a:off x="2320143" y="4093419"/>
            <a:ext cx="6400800" cy="1752600"/>
          </a:xfrm>
        </p:spPr>
        <p:txBody>
          <a:bodyPr>
            <a:normAutofit/>
          </a:bodyPr>
          <a:lstStyle/>
          <a:p>
            <a:pPr algn="r"/>
            <a:r>
              <a:rPr lang="en-US" sz="4000" dirty="0" smtClean="0">
                <a:solidFill>
                  <a:schemeClr val="tx1"/>
                </a:solidFill>
              </a:rPr>
              <a:t>Jennifer S. Haase</a:t>
            </a:r>
          </a:p>
        </p:txBody>
      </p:sp>
      <p:pic>
        <p:nvPicPr>
          <p:cNvPr id="4" name="Picture 8" descr="o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31972" y="4093419"/>
            <a:ext cx="3441886" cy="1618506"/>
          </a:xfrm>
          <a:prstGeom prst="rect">
            <a:avLst/>
          </a:prstGeom>
          <a:ln>
            <a:solidFill>
              <a:schemeClr val="tx1"/>
            </a:solidFill>
          </a:ln>
        </p:spPr>
      </p:pic>
      <p:pic>
        <p:nvPicPr>
          <p:cNvPr id="6" name="Picture 5" descr="sio_logo_9-14-2010-02-clear-backgro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858" y="4725963"/>
            <a:ext cx="5081097" cy="1971924"/>
          </a:xfrm>
          <a:prstGeom prst="rect">
            <a:avLst/>
          </a:prstGeom>
        </p:spPr>
      </p:pic>
    </p:spTree>
    <p:extLst>
      <p:ext uri="{BB962C8B-B14F-4D97-AF65-F5344CB8AC3E}">
        <p14:creationId xmlns:p14="http://schemas.microsoft.com/office/powerpoint/2010/main" val="37030192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5343" t="6703" r="8415"/>
          <a:stretch/>
        </p:blipFill>
        <p:spPr bwMode="auto">
          <a:xfrm>
            <a:off x="0" y="609600"/>
            <a:ext cx="4572000" cy="3733800"/>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3">
            <a:extLst>
              <a:ext uri="{28A0092B-C50C-407E-A947-70E740481C1C}">
                <a14:useLocalDpi xmlns:a14="http://schemas.microsoft.com/office/drawing/2010/main" val="0"/>
              </a:ext>
            </a:extLst>
          </a:blip>
          <a:srcRect l="6440" t="6346" r="7955" b="1982"/>
          <a:stretch/>
        </p:blipFill>
        <p:spPr bwMode="auto">
          <a:xfrm>
            <a:off x="4572000" y="609600"/>
            <a:ext cx="4572000" cy="373380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657411" y="0"/>
            <a:ext cx="9084235"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Moisture variability of ARO during development</a:t>
            </a:r>
            <a:endParaRPr lang="en-US" sz="2800" dirty="0">
              <a:latin typeface="Arial" panose="020B0604020202020204" pitchFamily="34" charset="0"/>
              <a:cs typeface="Arial" panose="020B0604020202020204" pitchFamily="34" charset="0"/>
            </a:endParaRPr>
          </a:p>
        </p:txBody>
      </p:sp>
      <p:sp>
        <p:nvSpPr>
          <p:cNvPr id="7" name="TextBox 6"/>
          <p:cNvSpPr txBox="1"/>
          <p:nvPr/>
        </p:nvSpPr>
        <p:spPr>
          <a:xfrm>
            <a:off x="642471" y="4343400"/>
            <a:ext cx="8472954"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ARO was consistent with general moistening over T-2 to T-0 similar to </a:t>
            </a:r>
            <a:r>
              <a:rPr lang="en-US" sz="2400" dirty="0" err="1" smtClean="0">
                <a:latin typeface="Arial" panose="020B0604020202020204" pitchFamily="34" charset="0"/>
                <a:cs typeface="Arial" panose="020B0604020202020204" pitchFamily="34" charset="0"/>
              </a:rPr>
              <a:t>dropsonde</a:t>
            </a:r>
            <a:r>
              <a:rPr lang="en-US" sz="2400" dirty="0" smtClean="0">
                <a:latin typeface="Arial" panose="020B0604020202020204" pitchFamily="34" charset="0"/>
                <a:cs typeface="Arial" panose="020B0604020202020204" pitchFamily="34" charset="0"/>
              </a:rPr>
              <a:t> observations in the same region.</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Both refractivity and moisture on 11 Sept, </a:t>
            </a:r>
            <a:r>
              <a:rPr lang="en-US" sz="2400" dirty="0">
                <a:latin typeface="Arial" panose="020B0604020202020204" pitchFamily="34" charset="0"/>
                <a:cs typeface="Arial" panose="020B0604020202020204" pitchFamily="34" charset="0"/>
              </a:rPr>
              <a:t>T-3 </a:t>
            </a:r>
            <a:r>
              <a:rPr lang="en-US" sz="2400" dirty="0" smtClean="0">
                <a:latin typeface="Arial" panose="020B0604020202020204" pitchFamily="34" charset="0"/>
                <a:cs typeface="Arial" panose="020B0604020202020204" pitchFamily="34" charset="0"/>
              </a:rPr>
              <a:t>were high compared to the other flights.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This was the day of the pulse of convection seen in the IR in Davis and </a:t>
            </a:r>
            <a:r>
              <a:rPr lang="en-US" sz="2400" dirty="0" err="1">
                <a:latin typeface="Arial" panose="020B0604020202020204" pitchFamily="34" charset="0"/>
                <a:cs typeface="Arial" panose="020B0604020202020204" pitchFamily="34" charset="0"/>
              </a:rPr>
              <a:t>Ahijevych</a:t>
            </a:r>
            <a:r>
              <a:rPr lang="en-US" sz="2400" dirty="0" smtClean="0">
                <a:latin typeface="Arial" panose="020B0604020202020204" pitchFamily="34" charset="0"/>
                <a:cs typeface="Arial" panose="020B0604020202020204" pitchFamily="34" charset="0"/>
              </a:rPr>
              <a:t> 2011</a:t>
            </a:r>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3909917" y="3581400"/>
            <a:ext cx="607859" cy="338554"/>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T - 3</a:t>
            </a:r>
            <a:endParaRPr lang="en-US" sz="1600" b="1" dirty="0">
              <a:latin typeface="Arial" panose="020B0604020202020204" pitchFamily="34" charset="0"/>
              <a:cs typeface="Arial" panose="020B0604020202020204" pitchFamily="34" charset="0"/>
            </a:endParaRPr>
          </a:p>
        </p:txBody>
      </p:sp>
      <p:sp>
        <p:nvSpPr>
          <p:cNvPr id="6" name="Rectangle 5"/>
          <p:cNvSpPr/>
          <p:nvPr/>
        </p:nvSpPr>
        <p:spPr>
          <a:xfrm>
            <a:off x="1220941" y="1981200"/>
            <a:ext cx="607859"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T - </a:t>
            </a:r>
            <a:r>
              <a:rPr lang="en-US" sz="1600" b="1" dirty="0" smtClean="0">
                <a:latin typeface="Arial" panose="020B0604020202020204" pitchFamily="34" charset="0"/>
                <a:cs typeface="Arial" panose="020B0604020202020204" pitchFamily="34" charset="0"/>
              </a:rPr>
              <a:t>1</a:t>
            </a:r>
            <a:endParaRPr lang="en-US" sz="1600" b="1" dirty="0">
              <a:latin typeface="Arial" panose="020B0604020202020204" pitchFamily="34" charset="0"/>
              <a:cs typeface="Arial" panose="020B0604020202020204" pitchFamily="34" charset="0"/>
            </a:endParaRPr>
          </a:p>
        </p:txBody>
      </p:sp>
      <p:sp>
        <p:nvSpPr>
          <p:cNvPr id="8" name="Rectangle 7"/>
          <p:cNvSpPr/>
          <p:nvPr/>
        </p:nvSpPr>
        <p:spPr>
          <a:xfrm>
            <a:off x="1367263" y="1095375"/>
            <a:ext cx="607859"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T - </a:t>
            </a:r>
            <a:r>
              <a:rPr lang="en-US" sz="1600" b="1" dirty="0" smtClean="0">
                <a:latin typeface="Arial" panose="020B0604020202020204" pitchFamily="34" charset="0"/>
                <a:cs typeface="Arial" panose="020B0604020202020204" pitchFamily="34" charset="0"/>
              </a:rPr>
              <a:t>2</a:t>
            </a:r>
            <a:endParaRPr lang="en-US" sz="1600" b="1" dirty="0">
              <a:latin typeface="Arial" panose="020B0604020202020204" pitchFamily="34" charset="0"/>
              <a:cs typeface="Arial" panose="020B0604020202020204" pitchFamily="34" charset="0"/>
            </a:endParaRPr>
          </a:p>
        </p:txBody>
      </p:sp>
      <p:sp>
        <p:nvSpPr>
          <p:cNvPr id="9" name="Rectangle 8"/>
          <p:cNvSpPr/>
          <p:nvPr/>
        </p:nvSpPr>
        <p:spPr>
          <a:xfrm>
            <a:off x="3909917" y="1095375"/>
            <a:ext cx="607859"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T - </a:t>
            </a:r>
            <a:r>
              <a:rPr lang="en-US" sz="1600" b="1" dirty="0" smtClean="0">
                <a:latin typeface="Arial" panose="020B0604020202020204" pitchFamily="34" charset="0"/>
                <a:cs typeface="Arial" panose="020B0604020202020204" pitchFamily="34" charset="0"/>
              </a:rPr>
              <a:t>0</a:t>
            </a:r>
            <a:endParaRPr lang="en-US" sz="1600" b="1" dirty="0">
              <a:latin typeface="Arial" panose="020B0604020202020204" pitchFamily="34" charset="0"/>
              <a:cs typeface="Arial" panose="020B0604020202020204" pitchFamily="34" charset="0"/>
            </a:endParaRPr>
          </a:p>
        </p:txBody>
      </p:sp>
      <p:cxnSp>
        <p:nvCxnSpPr>
          <p:cNvPr id="11" name="Straight Arrow Connector 10"/>
          <p:cNvCxnSpPr/>
          <p:nvPr/>
        </p:nvCxnSpPr>
        <p:spPr>
          <a:xfrm flipH="1">
            <a:off x="4038600" y="1447800"/>
            <a:ext cx="22860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810000" y="3276600"/>
            <a:ext cx="4572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828800" y="1447800"/>
            <a:ext cx="68580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75122" y="2209800"/>
            <a:ext cx="844278" cy="609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6830F965-2D93-42F6-A792-081228C5E42D}" type="slidenum">
              <a:rPr lang="en-US" smtClean="0"/>
              <a:t>10</a:t>
            </a:fld>
            <a:endParaRPr lang="en-US" dirty="0"/>
          </a:p>
        </p:txBody>
      </p:sp>
      <p:sp>
        <p:nvSpPr>
          <p:cNvPr id="12" name="TextBox 11"/>
          <p:cNvSpPr txBox="1"/>
          <p:nvPr/>
        </p:nvSpPr>
        <p:spPr>
          <a:xfrm>
            <a:off x="7467600" y="723572"/>
            <a:ext cx="762000" cy="755453"/>
          </a:xfrm>
          <a:prstGeom prst="rect">
            <a:avLst/>
          </a:prstGeom>
          <a:noFill/>
        </p:spPr>
        <p:txBody>
          <a:bodyPr wrap="square" rtlCol="0">
            <a:spAutoFit/>
          </a:bodyPr>
          <a:lstStyle/>
          <a:p>
            <a:r>
              <a:rPr lang="en-US" sz="1200" dirty="0" smtClean="0"/>
              <a:t>11 Sep</a:t>
            </a:r>
          </a:p>
          <a:p>
            <a:r>
              <a:rPr lang="en-US" sz="1200" dirty="0" smtClean="0"/>
              <a:t>12 Sep</a:t>
            </a:r>
          </a:p>
          <a:p>
            <a:r>
              <a:rPr lang="en-US" sz="1200" dirty="0" smtClean="0"/>
              <a:t>13 Sep</a:t>
            </a:r>
          </a:p>
          <a:p>
            <a:r>
              <a:rPr lang="en-US" sz="1200" dirty="0" smtClean="0"/>
              <a:t>14 Sep</a:t>
            </a:r>
            <a:endParaRPr lang="en-US" sz="1200" dirty="0"/>
          </a:p>
        </p:txBody>
      </p:sp>
    </p:spTree>
    <p:extLst>
      <p:ext uri="{BB962C8B-B14F-4D97-AF65-F5344CB8AC3E}">
        <p14:creationId xmlns:p14="http://schemas.microsoft.com/office/powerpoint/2010/main" val="8642726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Airborne retrieval improvements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Conventional receiver tracking descends to 7 km </a:t>
            </a:r>
          </a:p>
          <a:p>
            <a:r>
              <a:rPr lang="en-US" dirty="0" smtClean="0"/>
              <a:t>Open-loop software receiver retrieves data to the surface</a:t>
            </a:r>
          </a:p>
          <a:p>
            <a:r>
              <a:rPr lang="en-US" dirty="0" smtClean="0"/>
              <a:t>Climatological model increases SNR and accuracy of excess phase profile</a:t>
            </a:r>
          </a:p>
          <a:p>
            <a:r>
              <a:rPr lang="en-US" dirty="0" smtClean="0"/>
              <a:t>Phase Matching reduces bias in bending angle below 6 km</a:t>
            </a:r>
          </a:p>
          <a:p>
            <a:r>
              <a:rPr lang="en-US" dirty="0" smtClean="0"/>
              <a:t>Fourier Spectral Inversion (FSI) produces comparable results to Phase Matching</a:t>
            </a:r>
          </a:p>
          <a:p>
            <a:r>
              <a:rPr lang="en-US" dirty="0" smtClean="0"/>
              <a:t>Refractivity retrievals from the Abel Inversion are improved </a:t>
            </a:r>
            <a:endParaRPr lang="en-US" dirty="0"/>
          </a:p>
        </p:txBody>
      </p:sp>
    </p:spTree>
    <p:extLst>
      <p:ext uri="{BB962C8B-B14F-4D97-AF65-F5344CB8AC3E}">
        <p14:creationId xmlns:p14="http://schemas.microsoft.com/office/powerpoint/2010/main" val="16261265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GO underestimates bending</a:t>
            </a:r>
            <a:endParaRPr lang="en-US" dirty="0"/>
          </a:p>
        </p:txBody>
      </p:sp>
      <p:sp>
        <p:nvSpPr>
          <p:cNvPr id="8" name="Slide Number Placeholder 4"/>
          <p:cNvSpPr>
            <a:spLocks noGrp="1"/>
          </p:cNvSpPr>
          <p:nvPr>
            <p:ph type="sldNum" sz="quarter" idx="12"/>
          </p:nvPr>
        </p:nvSpPr>
        <p:spPr>
          <a:xfrm>
            <a:off x="6553200" y="6205942"/>
            <a:ext cx="2133600" cy="365125"/>
          </a:xfrm>
          <a:prstGeom prst="rect">
            <a:avLst/>
          </a:prstGeom>
        </p:spPr>
        <p:txBody>
          <a:bodyPr/>
          <a:lstStyle/>
          <a:p>
            <a:pPr algn="l"/>
            <a:fld id="{FC483663-2460-5E4D-A36D-4ED7362332B4}" type="slidenum">
              <a:rPr lang="en-US" sz="1000" smtClean="0">
                <a:latin typeface="Arial"/>
                <a:cs typeface="Arial"/>
              </a:rPr>
              <a:pPr algn="l"/>
              <a:t>12</a:t>
            </a:fld>
            <a:endParaRPr lang="en-US" sz="1000" dirty="0">
              <a:latin typeface="Arial"/>
              <a:cs typeface="Arial"/>
            </a:endParaRPr>
          </a:p>
        </p:txBody>
      </p:sp>
      <p:pic>
        <p:nvPicPr>
          <p:cNvPr id="3" name="Picture 2"/>
          <p:cNvPicPr>
            <a:picLocks noChangeAspect="1"/>
          </p:cNvPicPr>
          <p:nvPr/>
        </p:nvPicPr>
        <p:blipFill rotWithShape="1">
          <a:blip r:embed="rId2"/>
          <a:srcRect r="5235"/>
          <a:stretch/>
        </p:blipFill>
        <p:spPr>
          <a:xfrm>
            <a:off x="1352266" y="1110997"/>
            <a:ext cx="5977719" cy="4733887"/>
          </a:xfrm>
          <a:prstGeom prst="rect">
            <a:avLst/>
          </a:prstGeom>
        </p:spPr>
      </p:pic>
      <p:sp>
        <p:nvSpPr>
          <p:cNvPr id="24" name="Oval 23"/>
          <p:cNvSpPr/>
          <p:nvPr/>
        </p:nvSpPr>
        <p:spPr>
          <a:xfrm>
            <a:off x="3076273" y="2538726"/>
            <a:ext cx="450376" cy="297728"/>
          </a:xfrm>
          <a:prstGeom prst="ellipse">
            <a:avLst/>
          </a:prstGeom>
          <a:noFill/>
          <a:ln w="285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511853" y="2519525"/>
            <a:ext cx="450376" cy="29772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02286" y="5605777"/>
            <a:ext cx="8051858" cy="1200329"/>
          </a:xfrm>
          <a:prstGeom prst="rect">
            <a:avLst/>
          </a:prstGeom>
          <a:noFill/>
        </p:spPr>
        <p:txBody>
          <a:bodyPr wrap="square" rtlCol="0">
            <a:spAutoFit/>
          </a:bodyPr>
          <a:lstStyle/>
          <a:p>
            <a:pPr marL="285750" indent="-285750">
              <a:buFont typeface="Arial"/>
              <a:buChar char="•"/>
            </a:pPr>
            <a:r>
              <a:rPr lang="en-US" dirty="0" smtClean="0"/>
              <a:t>Geometric optics bending angle is underestimated</a:t>
            </a:r>
          </a:p>
          <a:p>
            <a:pPr marL="285750" indent="-285750">
              <a:buFont typeface="Arial"/>
              <a:buChar char="•"/>
            </a:pPr>
            <a:r>
              <a:rPr lang="en-US" dirty="0" smtClean="0"/>
              <a:t>Therefore refractivity is underestimated</a:t>
            </a:r>
          </a:p>
          <a:p>
            <a:pPr marL="285750" indent="-285750">
              <a:buFont typeface="Arial"/>
              <a:buChar char="•"/>
            </a:pPr>
            <a:r>
              <a:rPr lang="en-US" dirty="0" smtClean="0"/>
              <a:t> Ad hoc modification of bending angle to monotonically decreasing function underestimates bending and refractivity still further</a:t>
            </a:r>
            <a:endParaRPr lang="en-US" dirty="0"/>
          </a:p>
        </p:txBody>
      </p:sp>
    </p:spTree>
    <p:extLst>
      <p:ext uri="{BB962C8B-B14F-4D97-AF65-F5344CB8AC3E}">
        <p14:creationId xmlns:p14="http://schemas.microsoft.com/office/powerpoint/2010/main" val="769739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062" t="-341" r="6909" b="341"/>
          <a:stretch/>
        </p:blipFill>
        <p:spPr>
          <a:xfrm>
            <a:off x="32493" y="1379460"/>
            <a:ext cx="4435523" cy="4163393"/>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696" r="6688"/>
          <a:stretch/>
        </p:blipFill>
        <p:spPr>
          <a:xfrm>
            <a:off x="4498128" y="1409547"/>
            <a:ext cx="4503762" cy="4133305"/>
          </a:xfrm>
          <a:prstGeom prst="rect">
            <a:avLst/>
          </a:prstGeom>
        </p:spPr>
      </p:pic>
      <p:sp>
        <p:nvSpPr>
          <p:cNvPr id="4" name="Title 3"/>
          <p:cNvSpPr>
            <a:spLocks noGrp="1"/>
          </p:cNvSpPr>
          <p:nvPr>
            <p:ph type="title"/>
          </p:nvPr>
        </p:nvSpPr>
        <p:spPr/>
        <p:txBody>
          <a:bodyPr/>
          <a:lstStyle/>
          <a:p>
            <a:r>
              <a:rPr lang="en-US" dirty="0" smtClean="0"/>
              <a:t>Bias is reduced by phase matching</a:t>
            </a:r>
            <a:endParaRPr lang="en-US" dirty="0"/>
          </a:p>
        </p:txBody>
      </p:sp>
      <p:sp>
        <p:nvSpPr>
          <p:cNvPr id="5" name="TextBox 4"/>
          <p:cNvSpPr txBox="1"/>
          <p:nvPr/>
        </p:nvSpPr>
        <p:spPr>
          <a:xfrm>
            <a:off x="1436974" y="5815617"/>
            <a:ext cx="7385378" cy="646331"/>
          </a:xfrm>
          <a:prstGeom prst="rect">
            <a:avLst/>
          </a:prstGeom>
          <a:noFill/>
        </p:spPr>
        <p:txBody>
          <a:bodyPr wrap="square" rtlCol="0">
            <a:spAutoFit/>
          </a:bodyPr>
          <a:lstStyle/>
          <a:p>
            <a:r>
              <a:rPr lang="en-US" dirty="0" smtClean="0"/>
              <a:t>Fractional refractivity difference with respect to ERA-Interim model</a:t>
            </a:r>
          </a:p>
          <a:p>
            <a:r>
              <a:rPr lang="en-US" dirty="0" smtClean="0"/>
              <a:t>For all Karl flights.</a:t>
            </a:r>
            <a:endParaRPr lang="en-US" dirty="0"/>
          </a:p>
        </p:txBody>
      </p:sp>
    </p:spTree>
    <p:extLst>
      <p:ext uri="{BB962C8B-B14F-4D97-AF65-F5344CB8AC3E}">
        <p14:creationId xmlns:p14="http://schemas.microsoft.com/office/powerpoint/2010/main" val="28717358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FSI gives similar results as PM</a:t>
            </a:r>
            <a:endParaRPr lang="en-US" dirty="0"/>
          </a:p>
        </p:txBody>
      </p:sp>
      <p:pic>
        <p:nvPicPr>
          <p:cNvPr id="3" name="Picture 2" descr="bend_refr_erai_fsi_pm_dop2alp_prn03-07_t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918" y="1417638"/>
            <a:ext cx="5603173" cy="3448106"/>
          </a:xfrm>
          <a:prstGeom prst="rect">
            <a:avLst/>
          </a:prstGeom>
        </p:spPr>
      </p:pic>
      <p:pic>
        <p:nvPicPr>
          <p:cNvPr id="4" name="Picture 3" descr="bend_refr_compare_erai_fsi_pm_dop2alp_prn03-07_tr.png"/>
          <p:cNvPicPr>
            <a:picLocks noChangeAspect="1"/>
          </p:cNvPicPr>
          <p:nvPr/>
        </p:nvPicPr>
        <p:blipFill rotWithShape="1">
          <a:blip r:embed="rId3">
            <a:extLst>
              <a:ext uri="{28A0092B-C50C-407E-A947-70E740481C1C}">
                <a14:useLocalDpi xmlns:a14="http://schemas.microsoft.com/office/drawing/2010/main" val="0"/>
              </a:ext>
            </a:extLst>
          </a:blip>
          <a:srcRect l="50342"/>
          <a:stretch/>
        </p:blipFill>
        <p:spPr>
          <a:xfrm>
            <a:off x="6178537" y="1405880"/>
            <a:ext cx="2865643" cy="3551209"/>
          </a:xfrm>
          <a:prstGeom prst="rect">
            <a:avLst/>
          </a:prstGeom>
        </p:spPr>
      </p:pic>
      <p:sp>
        <p:nvSpPr>
          <p:cNvPr id="5" name="TextBox 4"/>
          <p:cNvSpPr txBox="1"/>
          <p:nvPr/>
        </p:nvSpPr>
        <p:spPr>
          <a:xfrm>
            <a:off x="1117094" y="5138356"/>
            <a:ext cx="7502166" cy="646331"/>
          </a:xfrm>
          <a:prstGeom prst="rect">
            <a:avLst/>
          </a:prstGeom>
          <a:noFill/>
        </p:spPr>
        <p:txBody>
          <a:bodyPr wrap="square" rtlCol="0">
            <a:spAutoFit/>
          </a:bodyPr>
          <a:lstStyle/>
          <a:p>
            <a:pPr marL="285750" indent="-285750">
              <a:buFont typeface="Arial"/>
              <a:buChar char="•"/>
            </a:pPr>
            <a:r>
              <a:rPr lang="en-US" dirty="0" smtClean="0"/>
              <a:t>FSI confirms bias of geometric optics</a:t>
            </a:r>
          </a:p>
          <a:p>
            <a:pPr marL="285750" indent="-285750">
              <a:buFont typeface="Arial"/>
              <a:buChar char="•"/>
            </a:pPr>
            <a:r>
              <a:rPr lang="en-US" dirty="0" smtClean="0"/>
              <a:t>Suggests that sharp layers are resolvable that differ significantly from ERA-I</a:t>
            </a:r>
            <a:endParaRPr lang="en-US" dirty="0"/>
          </a:p>
        </p:txBody>
      </p:sp>
    </p:spTree>
    <p:extLst>
      <p:ext uri="{BB962C8B-B14F-4D97-AF65-F5344CB8AC3E}">
        <p14:creationId xmlns:p14="http://schemas.microsoft.com/office/powerpoint/2010/main" val="10721623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34" y="1984557"/>
            <a:ext cx="4159955" cy="3839958"/>
          </a:xfrm>
          <a:prstGeom prst="rect">
            <a:avLst/>
          </a:prstGeom>
        </p:spPr>
      </p:pic>
      <p:sp>
        <p:nvSpPr>
          <p:cNvPr id="8" name="Content Placeholder 5"/>
          <p:cNvSpPr txBox="1">
            <a:spLocks/>
          </p:cNvSpPr>
          <p:nvPr/>
        </p:nvSpPr>
        <p:spPr>
          <a:xfrm>
            <a:off x="4372188" y="1705758"/>
            <a:ext cx="4419034" cy="447322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WRF 3DVAR </a:t>
            </a:r>
            <a:r>
              <a:rPr lang="en-US" sz="1800" dirty="0"/>
              <a:t>Data Assimilation (DA) </a:t>
            </a:r>
            <a:r>
              <a:rPr lang="en-US" sz="1800" dirty="0" smtClean="0"/>
              <a:t>is </a:t>
            </a:r>
            <a:r>
              <a:rPr lang="en-US" sz="1800" dirty="0"/>
              <a:t>used to perform data assimilation </a:t>
            </a:r>
            <a:r>
              <a:rPr lang="en-US" sz="1800" dirty="0" smtClean="0"/>
              <a:t>of conventional GTS and airborne </a:t>
            </a:r>
            <a:r>
              <a:rPr lang="en-US" sz="1800" dirty="0"/>
              <a:t>RO data </a:t>
            </a:r>
            <a:endParaRPr lang="en-US" sz="1800" dirty="0" smtClean="0"/>
          </a:p>
          <a:p>
            <a:pPr lvl="1"/>
            <a:r>
              <a:rPr lang="en-US" sz="1400" dirty="0" smtClean="0"/>
              <a:t>1</a:t>
            </a:r>
            <a:r>
              <a:rPr lang="en-US" sz="1400" dirty="0"/>
              <a:t>.	</a:t>
            </a:r>
            <a:r>
              <a:rPr lang="en-US" sz="1400" dirty="0" smtClean="0"/>
              <a:t>Control: </a:t>
            </a:r>
            <a:r>
              <a:rPr lang="en-US" sz="1400" dirty="0"/>
              <a:t>No data are </a:t>
            </a:r>
            <a:r>
              <a:rPr lang="en-US" sz="1400" dirty="0" smtClean="0"/>
              <a:t>assimilated. </a:t>
            </a:r>
            <a:endParaRPr lang="en-US" sz="1400" dirty="0"/>
          </a:p>
          <a:p>
            <a:pPr lvl="1"/>
            <a:r>
              <a:rPr lang="en-US" sz="1400" dirty="0"/>
              <a:t>2.	</a:t>
            </a:r>
            <a:r>
              <a:rPr lang="en-US" sz="1400" dirty="0" smtClean="0"/>
              <a:t>GTS + </a:t>
            </a:r>
            <a:r>
              <a:rPr lang="en-US" sz="1400" dirty="0" err="1" smtClean="0"/>
              <a:t>dropsondes</a:t>
            </a:r>
            <a:r>
              <a:rPr lang="en-US" sz="1400" dirty="0" smtClean="0"/>
              <a:t> observations </a:t>
            </a:r>
            <a:r>
              <a:rPr lang="en-US" sz="1400" dirty="0"/>
              <a:t>are </a:t>
            </a:r>
            <a:r>
              <a:rPr lang="en-US" sz="1400" dirty="0" smtClean="0"/>
              <a:t>assimilated</a:t>
            </a:r>
            <a:endParaRPr lang="en-US" sz="1400" dirty="0"/>
          </a:p>
          <a:p>
            <a:pPr lvl="1"/>
            <a:r>
              <a:rPr lang="en-US" sz="1400" dirty="0"/>
              <a:t>3.	</a:t>
            </a:r>
            <a:r>
              <a:rPr lang="en-US" sz="1400" dirty="0" smtClean="0"/>
              <a:t>GTS +:</a:t>
            </a:r>
            <a:r>
              <a:rPr lang="en-US" sz="1400" dirty="0" err="1" smtClean="0"/>
              <a:t>dropsondes</a:t>
            </a:r>
            <a:r>
              <a:rPr lang="en-US" sz="1400" dirty="0" smtClean="0"/>
              <a:t> + ARO are assimilated</a:t>
            </a:r>
            <a:endParaRPr lang="en-US" sz="1400" dirty="0"/>
          </a:p>
          <a:p>
            <a:r>
              <a:rPr lang="en-US" sz="1400" dirty="0" smtClean="0"/>
              <a:t>ARO </a:t>
            </a:r>
            <a:r>
              <a:rPr lang="en-US" sz="1400" dirty="0"/>
              <a:t>observation errors were estimated to be 2</a:t>
            </a:r>
            <a:r>
              <a:rPr lang="en-US" sz="1400" dirty="0" smtClean="0"/>
              <a:t>% and not used below 2 km.</a:t>
            </a:r>
            <a:endParaRPr lang="en-US" sz="1400" dirty="0"/>
          </a:p>
          <a:p>
            <a:r>
              <a:rPr lang="en-US" sz="1400" dirty="0" smtClean="0"/>
              <a:t>A </a:t>
            </a:r>
            <a:r>
              <a:rPr lang="en-US" sz="1400" dirty="0"/>
              <a:t>non-local operator for integrated excess phase along the GPS ray path (Chen et al., 2009) </a:t>
            </a:r>
            <a:r>
              <a:rPr lang="en-US" sz="1400" dirty="0" smtClean="0"/>
              <a:t>was modified </a:t>
            </a:r>
            <a:r>
              <a:rPr lang="en-US" sz="1400" dirty="0"/>
              <a:t>from the space-borne geometry </a:t>
            </a:r>
            <a:r>
              <a:rPr lang="en-US" sz="1400" dirty="0" smtClean="0"/>
              <a:t>to the airborne geometry which considers drift.</a:t>
            </a:r>
          </a:p>
          <a:p>
            <a:r>
              <a:rPr lang="en-US" sz="1400" dirty="0"/>
              <a:t>We added the option of assimilating data at higher vertical resolution (originally observations were thinned to the number of model levels), by taking advantage of the greater horizontal drift of tangent points for an airborne receiver.</a:t>
            </a:r>
          </a:p>
        </p:txBody>
      </p:sp>
      <p:sp>
        <p:nvSpPr>
          <p:cNvPr id="2" name="Title 1"/>
          <p:cNvSpPr>
            <a:spLocks noGrp="1"/>
          </p:cNvSpPr>
          <p:nvPr>
            <p:ph type="title"/>
          </p:nvPr>
        </p:nvSpPr>
        <p:spPr/>
        <p:txBody>
          <a:bodyPr>
            <a:normAutofit fontScale="90000"/>
          </a:bodyPr>
          <a:lstStyle/>
          <a:p>
            <a:r>
              <a:rPr lang="en-US" dirty="0" smtClean="0"/>
              <a:t>Data assimilation on day prior to reaching tropical storm</a:t>
            </a:r>
            <a:endParaRPr lang="en-US" dirty="0"/>
          </a:p>
        </p:txBody>
      </p:sp>
      <p:sp>
        <p:nvSpPr>
          <p:cNvPr id="9" name="Rectangle 8"/>
          <p:cNvSpPr/>
          <p:nvPr/>
        </p:nvSpPr>
        <p:spPr>
          <a:xfrm>
            <a:off x="778934" y="6225314"/>
            <a:ext cx="4572000" cy="369332"/>
          </a:xfrm>
          <a:prstGeom prst="rect">
            <a:avLst/>
          </a:prstGeom>
        </p:spPr>
        <p:txBody>
          <a:bodyPr>
            <a:spAutoFit/>
          </a:bodyPr>
          <a:lstStyle/>
          <a:p>
            <a:r>
              <a:rPr lang="en-US" i="1" dirty="0"/>
              <a:t>X.M. </a:t>
            </a:r>
            <a:r>
              <a:rPr lang="en-US" i="1" dirty="0" smtClean="0"/>
              <a:t>Chen   Poster  F0045</a:t>
            </a:r>
            <a:endParaRPr lang="en-US" i="1" dirty="0"/>
          </a:p>
        </p:txBody>
      </p:sp>
    </p:spTree>
    <p:extLst>
      <p:ext uri="{BB962C8B-B14F-4D97-AF65-F5344CB8AC3E}">
        <p14:creationId xmlns:p14="http://schemas.microsoft.com/office/powerpoint/2010/main" val="21712402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360921"/>
            <a:ext cx="8686800" cy="846432"/>
          </a:xfrm>
        </p:spPr>
        <p:txBody>
          <a:bodyPr>
            <a:normAutofit fontScale="90000"/>
          </a:bodyPr>
          <a:lstStyle/>
          <a:p>
            <a:r>
              <a:rPr lang="en-US" sz="3600" dirty="0">
                <a:latin typeface="Arial" charset="0"/>
                <a:ea typeface="ＭＳ Ｐゴシック" charset="0"/>
                <a:cs typeface="Arial" charset="0"/>
              </a:rPr>
              <a:t>Airborne RO provides much </a:t>
            </a:r>
            <a:r>
              <a:rPr lang="en-US" sz="3600" dirty="0" smtClean="0">
                <a:latin typeface="Arial" charset="0"/>
                <a:ea typeface="ＭＳ Ｐゴシック" charset="0"/>
                <a:cs typeface="Arial" charset="0"/>
              </a:rPr>
              <a:t>denser sampling </a:t>
            </a:r>
            <a:r>
              <a:rPr lang="en-US" sz="3600" dirty="0">
                <a:latin typeface="Arial" charset="0"/>
                <a:ea typeface="ＭＳ Ｐゴシック" charset="0"/>
                <a:cs typeface="Arial" charset="0"/>
              </a:rPr>
              <a:t>than COSMIC </a:t>
            </a:r>
            <a:r>
              <a:rPr lang="en-US" sz="3600" dirty="0" err="1">
                <a:latin typeface="Arial" charset="0"/>
                <a:ea typeface="ＭＳ Ｐゴシック" charset="0"/>
                <a:cs typeface="Arial" charset="0"/>
              </a:rPr>
              <a:t>spaceborne</a:t>
            </a:r>
            <a:r>
              <a:rPr lang="en-US" sz="3600" dirty="0">
                <a:latin typeface="Arial" charset="0"/>
                <a:ea typeface="ＭＳ Ｐゴシック" charset="0"/>
                <a:cs typeface="Arial" charset="0"/>
              </a:rPr>
              <a:t> RO</a:t>
            </a:r>
          </a:p>
        </p:txBody>
      </p:sp>
      <p:sp>
        <p:nvSpPr>
          <p:cNvPr id="49154" name="TextBox 4"/>
          <p:cNvSpPr txBox="1">
            <a:spLocks noChangeArrowheads="1"/>
          </p:cNvSpPr>
          <p:nvPr/>
        </p:nvSpPr>
        <p:spPr bwMode="auto">
          <a:xfrm>
            <a:off x="633412" y="5516192"/>
            <a:ext cx="85105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dirty="0">
                <a:latin typeface="Arial Rounded MT Bold" charset="0"/>
              </a:rPr>
              <a:t>  </a:t>
            </a:r>
            <a:r>
              <a:rPr lang="en-US" sz="1800" dirty="0">
                <a:cs typeface="Arial" charset="0"/>
              </a:rPr>
              <a:t>All possible rising and setting occultation tangent point paths for </a:t>
            </a:r>
          </a:p>
          <a:p>
            <a:r>
              <a:rPr lang="en-US" sz="1800" dirty="0">
                <a:cs typeface="Arial" charset="0"/>
              </a:rPr>
              <a:t>    RF18, Sept. 13, 2010. (green) compared to all COSMIC RO for entire day (red)</a:t>
            </a:r>
          </a:p>
          <a:p>
            <a:endParaRPr lang="en-US" sz="1800" dirty="0">
              <a:cs typeface="Arial" charset="0"/>
            </a:endParaRPr>
          </a:p>
        </p:txBody>
      </p:sp>
      <p:pic>
        <p:nvPicPr>
          <p:cNvPr id="49155" name="Picture 7" descr="RF18_occ_vis.png"/>
          <p:cNvPicPr>
            <a:picLocks noChangeAspect="1"/>
          </p:cNvPicPr>
          <p:nvPr/>
        </p:nvPicPr>
        <p:blipFill>
          <a:blip r:embed="rId2">
            <a:extLst>
              <a:ext uri="{28A0092B-C50C-407E-A947-70E740481C1C}">
                <a14:useLocalDpi xmlns:a14="http://schemas.microsoft.com/office/drawing/2010/main" val="0"/>
              </a:ext>
            </a:extLst>
          </a:blip>
          <a:srcRect l="1031" r="1016" b="3929"/>
          <a:stretch>
            <a:fillRect/>
          </a:stretch>
        </p:blipFill>
        <p:spPr bwMode="auto">
          <a:xfrm>
            <a:off x="914400" y="1600200"/>
            <a:ext cx="7239000"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8"/>
          <p:cNvSpPr txBox="1">
            <a:spLocks noChangeArrowheads="1"/>
          </p:cNvSpPr>
          <p:nvPr/>
        </p:nvSpPr>
        <p:spPr bwMode="auto">
          <a:xfrm>
            <a:off x="914400" y="5181600"/>
            <a:ext cx="726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Arial Rounded MT Bold" charset="0"/>
              </a:rPr>
              <a:t>GOES-13 visible imagery 13.75Z  (GHRC dataset, www.ghrc.nsstc,nasa.gov/hydro)</a:t>
            </a:r>
          </a:p>
        </p:txBody>
      </p:sp>
    </p:spTree>
    <p:extLst>
      <p:ext uri="{BB962C8B-B14F-4D97-AF65-F5344CB8AC3E}">
        <p14:creationId xmlns:p14="http://schemas.microsoft.com/office/powerpoint/2010/main" val="33176875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111" y="1817749"/>
            <a:ext cx="5954889" cy="4470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8440" y="3193583"/>
            <a:ext cx="831559" cy="2883710"/>
          </a:xfrm>
          <a:prstGeom prst="rect">
            <a:avLst/>
          </a:prstGeom>
        </p:spPr>
      </p:pic>
      <p:sp>
        <p:nvSpPr>
          <p:cNvPr id="2" name="TextBox 1"/>
          <p:cNvSpPr txBox="1"/>
          <p:nvPr/>
        </p:nvSpPr>
        <p:spPr>
          <a:xfrm>
            <a:off x="479778" y="301950"/>
            <a:ext cx="4648200" cy="1569660"/>
          </a:xfrm>
          <a:prstGeom prst="rect">
            <a:avLst/>
          </a:prstGeom>
          <a:noFill/>
        </p:spPr>
        <p:txBody>
          <a:bodyPr wrap="square" rtlCol="0">
            <a:spAutoFit/>
          </a:bodyPr>
          <a:lstStyle/>
          <a:p>
            <a:pPr algn="ctr"/>
            <a:r>
              <a:rPr lang="en-US" sz="2400" dirty="0"/>
              <a:t>(GTS+ARO) – (GTS) TPW difference and mean flow (900-400 </a:t>
            </a:r>
            <a:r>
              <a:rPr lang="en-US" sz="2400" dirty="0" err="1"/>
              <a:t>hPa</a:t>
            </a:r>
            <a:r>
              <a:rPr lang="en-US" sz="2400" dirty="0"/>
              <a:t>) </a:t>
            </a:r>
            <a:endParaRPr lang="en-US" sz="2400" dirty="0" smtClean="0"/>
          </a:p>
          <a:p>
            <a:pPr algn="ctr"/>
            <a:r>
              <a:rPr lang="en-US" sz="2400" dirty="0" smtClean="0"/>
              <a:t>at end of assimilation at</a:t>
            </a:r>
            <a:endParaRPr lang="en-US" sz="2400" dirty="0"/>
          </a:p>
          <a:p>
            <a:pPr algn="ctr"/>
            <a:r>
              <a:rPr lang="en-US" sz="2400" dirty="0"/>
              <a:t>1200 UTC 13 Sept. 2010</a:t>
            </a: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789" y="3612814"/>
            <a:ext cx="2520785" cy="246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32303" y="3098347"/>
            <a:ext cx="2040257" cy="369332"/>
          </a:xfrm>
          <a:prstGeom prst="rect">
            <a:avLst/>
          </a:prstGeom>
          <a:noFill/>
        </p:spPr>
        <p:txBody>
          <a:bodyPr wrap="square" rtlCol="0">
            <a:spAutoFit/>
          </a:bodyPr>
          <a:lstStyle/>
          <a:p>
            <a:r>
              <a:rPr lang="en-US" dirty="0" smtClean="0"/>
              <a:t>Improved intensity</a:t>
            </a:r>
            <a:endParaRPr lang="en-US" dirty="0"/>
          </a:p>
        </p:txBody>
      </p:sp>
    </p:spTree>
    <p:extLst>
      <p:ext uri="{BB962C8B-B14F-4D97-AF65-F5344CB8AC3E}">
        <p14:creationId xmlns:p14="http://schemas.microsoft.com/office/powerpoint/2010/main" val="16890169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111" y="1817749"/>
            <a:ext cx="5954889" cy="4470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stretch>
            <a:fillRect/>
          </a:stretch>
        </p:blipFill>
        <p:spPr>
          <a:xfrm>
            <a:off x="582789" y="209083"/>
            <a:ext cx="4648200" cy="29845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8440" y="3193583"/>
            <a:ext cx="831559" cy="2883710"/>
          </a:xfrm>
          <a:prstGeom prst="rect">
            <a:avLst/>
          </a:prstGeom>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789" y="3612814"/>
            <a:ext cx="2520785" cy="246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30989" y="451212"/>
            <a:ext cx="3608072" cy="923330"/>
          </a:xfrm>
          <a:prstGeom prst="rect">
            <a:avLst/>
          </a:prstGeom>
          <a:noFill/>
        </p:spPr>
        <p:txBody>
          <a:bodyPr wrap="square" rtlCol="0">
            <a:spAutoFit/>
          </a:bodyPr>
          <a:lstStyle/>
          <a:p>
            <a:r>
              <a:rPr lang="en-US" dirty="0" smtClean="0"/>
              <a:t>Areas not sampled by </a:t>
            </a:r>
            <a:r>
              <a:rPr lang="en-US" dirty="0" err="1" smtClean="0"/>
              <a:t>dropsondes</a:t>
            </a:r>
            <a:r>
              <a:rPr lang="en-US" dirty="0" smtClean="0"/>
              <a:t> were key regions where moisture was increased</a:t>
            </a:r>
            <a:endParaRPr lang="en-US" dirty="0"/>
          </a:p>
        </p:txBody>
      </p:sp>
      <p:cxnSp>
        <p:nvCxnSpPr>
          <p:cNvPr id="4" name="Straight Arrow Connector 3"/>
          <p:cNvCxnSpPr/>
          <p:nvPr/>
        </p:nvCxnSpPr>
        <p:spPr>
          <a:xfrm flipH="1">
            <a:off x="2305842" y="752019"/>
            <a:ext cx="2925147" cy="6225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065367" y="1604308"/>
            <a:ext cx="0" cy="17881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217767" y="1604308"/>
            <a:ext cx="465833" cy="25234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2" idx="1"/>
          </p:cNvCxnSpPr>
          <p:nvPr/>
        </p:nvCxnSpPr>
        <p:spPr>
          <a:xfrm flipH="1">
            <a:off x="4039980" y="912877"/>
            <a:ext cx="1191009" cy="18296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19707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111" y="1817749"/>
            <a:ext cx="5954889" cy="4470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stretch>
            <a:fillRect/>
          </a:stretch>
        </p:blipFill>
        <p:spPr>
          <a:xfrm>
            <a:off x="582789" y="209083"/>
            <a:ext cx="4648200" cy="29845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8440" y="3193583"/>
            <a:ext cx="831559" cy="2883710"/>
          </a:xfrm>
          <a:prstGeom prst="rect">
            <a:avLst/>
          </a:prstGeom>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789" y="3612814"/>
            <a:ext cx="2520785" cy="246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30989" y="451212"/>
            <a:ext cx="3608072" cy="923330"/>
          </a:xfrm>
          <a:prstGeom prst="rect">
            <a:avLst/>
          </a:prstGeom>
          <a:noFill/>
        </p:spPr>
        <p:txBody>
          <a:bodyPr wrap="square" rtlCol="0">
            <a:spAutoFit/>
          </a:bodyPr>
          <a:lstStyle/>
          <a:p>
            <a:r>
              <a:rPr lang="en-US" dirty="0" smtClean="0"/>
              <a:t>Areas not sampled by </a:t>
            </a:r>
            <a:r>
              <a:rPr lang="en-US" dirty="0" err="1" smtClean="0"/>
              <a:t>dropsondes</a:t>
            </a:r>
            <a:r>
              <a:rPr lang="en-US" dirty="0" smtClean="0"/>
              <a:t> were key regions where moisture was increased</a:t>
            </a:r>
            <a:endParaRPr lang="en-US" dirty="0"/>
          </a:p>
        </p:txBody>
      </p:sp>
      <p:cxnSp>
        <p:nvCxnSpPr>
          <p:cNvPr id="4" name="Straight Arrow Connector 3"/>
          <p:cNvCxnSpPr/>
          <p:nvPr/>
        </p:nvCxnSpPr>
        <p:spPr>
          <a:xfrm flipH="1">
            <a:off x="2305842" y="752019"/>
            <a:ext cx="2925147" cy="6225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065367" y="1604308"/>
            <a:ext cx="0" cy="17881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217767" y="1604308"/>
            <a:ext cx="465833" cy="25234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2" idx="1"/>
          </p:cNvCxnSpPr>
          <p:nvPr/>
        </p:nvCxnSpPr>
        <p:spPr>
          <a:xfrm flipH="1">
            <a:off x="4039980" y="912877"/>
            <a:ext cx="1191009" cy="18296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55897" y="540549"/>
            <a:ext cx="4809526" cy="2031325"/>
          </a:xfrm>
          <a:prstGeom prst="rect">
            <a:avLst/>
          </a:prstGeom>
          <a:solidFill>
            <a:schemeClr val="bg1"/>
          </a:solidFill>
          <a:ln w="57150" cmpd="sng">
            <a:solidFill>
              <a:schemeClr val="tx1"/>
            </a:solidFill>
          </a:ln>
        </p:spPr>
        <p:txBody>
          <a:bodyPr wrap="square" rtlCol="0">
            <a:spAutoFit/>
          </a:bodyPr>
          <a:lstStyle/>
          <a:p>
            <a:pPr marL="285750" indent="-285750">
              <a:buFont typeface="Arial"/>
              <a:buChar char="•"/>
            </a:pPr>
            <a:r>
              <a:rPr lang="en-US" dirty="0" smtClean="0"/>
              <a:t>PM retrievals were key to improving quality of the data for assimilation</a:t>
            </a:r>
          </a:p>
          <a:p>
            <a:pPr marL="285750" indent="-285750">
              <a:buFont typeface="Arial"/>
              <a:buChar char="•"/>
            </a:pPr>
            <a:endParaRPr lang="en-US" dirty="0"/>
          </a:p>
          <a:p>
            <a:pPr marL="285750" indent="-285750">
              <a:buFont typeface="Arial"/>
              <a:buChar char="•"/>
            </a:pPr>
            <a:r>
              <a:rPr lang="en-US" dirty="0" smtClean="0"/>
              <a:t>Reduced observation errors, that were set to  2% above 2km in the data assimilation</a:t>
            </a:r>
          </a:p>
          <a:p>
            <a:pPr marL="285750" indent="-285750">
              <a:buFont typeface="Arial"/>
              <a:buChar char="•"/>
            </a:pPr>
            <a:endParaRPr lang="en-US" dirty="0"/>
          </a:p>
          <a:p>
            <a:pPr marL="285750" indent="-285750">
              <a:buFont typeface="Arial"/>
              <a:buChar char="•"/>
            </a:pPr>
            <a:r>
              <a:rPr lang="en-US" dirty="0" smtClean="0"/>
              <a:t>Low SNR data not used below 2 km</a:t>
            </a:r>
          </a:p>
        </p:txBody>
      </p:sp>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789" y="3612814"/>
            <a:ext cx="2520785" cy="246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descr="rf18_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130" y="3207693"/>
            <a:ext cx="2959098" cy="3664417"/>
          </a:xfrm>
          <a:prstGeom prst="rect">
            <a:avLst/>
          </a:prstGeom>
        </p:spPr>
      </p:pic>
      <p:pic>
        <p:nvPicPr>
          <p:cNvPr id="24" name="Picture 23" descr="rf18_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6325" y="3193582"/>
            <a:ext cx="2959098" cy="3664417"/>
          </a:xfrm>
          <a:prstGeom prst="rect">
            <a:avLst/>
          </a:prstGeom>
        </p:spPr>
      </p:pic>
      <p:cxnSp>
        <p:nvCxnSpPr>
          <p:cNvPr id="25" name="Straight Arrow Connector 24"/>
          <p:cNvCxnSpPr/>
          <p:nvPr/>
        </p:nvCxnSpPr>
        <p:spPr>
          <a:xfrm>
            <a:off x="1754445" y="5598367"/>
            <a:ext cx="2393627"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039527" y="5080309"/>
            <a:ext cx="0" cy="996984"/>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266293" y="5046955"/>
            <a:ext cx="0" cy="996984"/>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69429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sz="half" idx="1"/>
          </p:nvPr>
        </p:nvSpPr>
        <p:spPr>
          <a:xfrm>
            <a:off x="721986" y="1480677"/>
            <a:ext cx="7964814" cy="4899211"/>
          </a:xfrm>
        </p:spPr>
        <p:txBody>
          <a:bodyPr>
            <a:normAutofit fontScale="55000" lnSpcReduction="20000"/>
          </a:bodyPr>
          <a:lstStyle/>
          <a:p>
            <a:r>
              <a:rPr lang="en-US" sz="4400" dirty="0" smtClean="0"/>
              <a:t>SIO </a:t>
            </a:r>
          </a:p>
          <a:p>
            <a:pPr lvl="1"/>
            <a:r>
              <a:rPr lang="en-US" sz="3300" dirty="0" smtClean="0"/>
              <a:t>J. </a:t>
            </a:r>
            <a:r>
              <a:rPr lang="en-US" sz="3300" dirty="0" err="1" smtClean="0"/>
              <a:t>Sussman</a:t>
            </a:r>
            <a:r>
              <a:rPr lang="en-US" sz="3300" dirty="0" smtClean="0"/>
              <a:t>, </a:t>
            </a:r>
            <a:r>
              <a:rPr lang="en-US" sz="3300" dirty="0"/>
              <a:t>B. Murphy, P. </a:t>
            </a:r>
            <a:r>
              <a:rPr lang="en-US" sz="3300" dirty="0" err="1"/>
              <a:t>Muradyan</a:t>
            </a:r>
            <a:endParaRPr lang="en-US" sz="3300" dirty="0" smtClean="0"/>
          </a:p>
          <a:p>
            <a:r>
              <a:rPr lang="en-US" sz="4400" dirty="0" smtClean="0"/>
              <a:t>Purdue University</a:t>
            </a:r>
          </a:p>
          <a:p>
            <a:pPr lvl="1"/>
            <a:r>
              <a:rPr lang="en-US" sz="3300" dirty="0" smtClean="0"/>
              <a:t>James Garrison</a:t>
            </a:r>
          </a:p>
          <a:p>
            <a:pPr lvl="1"/>
            <a:r>
              <a:rPr lang="en-US" sz="3300" dirty="0" smtClean="0"/>
              <a:t>E. Wang, A. Johnson, U. </a:t>
            </a:r>
            <a:r>
              <a:rPr lang="en-US" sz="3300" dirty="0" err="1" smtClean="0"/>
              <a:t>Acikoz</a:t>
            </a:r>
            <a:r>
              <a:rPr lang="en-US" sz="3300" dirty="0" smtClean="0"/>
              <a:t>, B. </a:t>
            </a:r>
            <a:r>
              <a:rPr lang="en-US" sz="3300" dirty="0" err="1" smtClean="0"/>
              <a:t>Ventre</a:t>
            </a:r>
            <a:endParaRPr lang="en-US" sz="3300" dirty="0" smtClean="0"/>
          </a:p>
          <a:p>
            <a:r>
              <a:rPr lang="en-US" sz="4400" dirty="0" smtClean="0"/>
              <a:t>UC Davis</a:t>
            </a:r>
          </a:p>
          <a:p>
            <a:pPr lvl="1"/>
            <a:r>
              <a:rPr lang="en-US" sz="3300" dirty="0" err="1" smtClean="0"/>
              <a:t>Shu-Hua</a:t>
            </a:r>
            <a:r>
              <a:rPr lang="en-US" sz="3300" dirty="0" smtClean="0"/>
              <a:t> Chen</a:t>
            </a:r>
          </a:p>
          <a:p>
            <a:pPr lvl="1"/>
            <a:r>
              <a:rPr lang="en-US" sz="3300" dirty="0" err="1" smtClean="0"/>
              <a:t>Xue</a:t>
            </a:r>
            <a:r>
              <a:rPr lang="en-US" sz="3300" dirty="0" smtClean="0"/>
              <a:t> </a:t>
            </a:r>
            <a:r>
              <a:rPr lang="en-US" sz="3300" dirty="0" err="1" smtClean="0"/>
              <a:t>Meng</a:t>
            </a:r>
            <a:r>
              <a:rPr lang="en-US" sz="3300" dirty="0" smtClean="0"/>
              <a:t> Chen, </a:t>
            </a:r>
            <a:r>
              <a:rPr lang="en-US" sz="3300" dirty="0" err="1" smtClean="0"/>
              <a:t>Shu</a:t>
            </a:r>
            <a:r>
              <a:rPr lang="en-US" sz="3300" dirty="0" smtClean="0"/>
              <a:t> </a:t>
            </a:r>
            <a:r>
              <a:rPr lang="en-US" sz="3300" dirty="0" err="1" smtClean="0"/>
              <a:t>Ya</a:t>
            </a:r>
            <a:r>
              <a:rPr lang="en-US" sz="3300" dirty="0" smtClean="0"/>
              <a:t> Chen (NCAR, National Central University)</a:t>
            </a:r>
          </a:p>
          <a:p>
            <a:r>
              <a:rPr lang="en-US" sz="4400" dirty="0" smtClean="0"/>
              <a:t>Texas A&amp;M Corpus Christi</a:t>
            </a:r>
          </a:p>
          <a:p>
            <a:pPr lvl="1"/>
            <a:r>
              <a:rPr lang="en-US" sz="3300" dirty="0" err="1" smtClean="0"/>
              <a:t>Feiqin</a:t>
            </a:r>
            <a:r>
              <a:rPr lang="en-US" sz="3300" dirty="0" smtClean="0"/>
              <a:t> </a:t>
            </a:r>
            <a:r>
              <a:rPr lang="en-US" sz="3300" dirty="0" err="1" smtClean="0"/>
              <a:t>Xie</a:t>
            </a:r>
            <a:r>
              <a:rPr lang="en-US" sz="3300" dirty="0" smtClean="0"/>
              <a:t>, </a:t>
            </a:r>
            <a:r>
              <a:rPr lang="en-US" sz="3300" dirty="0" err="1" smtClean="0"/>
              <a:t>Loknath</a:t>
            </a:r>
            <a:r>
              <a:rPr lang="en-US" sz="3300" dirty="0" smtClean="0"/>
              <a:t> </a:t>
            </a:r>
            <a:r>
              <a:rPr lang="en-US" sz="3300" dirty="0" err="1" smtClean="0"/>
              <a:t>Adhikari</a:t>
            </a:r>
            <a:endParaRPr lang="en-US" sz="3300" dirty="0" smtClean="0"/>
          </a:p>
          <a:p>
            <a:r>
              <a:rPr lang="en-US" sz="4400" dirty="0" smtClean="0"/>
              <a:t>NCAR </a:t>
            </a:r>
          </a:p>
          <a:p>
            <a:pPr lvl="1"/>
            <a:r>
              <a:rPr lang="en-US" sz="3300" dirty="0" smtClean="0"/>
              <a:t>EOL, RAF facilities</a:t>
            </a:r>
          </a:p>
          <a:p>
            <a:pPr lvl="1"/>
            <a:r>
              <a:rPr lang="en-US" sz="3300" dirty="0" smtClean="0"/>
              <a:t>Chris Davis</a:t>
            </a:r>
          </a:p>
          <a:p>
            <a:r>
              <a:rPr lang="en-US" sz="4400" dirty="0" smtClean="0"/>
              <a:t>NOAA, NOAA AOC</a:t>
            </a:r>
          </a:p>
          <a:p>
            <a:pPr lvl="1"/>
            <a:r>
              <a:rPr lang="en-US" sz="3300" dirty="0" smtClean="0"/>
              <a:t>Chris </a:t>
            </a:r>
            <a:r>
              <a:rPr lang="en-US" sz="3300" dirty="0" err="1" smtClean="0"/>
              <a:t>Fairall</a:t>
            </a:r>
            <a:r>
              <a:rPr lang="en-US" sz="3300" dirty="0" smtClean="0"/>
              <a:t>, Ryan </a:t>
            </a:r>
            <a:r>
              <a:rPr lang="en-US" sz="3300" dirty="0" err="1" smtClean="0"/>
              <a:t>Spackman</a:t>
            </a:r>
            <a:r>
              <a:rPr lang="en-US" sz="3300" dirty="0" smtClean="0"/>
              <a:t>, Jack Parrish</a:t>
            </a:r>
          </a:p>
          <a:p>
            <a:pPr lvl="1"/>
            <a:endParaRPr lang="en-US" dirty="0"/>
          </a:p>
        </p:txBody>
      </p:sp>
      <p:pic>
        <p:nvPicPr>
          <p:cNvPr id="5" name="Picture 5"/>
          <p:cNvPicPr>
            <a:picLocks noChangeAspect="1" noChangeArrowheads="1"/>
          </p:cNvPicPr>
          <p:nvPr/>
        </p:nvPicPr>
        <p:blipFill rotWithShape="1">
          <a:blip r:embed="rId2"/>
          <a:srcRect r="80448"/>
          <a:stretch/>
        </p:blipFill>
        <p:spPr bwMode="auto">
          <a:xfrm>
            <a:off x="7623248" y="1417638"/>
            <a:ext cx="997183" cy="986117"/>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7694255" y="3185388"/>
            <a:ext cx="855168" cy="748272"/>
          </a:xfrm>
          <a:prstGeom prst="rect">
            <a:avLst/>
          </a:prstGeom>
        </p:spPr>
      </p:pic>
      <p:pic>
        <p:nvPicPr>
          <p:cNvPr id="8" name="Picture 7" descr="1024px-NOAA_logo.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6505" y="4760739"/>
            <a:ext cx="790669" cy="790669"/>
          </a:xfrm>
          <a:prstGeom prst="rect">
            <a:avLst/>
          </a:prstGeom>
        </p:spPr>
      </p:pic>
    </p:spTree>
    <p:extLst>
      <p:ext uri="{BB962C8B-B14F-4D97-AF65-F5344CB8AC3E}">
        <p14:creationId xmlns:p14="http://schemas.microsoft.com/office/powerpoint/2010/main" val="35399735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722313" y="6350"/>
            <a:ext cx="7964487" cy="1143000"/>
          </a:xfrm>
        </p:spPr>
        <p:txBody>
          <a:bodyPr/>
          <a:lstStyle/>
          <a:p>
            <a:r>
              <a:rPr lang="en-US">
                <a:latin typeface="Arial" charset="0"/>
                <a:ea typeface="ＭＳ Ｐゴシック" charset="0"/>
                <a:cs typeface="ＭＳ Ｐゴシック" charset="0"/>
              </a:rPr>
              <a:t>Verification by satellite PW obs</a:t>
            </a:r>
          </a:p>
        </p:txBody>
      </p:sp>
      <p:pic>
        <p:nvPicPr>
          <p:cNvPr id="7885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8875" y="1989138"/>
            <a:ext cx="2417763"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5075" y="1989138"/>
            <a:ext cx="24193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2863" y="1989138"/>
            <a:ext cx="2417762"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8875" y="4322763"/>
            <a:ext cx="2417763"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76663" y="4322763"/>
            <a:ext cx="24161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92863" y="4322763"/>
            <a:ext cx="2417762"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1090613" y="1008063"/>
            <a:ext cx="7915275" cy="614362"/>
          </a:xfrm>
        </p:spPr>
        <p:txBody>
          <a:bodyPr>
            <a:normAutofit fontScale="92500"/>
          </a:bodyPr>
          <a:lstStyle/>
          <a:p>
            <a:pPr>
              <a:defRPr/>
            </a:pPr>
            <a:r>
              <a:rPr lang="en-US" dirty="0" smtClean="0"/>
              <a:t>Moisture and </a:t>
            </a:r>
            <a:r>
              <a:rPr lang="en-US" dirty="0" err="1" smtClean="0"/>
              <a:t>windspeed</a:t>
            </a:r>
            <a:r>
              <a:rPr lang="en-US" dirty="0" smtClean="0"/>
              <a:t> increased in inflow region</a:t>
            </a:r>
            <a:endParaRPr lang="en-US" dirty="0"/>
          </a:p>
        </p:txBody>
      </p:sp>
      <p:sp>
        <p:nvSpPr>
          <p:cNvPr id="78857" name="TextBox 11"/>
          <p:cNvSpPr txBox="1">
            <a:spLocks noChangeArrowheads="1"/>
          </p:cNvSpPr>
          <p:nvPr/>
        </p:nvSpPr>
        <p:spPr bwMode="auto">
          <a:xfrm rot="-5400000">
            <a:off x="-199231" y="5272881"/>
            <a:ext cx="2211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14 Sep 00Z forecast</a:t>
            </a:r>
          </a:p>
        </p:txBody>
      </p:sp>
      <p:sp>
        <p:nvSpPr>
          <p:cNvPr id="78858" name="TextBox 12"/>
          <p:cNvSpPr txBox="1">
            <a:spLocks noChangeArrowheads="1"/>
          </p:cNvSpPr>
          <p:nvPr/>
        </p:nvSpPr>
        <p:spPr bwMode="auto">
          <a:xfrm rot="-5400000">
            <a:off x="-442912" y="2878138"/>
            <a:ext cx="28781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t>13 Sep 12Z </a:t>
            </a:r>
          </a:p>
          <a:p>
            <a:pPr algn="ctr"/>
            <a:r>
              <a:rPr lang="en-US" sz="1400"/>
              <a:t>(end of data assimilation)</a:t>
            </a:r>
          </a:p>
          <a:p>
            <a:endParaRPr lang="en-US" sz="1400"/>
          </a:p>
        </p:txBody>
      </p:sp>
      <p:sp>
        <p:nvSpPr>
          <p:cNvPr id="14" name="Oval 13"/>
          <p:cNvSpPr/>
          <p:nvPr/>
        </p:nvSpPr>
        <p:spPr>
          <a:xfrm>
            <a:off x="4997450" y="3217863"/>
            <a:ext cx="238125" cy="5381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5" name="Oval 14"/>
          <p:cNvSpPr/>
          <p:nvPr/>
        </p:nvSpPr>
        <p:spPr>
          <a:xfrm>
            <a:off x="2384425" y="3217863"/>
            <a:ext cx="238125" cy="5381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6" name="Oval 15"/>
          <p:cNvSpPr/>
          <p:nvPr/>
        </p:nvSpPr>
        <p:spPr>
          <a:xfrm>
            <a:off x="7591425" y="5418138"/>
            <a:ext cx="238125" cy="5397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7" name="Oval 16"/>
          <p:cNvSpPr/>
          <p:nvPr/>
        </p:nvSpPr>
        <p:spPr>
          <a:xfrm>
            <a:off x="4997450" y="5418138"/>
            <a:ext cx="238125" cy="5397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8" name="Oval 17"/>
          <p:cNvSpPr/>
          <p:nvPr/>
        </p:nvSpPr>
        <p:spPr>
          <a:xfrm>
            <a:off x="2384425" y="5418138"/>
            <a:ext cx="238125" cy="5397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8864" name="Rectangle 18"/>
          <p:cNvSpPr>
            <a:spLocks noChangeArrowheads="1"/>
          </p:cNvSpPr>
          <p:nvPr/>
        </p:nvSpPr>
        <p:spPr bwMode="auto">
          <a:xfrm>
            <a:off x="1782763" y="1804988"/>
            <a:ext cx="9413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GTS only</a:t>
            </a:r>
          </a:p>
        </p:txBody>
      </p:sp>
      <p:sp>
        <p:nvSpPr>
          <p:cNvPr id="78865" name="Rectangle 19"/>
          <p:cNvSpPr>
            <a:spLocks noChangeArrowheads="1"/>
          </p:cNvSpPr>
          <p:nvPr/>
        </p:nvSpPr>
        <p:spPr bwMode="auto">
          <a:xfrm>
            <a:off x="4325938" y="1771650"/>
            <a:ext cx="1138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GTS + ARO</a:t>
            </a:r>
          </a:p>
        </p:txBody>
      </p:sp>
      <p:sp>
        <p:nvSpPr>
          <p:cNvPr id="78866" name="Rectangle 20"/>
          <p:cNvSpPr>
            <a:spLocks noChangeArrowheads="1"/>
          </p:cNvSpPr>
          <p:nvPr/>
        </p:nvSpPr>
        <p:spPr bwMode="auto">
          <a:xfrm>
            <a:off x="6561138" y="1495425"/>
            <a:ext cx="18176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Observed PW from </a:t>
            </a:r>
          </a:p>
          <a:p>
            <a:r>
              <a:rPr lang="en-US" sz="1400"/>
              <a:t>SSMI, TMI, AMSR-E</a:t>
            </a:r>
          </a:p>
        </p:txBody>
      </p:sp>
      <p:sp>
        <p:nvSpPr>
          <p:cNvPr id="78867" name="TextBox 21"/>
          <p:cNvSpPr txBox="1">
            <a:spLocks noChangeArrowheads="1"/>
          </p:cNvSpPr>
          <p:nvPr/>
        </p:nvSpPr>
        <p:spPr bwMode="auto">
          <a:xfrm>
            <a:off x="7515225" y="4364038"/>
            <a:ext cx="1462088" cy="5222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0000Z UTC 09/14/2010  </a:t>
            </a:r>
          </a:p>
        </p:txBody>
      </p:sp>
    </p:spTree>
    <p:extLst>
      <p:ext uri="{BB962C8B-B14F-4D97-AF65-F5344CB8AC3E}">
        <p14:creationId xmlns:p14="http://schemas.microsoft.com/office/powerpoint/2010/main" val="2971916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0038" y="1920875"/>
            <a:ext cx="4030662"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77238" y="2260600"/>
            <a:ext cx="6096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5"/>
          <p:cNvSpPr txBox="1">
            <a:spLocks noChangeArrowheads="1"/>
          </p:cNvSpPr>
          <p:nvPr/>
        </p:nvSpPr>
        <p:spPr bwMode="auto">
          <a:xfrm>
            <a:off x="2578100" y="965200"/>
            <a:ext cx="754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i="1"/>
              <a:t>(GTS+ARO) – (GTS) 850-hPa wind difference</a:t>
            </a:r>
          </a:p>
          <a:p>
            <a:pPr algn="ctr"/>
            <a:r>
              <a:rPr lang="en-US" sz="2000" i="1"/>
              <a:t>1200 UTC 13 Sept. 2010</a:t>
            </a:r>
          </a:p>
        </p:txBody>
      </p:sp>
      <p:sp>
        <p:nvSpPr>
          <p:cNvPr id="7" name="Oval 6"/>
          <p:cNvSpPr/>
          <p:nvPr/>
        </p:nvSpPr>
        <p:spPr>
          <a:xfrm>
            <a:off x="6472238" y="3708400"/>
            <a:ext cx="5334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181" name="TextBox 7"/>
          <p:cNvSpPr txBox="1">
            <a:spLocks noChangeArrowheads="1"/>
          </p:cNvSpPr>
          <p:nvPr/>
        </p:nvSpPr>
        <p:spPr bwMode="auto">
          <a:xfrm>
            <a:off x="6853238" y="3033713"/>
            <a:ext cx="1524000" cy="646112"/>
          </a:xfrm>
          <a:prstGeom prst="rect">
            <a:avLst/>
          </a:prstGeom>
          <a:solidFill>
            <a:schemeClr val="bg1"/>
          </a:solidFill>
          <a:ln w="9525">
            <a:solidFill>
              <a:schemeClr val="accent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Decrease of easterly flow</a:t>
            </a:r>
          </a:p>
        </p:txBody>
      </p:sp>
      <p:sp>
        <p:nvSpPr>
          <p:cNvPr id="9" name="Oval 8"/>
          <p:cNvSpPr/>
          <p:nvPr/>
        </p:nvSpPr>
        <p:spPr>
          <a:xfrm>
            <a:off x="6124575" y="3546475"/>
            <a:ext cx="347663" cy="13811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183" name="TextBox 9"/>
          <p:cNvSpPr txBox="1">
            <a:spLocks noChangeArrowheads="1"/>
          </p:cNvSpPr>
          <p:nvPr/>
        </p:nvSpPr>
        <p:spPr bwMode="auto">
          <a:xfrm>
            <a:off x="5588000" y="5003800"/>
            <a:ext cx="2552700" cy="922338"/>
          </a:xfrm>
          <a:prstGeom prst="rect">
            <a:avLst/>
          </a:prstGeom>
          <a:solidFill>
            <a:schemeClr val="bg1"/>
          </a:solidFill>
          <a:ln w="9525">
            <a:solidFill>
              <a:srgbClr val="C000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Increase of southerly flow -&gt; increase storm cyclonic circulation</a:t>
            </a:r>
          </a:p>
        </p:txBody>
      </p:sp>
      <p:sp>
        <p:nvSpPr>
          <p:cNvPr id="50184" name="Title 4"/>
          <p:cNvSpPr>
            <a:spLocks noGrp="1"/>
          </p:cNvSpPr>
          <p:nvPr>
            <p:ph type="title"/>
          </p:nvPr>
        </p:nvSpPr>
        <p:spPr>
          <a:xfrm>
            <a:off x="846138" y="4763"/>
            <a:ext cx="7980362" cy="1143000"/>
          </a:xfrm>
        </p:spPr>
        <p:txBody>
          <a:bodyPr/>
          <a:lstStyle/>
          <a:p>
            <a:r>
              <a:rPr lang="en-US">
                <a:latin typeface="Arial" charset="0"/>
                <a:ea typeface="ＭＳ Ｐゴシック" charset="0"/>
                <a:cs typeface="ＭＳ Ｐゴシック" charset="0"/>
              </a:rPr>
              <a:t>Indirect impact on winds</a:t>
            </a:r>
          </a:p>
        </p:txBody>
      </p:sp>
      <p:sp>
        <p:nvSpPr>
          <p:cNvPr id="50185" name="Content Placeholder 5"/>
          <p:cNvSpPr>
            <a:spLocks noGrp="1"/>
          </p:cNvSpPr>
          <p:nvPr>
            <p:ph idx="1"/>
          </p:nvPr>
        </p:nvSpPr>
        <p:spPr>
          <a:xfrm>
            <a:off x="685800" y="1219200"/>
            <a:ext cx="2978150" cy="4398963"/>
          </a:xfrm>
        </p:spPr>
        <p:txBody>
          <a:bodyPr>
            <a:normAutofit fontScale="92500" lnSpcReduction="10000"/>
          </a:bodyPr>
          <a:lstStyle/>
          <a:p>
            <a:r>
              <a:rPr lang="en-US" sz="1800">
                <a:latin typeface="Arial" charset="0"/>
                <a:ea typeface="ＭＳ Ｐゴシック" charset="0"/>
                <a:cs typeface="ＭＳ Ｐゴシック" charset="0"/>
              </a:rPr>
              <a:t>After data assimilation, at 13 Sep 12Z, the initial surface convergence was greater in the GTS+ARO experiment.</a:t>
            </a:r>
          </a:p>
          <a:p>
            <a:r>
              <a:rPr lang="en-US" sz="1800">
                <a:latin typeface="Arial" charset="0"/>
                <a:ea typeface="ＭＳ Ｐゴシック" charset="0"/>
                <a:cs typeface="ＭＳ Ｐゴシック" charset="0"/>
              </a:rPr>
              <a:t>Refractivity operator also includes pressure, resulting in impact on winds.</a:t>
            </a:r>
          </a:p>
          <a:p>
            <a:endParaRPr lang="en-US" sz="1800">
              <a:latin typeface="Arial" charset="0"/>
              <a:ea typeface="ＭＳ Ｐゴシック" charset="0"/>
              <a:cs typeface="ＭＳ Ｐゴシック" charset="0"/>
            </a:endParaRPr>
          </a:p>
          <a:p>
            <a:r>
              <a:rPr lang="en-US" sz="1800">
                <a:latin typeface="Arial" charset="0"/>
                <a:ea typeface="ＭＳ Ｐゴシック" charset="0"/>
                <a:cs typeface="ＭＳ Ｐゴシック" charset="0"/>
              </a:rPr>
              <a:t>850 hPa wind difference between the two data assimilation simulations (GTS+ARO – GTS) shows increased southerly flow, decreased easterly flow.</a:t>
            </a:r>
          </a:p>
        </p:txBody>
      </p:sp>
      <p:graphicFrame>
        <p:nvGraphicFramePr>
          <p:cNvPr id="50186" name="Object 2"/>
          <p:cNvGraphicFramePr>
            <a:graphicFrameLocks noChangeAspect="1"/>
          </p:cNvGraphicFramePr>
          <p:nvPr/>
        </p:nvGraphicFramePr>
        <p:xfrm>
          <a:off x="228600" y="3886200"/>
          <a:ext cx="3706813" cy="593725"/>
        </p:xfrm>
        <a:graphic>
          <a:graphicData uri="http://schemas.openxmlformats.org/presentationml/2006/ole">
            <mc:AlternateContent xmlns:mc="http://schemas.openxmlformats.org/markup-compatibility/2006">
              <mc:Choice xmlns:v="urn:schemas-microsoft-com:vml" Requires="v">
                <p:oleObj spid="_x0000_s13313" name="Equation" r:id="rId5" imgW="2298700" imgH="368300" progId="Equation.DSMT4">
                  <p:embed/>
                </p:oleObj>
              </mc:Choice>
              <mc:Fallback>
                <p:oleObj name="Equation" r:id="rId5" imgW="2298700" imgH="3683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886200"/>
                        <a:ext cx="370681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25602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598" y="102158"/>
            <a:ext cx="7980201" cy="1143000"/>
          </a:xfrm>
        </p:spPr>
        <p:txBody>
          <a:bodyPr>
            <a:normAutofit fontScale="90000"/>
          </a:bodyPr>
          <a:lstStyle/>
          <a:p>
            <a:r>
              <a:rPr lang="en-US" dirty="0" err="1" smtClean="0"/>
              <a:t>Calwater</a:t>
            </a:r>
            <a:r>
              <a:rPr lang="en-US" dirty="0" smtClean="0"/>
              <a:t> 2015 Atmospheric Rivers</a:t>
            </a:r>
            <a:endParaRPr lang="en-US"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t="-7559" b="-7559"/>
          <a:stretch>
            <a:fillRect/>
          </a:stretch>
        </p:blipFill>
        <p:spPr>
          <a:xfrm>
            <a:off x="706437" y="784845"/>
            <a:ext cx="7980362" cy="4525963"/>
          </a:xfrm>
          <a:prstGeom prst="rect">
            <a:avLst/>
          </a:prstGeom>
        </p:spPr>
      </p:pic>
      <p:sp>
        <p:nvSpPr>
          <p:cNvPr id="3" name="TextBox 2"/>
          <p:cNvSpPr txBox="1"/>
          <p:nvPr/>
        </p:nvSpPr>
        <p:spPr>
          <a:xfrm>
            <a:off x="706598" y="4957155"/>
            <a:ext cx="8266051" cy="2031325"/>
          </a:xfrm>
          <a:prstGeom prst="rect">
            <a:avLst/>
          </a:prstGeom>
          <a:noFill/>
        </p:spPr>
        <p:txBody>
          <a:bodyPr wrap="square" rtlCol="0">
            <a:spAutoFit/>
          </a:bodyPr>
          <a:lstStyle/>
          <a:p>
            <a:pPr marL="285750" indent="-285750">
              <a:buFont typeface="Arial"/>
              <a:buChar char="•"/>
            </a:pPr>
            <a:r>
              <a:rPr lang="en-US" dirty="0" smtClean="0"/>
              <a:t>Atmospheric rivers provide 20%-50% of California’s annual precipitation.</a:t>
            </a:r>
          </a:p>
          <a:p>
            <a:pPr marL="285750" indent="-285750">
              <a:buFont typeface="Arial"/>
              <a:buChar char="•"/>
            </a:pPr>
            <a:r>
              <a:rPr lang="en-US" dirty="0" smtClean="0"/>
              <a:t>Orographic precipitation due to interaction with coastal ranges produces extended precipitation that contributes to snowpack but also can cause flooding.</a:t>
            </a:r>
          </a:p>
          <a:p>
            <a:pPr marL="285750" indent="-285750">
              <a:buFont typeface="Arial"/>
              <a:buChar char="•"/>
            </a:pPr>
            <a:r>
              <a:rPr lang="en-US" dirty="0" smtClean="0"/>
              <a:t>Microphysics determines hydrometeor type and distribution </a:t>
            </a:r>
            <a:r>
              <a:rPr lang="en-US" dirty="0" err="1" smtClean="0"/>
              <a:t>w.r.t</a:t>
            </a:r>
            <a:r>
              <a:rPr lang="en-US" dirty="0" smtClean="0"/>
              <a:t>. topography</a:t>
            </a:r>
          </a:p>
          <a:p>
            <a:pPr marL="285750" indent="-285750">
              <a:buFont typeface="Arial"/>
              <a:buChar char="•"/>
            </a:pPr>
            <a:r>
              <a:rPr lang="en-US" dirty="0" smtClean="0"/>
              <a:t>Objective is to investigate ability of </a:t>
            </a:r>
            <a:r>
              <a:rPr lang="en-US" dirty="0" err="1" smtClean="0"/>
              <a:t>polarimetric</a:t>
            </a:r>
            <a:r>
              <a:rPr lang="en-US" dirty="0" smtClean="0"/>
              <a:t> measurements to describe </a:t>
            </a:r>
            <a:r>
              <a:rPr lang="en-US" dirty="0" err="1" smtClean="0"/>
              <a:t>dropsize</a:t>
            </a:r>
            <a:r>
              <a:rPr lang="en-US" dirty="0" smtClean="0"/>
              <a:t> distribution </a:t>
            </a:r>
          </a:p>
          <a:p>
            <a:endParaRPr lang="en-US" dirty="0"/>
          </a:p>
        </p:txBody>
      </p:sp>
    </p:spTree>
    <p:extLst>
      <p:ext uri="{BB962C8B-B14F-4D97-AF65-F5344CB8AC3E}">
        <p14:creationId xmlns:p14="http://schemas.microsoft.com/office/powerpoint/2010/main" val="9008971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676400"/>
            <a:ext cx="428625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19400"/>
            <a:ext cx="367982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23" name="TextBox 1"/>
          <p:cNvSpPr txBox="1">
            <a:spLocks noChangeArrowheads="1"/>
          </p:cNvSpPr>
          <p:nvPr/>
        </p:nvSpPr>
        <p:spPr bwMode="auto">
          <a:xfrm>
            <a:off x="1219200" y="533400"/>
            <a:ext cx="678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Track was also improved with ARO assimilation.</a:t>
            </a:r>
          </a:p>
        </p:txBody>
      </p:sp>
    </p:spTree>
    <p:extLst>
      <p:ext uri="{BB962C8B-B14F-4D97-AF65-F5344CB8AC3E}">
        <p14:creationId xmlns:p14="http://schemas.microsoft.com/office/powerpoint/2010/main" val="370794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types collected</a:t>
            </a:r>
            <a:endParaRPr lang="en-US" dirty="0"/>
          </a:p>
        </p:txBody>
      </p:sp>
      <p:sp>
        <p:nvSpPr>
          <p:cNvPr id="3" name="Content Placeholder 2"/>
          <p:cNvSpPr>
            <a:spLocks noGrp="1"/>
          </p:cNvSpPr>
          <p:nvPr>
            <p:ph idx="1"/>
          </p:nvPr>
        </p:nvSpPr>
        <p:spPr>
          <a:xfrm>
            <a:off x="706598" y="1600200"/>
            <a:ext cx="8151285" cy="4525963"/>
          </a:xfrm>
        </p:spPr>
        <p:txBody>
          <a:bodyPr/>
          <a:lstStyle/>
          <a:p>
            <a:r>
              <a:rPr lang="en-US" dirty="0" smtClean="0"/>
              <a:t>14 flights conventional receiver GPS and GLONASS observations</a:t>
            </a:r>
          </a:p>
          <a:p>
            <a:r>
              <a:rPr lang="en-US" dirty="0" smtClean="0"/>
              <a:t>10 flights GISMOS GRS 10 MHz data for OL tracking top and side recordings for standard occultation</a:t>
            </a:r>
          </a:p>
          <a:p>
            <a:r>
              <a:rPr lang="en-US" dirty="0" smtClean="0"/>
              <a:t>2 flights GISMOS GRS 10 MHz data with side recordings from H- and V- polarized antennas</a:t>
            </a:r>
          </a:p>
          <a:p>
            <a:endParaRPr lang="en-US" dirty="0"/>
          </a:p>
        </p:txBody>
      </p:sp>
      <p:sp>
        <p:nvSpPr>
          <p:cNvPr id="4" name="Rectangle 3"/>
          <p:cNvSpPr/>
          <p:nvPr/>
        </p:nvSpPr>
        <p:spPr>
          <a:xfrm>
            <a:off x="706598" y="2634225"/>
            <a:ext cx="8151285" cy="155231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5478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Precipitable</a:t>
            </a:r>
            <a:r>
              <a:rPr lang="en-US" dirty="0" smtClean="0"/>
              <a:t> water on day of atmospheric river landfall</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389613" y="1554685"/>
            <a:ext cx="6737311" cy="3415846"/>
          </a:xfrm>
          <a:prstGeom prst="rect">
            <a:avLst/>
          </a:prstGeom>
        </p:spPr>
      </p:pic>
      <p:sp>
        <p:nvSpPr>
          <p:cNvPr id="6" name="Rectangle 5"/>
          <p:cNvSpPr/>
          <p:nvPr/>
        </p:nvSpPr>
        <p:spPr>
          <a:xfrm>
            <a:off x="1389613" y="5097225"/>
            <a:ext cx="7171765" cy="1477328"/>
          </a:xfrm>
          <a:prstGeom prst="rect">
            <a:avLst/>
          </a:prstGeom>
        </p:spPr>
        <p:txBody>
          <a:bodyPr wrap="square">
            <a:spAutoFit/>
          </a:bodyPr>
          <a:lstStyle/>
          <a:p>
            <a:r>
              <a:rPr lang="en-US" dirty="0"/>
              <a:t>Total </a:t>
            </a:r>
            <a:r>
              <a:rPr lang="en-US" dirty="0" err="1"/>
              <a:t>precipitable</a:t>
            </a:r>
            <a:r>
              <a:rPr lang="en-US" dirty="0"/>
              <a:t> water (mm) as measured by the SSM/I composite produced by the CIMSS (Cooperative Institute for Meteorological Satellite Studies) for 6 February 2015, a day when the atmospheric river being investigated made landfall on the Northern California coast.</a:t>
            </a:r>
          </a:p>
          <a:p>
            <a:r>
              <a:rPr lang="en-US" dirty="0"/>
              <a:t> </a:t>
            </a:r>
          </a:p>
        </p:txBody>
      </p:sp>
    </p:spTree>
    <p:extLst>
      <p:ext uri="{BB962C8B-B14F-4D97-AF65-F5344CB8AC3E}">
        <p14:creationId xmlns:p14="http://schemas.microsoft.com/office/powerpoint/2010/main" val="320744258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Forecast precipitation overestimated</a:t>
            </a:r>
            <a:endParaRPr lang="en-US" dirty="0"/>
          </a:p>
        </p:txBody>
      </p:sp>
      <p:pic>
        <p:nvPicPr>
          <p:cNvPr id="7" name="Content Placeholder 6" descr="plymouth_precip_feb0612z.png"/>
          <p:cNvPicPr>
            <a:picLocks noGrp="1"/>
          </p:cNvPicPr>
          <p:nvPr>
            <p:ph sz="half" idx="1"/>
          </p:nvPr>
        </p:nvPicPr>
        <p:blipFill>
          <a:blip r:embed="rId2">
            <a:extLst>
              <a:ext uri="{28A0092B-C50C-407E-A947-70E740481C1C}">
                <a14:useLocalDpi xmlns:a14="http://schemas.microsoft.com/office/drawing/2010/main" val="0"/>
              </a:ext>
            </a:extLst>
          </a:blip>
          <a:srcRect l="6980" r="6980"/>
          <a:stretch>
            <a:fillRect/>
          </a:stretch>
        </p:blipFill>
        <p:spPr>
          <a:xfrm>
            <a:off x="721986" y="1459080"/>
            <a:ext cx="3894237" cy="4525963"/>
          </a:xfrm>
          <a:prstGeom prst="rect">
            <a:avLst/>
          </a:prstGeom>
        </p:spPr>
      </p:pic>
      <p:sp>
        <p:nvSpPr>
          <p:cNvPr id="8" name="TextBox 7"/>
          <p:cNvSpPr txBox="1"/>
          <p:nvPr/>
        </p:nvSpPr>
        <p:spPr>
          <a:xfrm>
            <a:off x="721986" y="5800377"/>
            <a:ext cx="4317399" cy="369332"/>
          </a:xfrm>
          <a:prstGeom prst="rect">
            <a:avLst/>
          </a:prstGeom>
          <a:noFill/>
        </p:spPr>
        <p:txBody>
          <a:bodyPr wrap="square" rtlCol="0">
            <a:spAutoFit/>
          </a:bodyPr>
          <a:lstStyle/>
          <a:p>
            <a:r>
              <a:rPr lang="en-US" dirty="0" smtClean="0"/>
              <a:t>Precipitation valid </a:t>
            </a:r>
            <a:r>
              <a:rPr lang="en-US" dirty="0"/>
              <a:t>12Z 6 February </a:t>
            </a:r>
            <a:r>
              <a:rPr lang="en-US" dirty="0" smtClean="0"/>
              <a:t>2015</a:t>
            </a:r>
            <a:endParaRPr lang="en-US" dirty="0"/>
          </a:p>
        </p:txBody>
      </p:sp>
      <p:pic>
        <p:nvPicPr>
          <p:cNvPr id="9" name="Content Placeholder 8" descr="plymouth_precip_jan30_180h.png"/>
          <p:cNvPicPr>
            <a:picLocks noGrp="1"/>
          </p:cNvPicPr>
          <p:nvPr>
            <p:ph sz="half" idx="2"/>
          </p:nvPr>
        </p:nvPicPr>
        <p:blipFill>
          <a:blip r:embed="rId3">
            <a:extLst>
              <a:ext uri="{28A0092B-C50C-407E-A947-70E740481C1C}">
                <a14:useLocalDpi xmlns:a14="http://schemas.microsoft.com/office/drawing/2010/main" val="0"/>
              </a:ext>
            </a:extLst>
          </a:blip>
          <a:srcRect l="6980" r="6980"/>
          <a:stretch>
            <a:fillRect/>
          </a:stretch>
        </p:blipFill>
        <p:spPr>
          <a:xfrm>
            <a:off x="4792562" y="1459080"/>
            <a:ext cx="3894237" cy="4525963"/>
          </a:xfrm>
          <a:prstGeom prst="rect">
            <a:avLst/>
          </a:prstGeom>
        </p:spPr>
      </p:pic>
      <p:sp>
        <p:nvSpPr>
          <p:cNvPr id="10" name="TextBox 9"/>
          <p:cNvSpPr txBox="1"/>
          <p:nvPr/>
        </p:nvSpPr>
        <p:spPr>
          <a:xfrm>
            <a:off x="4792562" y="5668609"/>
            <a:ext cx="4070577" cy="923330"/>
          </a:xfrm>
          <a:prstGeom prst="rect">
            <a:avLst/>
          </a:prstGeom>
          <a:noFill/>
        </p:spPr>
        <p:txBody>
          <a:bodyPr wrap="square" rtlCol="0">
            <a:spAutoFit/>
          </a:bodyPr>
          <a:lstStyle/>
          <a:p>
            <a:r>
              <a:rPr lang="en-US" dirty="0"/>
              <a:t>30 January 2015 – 180  </a:t>
            </a:r>
            <a:r>
              <a:rPr lang="en-US" dirty="0" err="1"/>
              <a:t>hr</a:t>
            </a:r>
            <a:r>
              <a:rPr lang="en-US" dirty="0"/>
              <a:t> Forecast</a:t>
            </a:r>
          </a:p>
          <a:p>
            <a:r>
              <a:rPr lang="en-US" dirty="0"/>
              <a:t>Precipitation overestimated</a:t>
            </a:r>
          </a:p>
          <a:p>
            <a:endParaRPr lang="en-US" dirty="0"/>
          </a:p>
        </p:txBody>
      </p:sp>
      <p:sp>
        <p:nvSpPr>
          <p:cNvPr id="2" name="TextBox 1"/>
          <p:cNvSpPr txBox="1"/>
          <p:nvPr/>
        </p:nvSpPr>
        <p:spPr>
          <a:xfrm>
            <a:off x="4494687" y="1320580"/>
            <a:ext cx="5460633" cy="276999"/>
          </a:xfrm>
          <a:prstGeom prst="rect">
            <a:avLst/>
          </a:prstGeom>
          <a:noFill/>
        </p:spPr>
        <p:txBody>
          <a:bodyPr wrap="square" rtlCol="0">
            <a:spAutoFit/>
          </a:bodyPr>
          <a:lstStyle/>
          <a:p>
            <a:r>
              <a:rPr lang="en-US" sz="1200" i="1" u="sng" dirty="0">
                <a:hlinkClick r:id="rId4"/>
              </a:rPr>
              <a:t>http://vortex.plymouth.edu/~j_cordeira/ARPortal/Current/</a:t>
            </a:r>
            <a:r>
              <a:rPr lang="en-US" sz="1200" i="1" u="sng" dirty="0" smtClean="0">
                <a:hlinkClick r:id="rId4"/>
              </a:rPr>
              <a:t>products.html</a:t>
            </a:r>
            <a:r>
              <a:rPr lang="en-US" sz="1200" i="1" dirty="0" smtClean="0"/>
              <a:t> </a:t>
            </a:r>
            <a:endParaRPr lang="en-US" sz="1200" i="1" dirty="0"/>
          </a:p>
        </p:txBody>
      </p:sp>
    </p:spTree>
    <p:extLst>
      <p:ext uri="{BB962C8B-B14F-4D97-AF65-F5344CB8AC3E}">
        <p14:creationId xmlns:p14="http://schemas.microsoft.com/office/powerpoint/2010/main" val="11203369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ARO observations </a:t>
            </a:r>
            <a:endParaRPr lang="en-US" dirty="0"/>
          </a:p>
        </p:txBody>
      </p:sp>
      <p:pic>
        <p:nvPicPr>
          <p:cNvPr id="7" name="Picture 6"/>
          <p:cNvPicPr>
            <a:picLocks noChangeAspect="1"/>
          </p:cNvPicPr>
          <p:nvPr/>
        </p:nvPicPr>
        <p:blipFill>
          <a:blip r:embed="rId3"/>
          <a:stretch>
            <a:fillRect/>
          </a:stretch>
        </p:blipFill>
        <p:spPr>
          <a:xfrm>
            <a:off x="721986" y="1083292"/>
            <a:ext cx="6169260" cy="4257091"/>
          </a:xfrm>
          <a:prstGeom prst="rect">
            <a:avLst/>
          </a:prstGeom>
        </p:spPr>
      </p:pic>
      <p:sp>
        <p:nvSpPr>
          <p:cNvPr id="8" name="TextBox 7"/>
          <p:cNvSpPr txBox="1"/>
          <p:nvPr/>
        </p:nvSpPr>
        <p:spPr>
          <a:xfrm>
            <a:off x="721986" y="5340383"/>
            <a:ext cx="4185129" cy="1323439"/>
          </a:xfrm>
          <a:prstGeom prst="rect">
            <a:avLst/>
          </a:prstGeom>
          <a:noFill/>
        </p:spPr>
        <p:txBody>
          <a:bodyPr wrap="square" rtlCol="0">
            <a:spAutoFit/>
          </a:bodyPr>
          <a:lstStyle/>
          <a:p>
            <a:pPr marL="285750" indent="-285750">
              <a:buFont typeface="Arial"/>
              <a:buChar char="•"/>
            </a:pPr>
            <a:r>
              <a:rPr lang="en-US" sz="1600" dirty="0">
                <a:solidFill>
                  <a:schemeClr val="bg2">
                    <a:lumMod val="25000"/>
                  </a:schemeClr>
                </a:solidFill>
              </a:rPr>
              <a:t>NOAA GIV flight trajectory (brown line</a:t>
            </a:r>
            <a:r>
              <a:rPr lang="en-US" sz="1600" dirty="0" smtClean="0">
                <a:solidFill>
                  <a:schemeClr val="bg2">
                    <a:lumMod val="25000"/>
                  </a:schemeClr>
                </a:solidFill>
              </a:rPr>
              <a:t>)</a:t>
            </a:r>
          </a:p>
          <a:p>
            <a:pPr marL="285750" indent="-285750">
              <a:buFont typeface="Arial"/>
              <a:buChar char="•"/>
            </a:pPr>
            <a:r>
              <a:rPr lang="en-US" sz="1600" dirty="0" err="1" smtClean="0">
                <a:solidFill>
                  <a:srgbClr val="FF0080"/>
                </a:solidFill>
              </a:rPr>
              <a:t>Dropsonde</a:t>
            </a:r>
            <a:r>
              <a:rPr lang="en-US" sz="1600" dirty="0" smtClean="0">
                <a:solidFill>
                  <a:srgbClr val="FF0080"/>
                </a:solidFill>
              </a:rPr>
              <a:t> </a:t>
            </a:r>
            <a:r>
              <a:rPr lang="en-US" sz="1600" dirty="0">
                <a:solidFill>
                  <a:srgbClr val="FF0080"/>
                </a:solidFill>
              </a:rPr>
              <a:t>locations (pink stars) </a:t>
            </a:r>
            <a:endParaRPr lang="en-US" sz="1600" dirty="0" smtClean="0">
              <a:solidFill>
                <a:srgbClr val="FF0080"/>
              </a:solidFill>
            </a:endParaRPr>
          </a:p>
          <a:p>
            <a:pPr marL="285750" indent="-285750">
              <a:buFont typeface="Arial"/>
              <a:buChar char="•"/>
            </a:pPr>
            <a:r>
              <a:rPr lang="en-US" sz="1600" dirty="0" smtClean="0">
                <a:solidFill>
                  <a:srgbClr val="008000"/>
                </a:solidFill>
              </a:rPr>
              <a:t>Occultation </a:t>
            </a:r>
            <a:r>
              <a:rPr lang="en-US" sz="1600" dirty="0">
                <a:solidFill>
                  <a:srgbClr val="008000"/>
                </a:solidFill>
              </a:rPr>
              <a:t>tangent points drift along the green </a:t>
            </a:r>
            <a:r>
              <a:rPr lang="en-US" sz="1600" dirty="0" smtClean="0">
                <a:solidFill>
                  <a:srgbClr val="008000"/>
                </a:solidFill>
              </a:rPr>
              <a:t>curves</a:t>
            </a:r>
          </a:p>
          <a:p>
            <a:pPr marL="285750" indent="-285750">
              <a:buFont typeface="Arial"/>
              <a:buChar char="•"/>
            </a:pPr>
            <a:r>
              <a:rPr lang="en-US" sz="1600" dirty="0" smtClean="0">
                <a:solidFill>
                  <a:srgbClr val="FF0000"/>
                </a:solidFill>
              </a:rPr>
              <a:t>500 </a:t>
            </a:r>
            <a:r>
              <a:rPr lang="en-US" sz="1600" dirty="0" err="1">
                <a:solidFill>
                  <a:srgbClr val="FF0000"/>
                </a:solidFill>
              </a:rPr>
              <a:t>hPa</a:t>
            </a:r>
            <a:r>
              <a:rPr lang="en-US" sz="1600" dirty="0">
                <a:solidFill>
                  <a:srgbClr val="FF0000"/>
                </a:solidFill>
              </a:rPr>
              <a:t> tangent point location (red </a:t>
            </a:r>
            <a:r>
              <a:rPr lang="en-US" sz="1600" dirty="0" smtClean="0">
                <a:solidFill>
                  <a:srgbClr val="FF0000"/>
                </a:solidFill>
              </a:rPr>
              <a:t>x)</a:t>
            </a:r>
            <a:endParaRPr lang="en-US" sz="1600" dirty="0"/>
          </a:p>
        </p:txBody>
      </p:sp>
      <p:graphicFrame>
        <p:nvGraphicFramePr>
          <p:cNvPr id="9" name="Object 8"/>
          <p:cNvGraphicFramePr>
            <a:graphicFrameLocks noChangeAspect="1"/>
          </p:cNvGraphicFramePr>
          <p:nvPr>
            <p:extLst>
              <p:ext uri="{D42A27DB-BD31-4B8C-83A1-F6EECF244321}">
                <p14:modId xmlns:p14="http://schemas.microsoft.com/office/powerpoint/2010/main" val="3611397783"/>
              </p:ext>
            </p:extLst>
          </p:nvPr>
        </p:nvGraphicFramePr>
        <p:xfrm>
          <a:off x="4907115" y="4376393"/>
          <a:ext cx="4393665" cy="2481607"/>
        </p:xfrm>
        <a:graphic>
          <a:graphicData uri="http://schemas.openxmlformats.org/presentationml/2006/ole">
            <mc:AlternateContent xmlns:mc="http://schemas.openxmlformats.org/markup-compatibility/2006">
              <mc:Choice xmlns:v="urn:schemas-microsoft-com:vml" Requires="v">
                <p:oleObj spid="_x0000_s7196" name="Document" r:id="rId5" imgW="5486400" imgH="3098800" progId="Word.Document.12">
                  <p:embed/>
                </p:oleObj>
              </mc:Choice>
              <mc:Fallback>
                <p:oleObj name="Document" r:id="rId5" imgW="5486400" imgH="3098800" progId="Word.Document.12">
                  <p:embed/>
                  <p:pic>
                    <p:nvPicPr>
                      <p:cNvPr id="0" name=""/>
                      <p:cNvPicPr/>
                      <p:nvPr/>
                    </p:nvPicPr>
                    <p:blipFill>
                      <a:blip r:embed="rId6"/>
                      <a:stretch>
                        <a:fillRect/>
                      </a:stretch>
                    </p:blipFill>
                    <p:spPr>
                      <a:xfrm>
                        <a:off x="4907115" y="4376393"/>
                        <a:ext cx="4393665" cy="2481607"/>
                      </a:xfrm>
                      <a:prstGeom prst="rect">
                        <a:avLst/>
                      </a:prstGeom>
                    </p:spPr>
                  </p:pic>
                </p:oleObj>
              </mc:Fallback>
            </mc:AlternateContent>
          </a:graphicData>
        </a:graphic>
      </p:graphicFrame>
      <p:sp>
        <p:nvSpPr>
          <p:cNvPr id="11" name="TextBox 10"/>
          <p:cNvSpPr txBox="1"/>
          <p:nvPr/>
        </p:nvSpPr>
        <p:spPr>
          <a:xfrm>
            <a:off x="6718792" y="1599352"/>
            <a:ext cx="2252754" cy="369332"/>
          </a:xfrm>
          <a:prstGeom prst="rect">
            <a:avLst/>
          </a:prstGeom>
          <a:noFill/>
        </p:spPr>
        <p:txBody>
          <a:bodyPr wrap="square" rtlCol="0">
            <a:spAutoFit/>
          </a:bodyPr>
          <a:lstStyle/>
          <a:p>
            <a:r>
              <a:rPr lang="en-US" dirty="0" smtClean="0"/>
              <a:t>PW from ERA-Interim </a:t>
            </a:r>
            <a:endParaRPr lang="en-US" dirty="0"/>
          </a:p>
        </p:txBody>
      </p:sp>
      <p:sp>
        <p:nvSpPr>
          <p:cNvPr id="12" name="TextBox 11"/>
          <p:cNvSpPr txBox="1"/>
          <p:nvPr/>
        </p:nvSpPr>
        <p:spPr>
          <a:xfrm>
            <a:off x="6604670" y="3406896"/>
            <a:ext cx="2696109" cy="923330"/>
          </a:xfrm>
          <a:prstGeom prst="rect">
            <a:avLst/>
          </a:prstGeom>
          <a:noFill/>
        </p:spPr>
        <p:txBody>
          <a:bodyPr wrap="square" rtlCol="0">
            <a:spAutoFit/>
          </a:bodyPr>
          <a:lstStyle/>
          <a:p>
            <a:r>
              <a:rPr lang="en-US" dirty="0"/>
              <a:t>1800 UTC 06 Feb </a:t>
            </a:r>
            <a:r>
              <a:rPr lang="en-US" dirty="0" smtClean="0"/>
              <a:t>2015 analysis </a:t>
            </a:r>
            <a:r>
              <a:rPr lang="en-US" dirty="0"/>
              <a:t>Integrated </a:t>
            </a:r>
            <a:r>
              <a:rPr lang="en-US" dirty="0" smtClean="0"/>
              <a:t>Vapor Transport (IVT)</a:t>
            </a:r>
            <a:endParaRPr lang="en-US" dirty="0"/>
          </a:p>
        </p:txBody>
      </p:sp>
    </p:spTree>
    <p:extLst>
      <p:ext uri="{BB962C8B-B14F-4D97-AF65-F5344CB8AC3E}">
        <p14:creationId xmlns:p14="http://schemas.microsoft.com/office/powerpoint/2010/main" val="8080348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_rf06_aro_eraimeanback--perr_comp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820" y="1589549"/>
            <a:ext cx="6520584" cy="5017572"/>
          </a:xfrm>
          <a:prstGeom prst="rect">
            <a:avLst/>
          </a:prstGeom>
        </p:spPr>
      </p:pic>
      <p:pic>
        <p:nvPicPr>
          <p:cNvPr id="9" name="Picture 8" descr="rf06_500mb_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811" y="1700841"/>
            <a:ext cx="4643910" cy="2814973"/>
          </a:xfrm>
          <a:prstGeom prst="rect">
            <a:avLst/>
          </a:prstGeom>
        </p:spPr>
      </p:pic>
      <p:sp>
        <p:nvSpPr>
          <p:cNvPr id="10" name="Title 9"/>
          <p:cNvSpPr>
            <a:spLocks noGrp="1"/>
          </p:cNvSpPr>
          <p:nvPr>
            <p:ph type="title"/>
          </p:nvPr>
        </p:nvSpPr>
        <p:spPr/>
        <p:txBody>
          <a:bodyPr/>
          <a:lstStyle/>
          <a:p>
            <a:r>
              <a:rPr lang="en-US" dirty="0" smtClean="0"/>
              <a:t>Preliminary GO retrievals</a:t>
            </a:r>
            <a:endParaRPr lang="en-US" dirty="0"/>
          </a:p>
        </p:txBody>
      </p:sp>
    </p:spTree>
    <p:extLst>
      <p:ext uri="{BB962C8B-B14F-4D97-AF65-F5344CB8AC3E}">
        <p14:creationId xmlns:p14="http://schemas.microsoft.com/office/powerpoint/2010/main" val="23021907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matching reduces bias</a:t>
            </a:r>
            <a:endParaRPr lang="en-US" dirty="0"/>
          </a:p>
        </p:txBody>
      </p:sp>
      <p:pic>
        <p:nvPicPr>
          <p:cNvPr id="4" name="Picture 3" descr="3_rf06_aro_erai--perr_comp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65" y="1944309"/>
            <a:ext cx="4280003" cy="4655057"/>
          </a:xfrm>
          <a:prstGeom prst="rect">
            <a:avLst/>
          </a:prstGeom>
        </p:spPr>
      </p:pic>
      <p:pic>
        <p:nvPicPr>
          <p:cNvPr id="5" name="Picture 4" descr="pm_calwa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938" y="1630711"/>
            <a:ext cx="4278206" cy="5000015"/>
          </a:xfrm>
          <a:prstGeom prst="rect">
            <a:avLst/>
          </a:prstGeom>
        </p:spPr>
      </p:pic>
      <p:sp>
        <p:nvSpPr>
          <p:cNvPr id="6" name="TextBox 5"/>
          <p:cNvSpPr txBox="1"/>
          <p:nvPr/>
        </p:nvSpPr>
        <p:spPr>
          <a:xfrm>
            <a:off x="5267697" y="1574977"/>
            <a:ext cx="3307988" cy="369332"/>
          </a:xfrm>
          <a:prstGeom prst="rect">
            <a:avLst/>
          </a:prstGeom>
          <a:solidFill>
            <a:schemeClr val="bg1"/>
          </a:solidFill>
        </p:spPr>
        <p:txBody>
          <a:bodyPr wrap="square" rtlCol="0">
            <a:spAutoFit/>
          </a:bodyPr>
          <a:lstStyle/>
          <a:p>
            <a:r>
              <a:rPr lang="en-US" dirty="0" smtClean="0"/>
              <a:t>Phase matching retrieval</a:t>
            </a:r>
            <a:endParaRPr lang="en-US" dirty="0"/>
          </a:p>
        </p:txBody>
      </p:sp>
      <p:sp>
        <p:nvSpPr>
          <p:cNvPr id="7" name="TextBox 6"/>
          <p:cNvSpPr txBox="1"/>
          <p:nvPr/>
        </p:nvSpPr>
        <p:spPr>
          <a:xfrm>
            <a:off x="1195492" y="1555803"/>
            <a:ext cx="3307988" cy="369332"/>
          </a:xfrm>
          <a:prstGeom prst="rect">
            <a:avLst/>
          </a:prstGeom>
          <a:solidFill>
            <a:schemeClr val="bg1"/>
          </a:solidFill>
        </p:spPr>
        <p:txBody>
          <a:bodyPr wrap="square" rtlCol="0">
            <a:spAutoFit/>
          </a:bodyPr>
          <a:lstStyle/>
          <a:p>
            <a:r>
              <a:rPr lang="en-US" dirty="0" smtClean="0"/>
              <a:t>Geometric optics retrieval</a:t>
            </a:r>
            <a:endParaRPr lang="en-US" dirty="0"/>
          </a:p>
        </p:txBody>
      </p:sp>
    </p:spTree>
    <p:extLst>
      <p:ext uri="{BB962C8B-B14F-4D97-AF65-F5344CB8AC3E}">
        <p14:creationId xmlns:p14="http://schemas.microsoft.com/office/powerpoint/2010/main" val="1398201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sfGV-large.jpg"/>
          <p:cNvPicPr>
            <a:picLocks noChangeAspect="1"/>
          </p:cNvPicPr>
          <p:nvPr/>
        </p:nvPicPr>
        <p:blipFill rotWithShape="1">
          <a:blip r:embed="rId2">
            <a:extLst>
              <a:ext uri="{28A0092B-C50C-407E-A947-70E740481C1C}">
                <a14:useLocalDpi xmlns:a14="http://schemas.microsoft.com/office/drawing/2010/main" val="0"/>
              </a:ext>
            </a:extLst>
          </a:blip>
          <a:srcRect b="21250"/>
          <a:stretch/>
        </p:blipFill>
        <p:spPr>
          <a:xfrm>
            <a:off x="1255058" y="3577978"/>
            <a:ext cx="6320118" cy="3100728"/>
          </a:xfrm>
          <a:prstGeom prst="rect">
            <a:avLst/>
          </a:prstGeom>
        </p:spPr>
      </p:pic>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sz="half" idx="1"/>
          </p:nvPr>
        </p:nvSpPr>
        <p:spPr>
          <a:xfrm>
            <a:off x="1255058" y="1486527"/>
            <a:ext cx="6320118" cy="3085849"/>
          </a:xfrm>
        </p:spPr>
        <p:txBody>
          <a:bodyPr>
            <a:normAutofit/>
          </a:bodyPr>
          <a:lstStyle/>
          <a:p>
            <a:r>
              <a:rPr lang="en-US" dirty="0" smtClean="0"/>
              <a:t>Hurricane Karl development case</a:t>
            </a:r>
          </a:p>
          <a:p>
            <a:r>
              <a:rPr lang="en-US" dirty="0" smtClean="0"/>
              <a:t>Geometric optics and phase </a:t>
            </a:r>
            <a:r>
              <a:rPr lang="en-US" dirty="0"/>
              <a:t>m</a:t>
            </a:r>
            <a:r>
              <a:rPr lang="en-US" dirty="0" smtClean="0"/>
              <a:t>atching</a:t>
            </a:r>
          </a:p>
          <a:p>
            <a:r>
              <a:rPr lang="en-US" dirty="0" smtClean="0"/>
              <a:t>Calwater2015 atmospheric rivers case</a:t>
            </a:r>
            <a:endParaRPr lang="en-US" dirty="0"/>
          </a:p>
        </p:txBody>
      </p:sp>
    </p:spTree>
    <p:extLst>
      <p:ext uri="{BB962C8B-B14F-4D97-AF65-F5344CB8AC3E}">
        <p14:creationId xmlns:p14="http://schemas.microsoft.com/office/powerpoint/2010/main" val="56744375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54" y="145865"/>
            <a:ext cx="9144000" cy="1143000"/>
          </a:xfrm>
        </p:spPr>
        <p:txBody>
          <a:bodyPr>
            <a:noAutofit/>
          </a:bodyPr>
          <a:lstStyle/>
          <a:p>
            <a:r>
              <a:rPr lang="en-US" sz="3600" dirty="0" smtClean="0"/>
              <a:t>Upcoming Strateole-2 will quantify gravity waves in the equatorial atmosphere</a:t>
            </a:r>
            <a:endParaRPr lang="en-US" sz="3600" dirty="0"/>
          </a:p>
        </p:txBody>
      </p:sp>
      <p:sp>
        <p:nvSpPr>
          <p:cNvPr id="3" name="Content Placeholder 2"/>
          <p:cNvSpPr>
            <a:spLocks noGrp="1"/>
          </p:cNvSpPr>
          <p:nvPr>
            <p:ph idx="1"/>
          </p:nvPr>
        </p:nvSpPr>
        <p:spPr>
          <a:xfrm>
            <a:off x="706598" y="1483233"/>
            <a:ext cx="5188783" cy="1946330"/>
          </a:xfrm>
        </p:spPr>
        <p:txBody>
          <a:bodyPr>
            <a:normAutofit fontScale="92500" lnSpcReduction="20000"/>
          </a:bodyPr>
          <a:lstStyle/>
          <a:p>
            <a:r>
              <a:rPr lang="en-US" sz="2000" dirty="0" smtClean="0"/>
              <a:t>40 equatorial balloon flights</a:t>
            </a:r>
          </a:p>
          <a:p>
            <a:r>
              <a:rPr lang="en-US" sz="2000" dirty="0" smtClean="0"/>
              <a:t>Winter 2018, winter 2020-2021, and winter 2023-2024</a:t>
            </a:r>
          </a:p>
          <a:p>
            <a:r>
              <a:rPr lang="en-US" sz="2000" dirty="0" smtClean="0"/>
              <a:t>Primary science objective is to determine horizontal scale and phase speed of fine vertical scale gravity waves and their contribution to momentum flux</a:t>
            </a:r>
          </a:p>
        </p:txBody>
      </p:sp>
      <p:pic>
        <p:nvPicPr>
          <p:cNvPr id="5" name="Picture 4" descr="pre-concordiasi.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34" y="3451426"/>
            <a:ext cx="5465724" cy="3011209"/>
          </a:xfrm>
          <a:prstGeom prst="rect">
            <a:avLst/>
          </a:prstGeom>
        </p:spPr>
      </p:pic>
      <p:sp>
        <p:nvSpPr>
          <p:cNvPr id="8" name="TextBox 7"/>
          <p:cNvSpPr txBox="1"/>
          <p:nvPr/>
        </p:nvSpPr>
        <p:spPr>
          <a:xfrm>
            <a:off x="1056690" y="6277969"/>
            <a:ext cx="3815055" cy="369332"/>
          </a:xfrm>
          <a:prstGeom prst="rect">
            <a:avLst/>
          </a:prstGeom>
          <a:noFill/>
        </p:spPr>
        <p:txBody>
          <a:bodyPr wrap="square" rtlCol="0">
            <a:spAutoFit/>
          </a:bodyPr>
          <a:lstStyle/>
          <a:p>
            <a:r>
              <a:rPr lang="en-US" i="1" dirty="0" smtClean="0"/>
              <a:t>Equatorial test flights in 2010</a:t>
            </a:r>
            <a:endParaRPr lang="en-US" i="1" dirty="0"/>
          </a:p>
        </p:txBody>
      </p:sp>
      <p:pic>
        <p:nvPicPr>
          <p:cNvPr id="9" name="图片 33" descr="E:\Doctor_grade3\UCSD\reports\WRF\plt_CrossSection_theta.png"/>
          <p:cNvPicPr>
            <a:picLocks noChangeAspect="1"/>
          </p:cNvPicPr>
          <p:nvPr/>
        </p:nvPicPr>
        <p:blipFill rotWithShape="1">
          <a:blip r:embed="rId3" cstate="print">
            <a:extLst>
              <a:ext uri="{28A0092B-C50C-407E-A947-70E740481C1C}">
                <a14:useLocalDpi xmlns:a14="http://schemas.microsoft.com/office/drawing/2010/main" val="0"/>
              </a:ext>
            </a:extLst>
          </a:blip>
          <a:srcRect l="18291" r="16607" b="16847"/>
          <a:stretch/>
        </p:blipFill>
        <p:spPr bwMode="auto">
          <a:xfrm>
            <a:off x="6091358" y="2808940"/>
            <a:ext cx="2860667" cy="3653695"/>
          </a:xfrm>
          <a:prstGeom prst="rect">
            <a:avLst/>
          </a:prstGeom>
          <a:noFill/>
          <a:ln>
            <a:noFill/>
          </a:ln>
          <a:extLst>
            <a:ext uri="{53640926-AAD7-44d8-BBD7-CCE9431645EC}">
              <a14:shadowObscured xmlns:a14="http://schemas.microsoft.com/office/drawing/2010/main"/>
            </a:ext>
          </a:extLst>
        </p:spPr>
      </p:pic>
      <p:pic>
        <p:nvPicPr>
          <p:cNvPr id="13" name="图片 118" descr="E:\Doctor_grade3\UCSD\paper\gravity_waves\figures\Figure3_4\Fig5b.png"/>
          <p:cNvPicPr/>
          <p:nvPr/>
        </p:nvPicPr>
        <p:blipFill rotWithShape="1">
          <a:blip r:embed="rId4">
            <a:extLst>
              <a:ext uri="{28A0092B-C50C-407E-A947-70E740481C1C}">
                <a14:useLocalDpi xmlns:a14="http://schemas.microsoft.com/office/drawing/2010/main" val="0"/>
              </a:ext>
            </a:extLst>
          </a:blip>
          <a:srcRect b="73336"/>
          <a:stretch/>
        </p:blipFill>
        <p:spPr bwMode="auto">
          <a:xfrm>
            <a:off x="5806564" y="2150680"/>
            <a:ext cx="3337436" cy="930275"/>
          </a:xfrm>
          <a:prstGeom prst="rect">
            <a:avLst/>
          </a:prstGeom>
          <a:noFill/>
          <a:ln>
            <a:noFill/>
          </a:ln>
        </p:spPr>
      </p:pic>
      <p:sp>
        <p:nvSpPr>
          <p:cNvPr id="14" name="TextBox 13"/>
          <p:cNvSpPr txBox="1"/>
          <p:nvPr/>
        </p:nvSpPr>
        <p:spPr>
          <a:xfrm>
            <a:off x="6278352" y="1721638"/>
            <a:ext cx="2865648" cy="646331"/>
          </a:xfrm>
          <a:prstGeom prst="rect">
            <a:avLst/>
          </a:prstGeom>
          <a:noFill/>
        </p:spPr>
        <p:txBody>
          <a:bodyPr wrap="square" rtlCol="0">
            <a:spAutoFit/>
          </a:bodyPr>
          <a:lstStyle/>
          <a:p>
            <a:r>
              <a:rPr lang="en-US" dirty="0" smtClean="0"/>
              <a:t>Balloon velocity variations over the Antarctic peninsula</a:t>
            </a:r>
            <a:endParaRPr lang="en-US" dirty="0"/>
          </a:p>
        </p:txBody>
      </p:sp>
    </p:spTree>
    <p:extLst>
      <p:ext uri="{BB962C8B-B14F-4D97-AF65-F5344CB8AC3E}">
        <p14:creationId xmlns:p14="http://schemas.microsoft.com/office/powerpoint/2010/main" val="322207200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6598" y="0"/>
            <a:ext cx="7980201" cy="1143000"/>
          </a:xfrm>
        </p:spPr>
        <p:txBody>
          <a:bodyPr/>
          <a:lstStyle/>
          <a:p>
            <a:r>
              <a:rPr lang="en-US" dirty="0" smtClean="0"/>
              <a:t>Conclusions</a:t>
            </a:r>
            <a:endParaRPr lang="en-US" dirty="0"/>
          </a:p>
        </p:txBody>
      </p:sp>
      <p:sp>
        <p:nvSpPr>
          <p:cNvPr id="6" name="Content Placeholder 5"/>
          <p:cNvSpPr>
            <a:spLocks noGrp="1"/>
          </p:cNvSpPr>
          <p:nvPr>
            <p:ph idx="1"/>
          </p:nvPr>
        </p:nvSpPr>
        <p:spPr>
          <a:xfrm>
            <a:off x="254000" y="1320328"/>
            <a:ext cx="8621060" cy="4512236"/>
          </a:xfrm>
        </p:spPr>
        <p:txBody>
          <a:bodyPr>
            <a:noAutofit/>
          </a:bodyPr>
          <a:lstStyle/>
          <a:p>
            <a:r>
              <a:rPr lang="en-US" sz="2400" dirty="0" smtClean="0"/>
              <a:t>Both Phase Matching and Fourier Spectral Inversion provide retrievals with much lower biases (~2% less) below 6 km.</a:t>
            </a:r>
          </a:p>
          <a:p>
            <a:r>
              <a:rPr lang="en-US" sz="2400" dirty="0"/>
              <a:t>ARO profiles show large scale moisture variations in the tropical storm </a:t>
            </a:r>
            <a:r>
              <a:rPr lang="en-US" sz="2400" dirty="0" smtClean="0"/>
              <a:t>region</a:t>
            </a:r>
          </a:p>
          <a:p>
            <a:r>
              <a:rPr lang="en-US" sz="2400" dirty="0"/>
              <a:t>Data assimilation using a non-local observation operator shows forecast improvement for the GTS + ARO assimilation test</a:t>
            </a:r>
            <a:r>
              <a:rPr lang="en-US" sz="2400" dirty="0" smtClean="0"/>
              <a:t>.</a:t>
            </a:r>
            <a:endParaRPr lang="en-US" sz="2400" dirty="0"/>
          </a:p>
          <a:p>
            <a:r>
              <a:rPr lang="en-US" sz="2400" dirty="0"/>
              <a:t>A</a:t>
            </a:r>
            <a:r>
              <a:rPr lang="en-US" sz="2400" dirty="0" smtClean="0"/>
              <a:t>irborne radio occultation data assimilation </a:t>
            </a:r>
            <a:r>
              <a:rPr lang="en-US" sz="2400" dirty="0" smtClean="0"/>
              <a:t>with </a:t>
            </a:r>
            <a:r>
              <a:rPr lang="en-US" sz="2400" dirty="0" smtClean="0"/>
              <a:t>dense sampling near the storm center </a:t>
            </a:r>
            <a:r>
              <a:rPr lang="en-US" sz="2400" dirty="0" smtClean="0"/>
              <a:t>has </a:t>
            </a:r>
            <a:r>
              <a:rPr lang="en-US" sz="2400" dirty="0" smtClean="0"/>
              <a:t>impact on pressure and wind fields, as well as directly sensed water vapor.</a:t>
            </a:r>
          </a:p>
          <a:p>
            <a:r>
              <a:rPr lang="en-US" sz="2400" i="1" dirty="0" smtClean="0"/>
              <a:t>Please see   X.M</a:t>
            </a:r>
            <a:r>
              <a:rPr lang="en-US" sz="2400" i="1" dirty="0"/>
              <a:t>. Chen   Poster  F0045</a:t>
            </a:r>
          </a:p>
          <a:p>
            <a:pPr marL="0" indent="0">
              <a:buNone/>
            </a:pPr>
            <a:endParaRPr lang="en-US" sz="2400" dirty="0" smtClean="0"/>
          </a:p>
          <a:p>
            <a:endParaRPr lang="en-US" sz="2400" dirty="0"/>
          </a:p>
        </p:txBody>
      </p:sp>
    </p:spTree>
    <p:extLst>
      <p:ext uri="{BB962C8B-B14F-4D97-AF65-F5344CB8AC3E}">
        <p14:creationId xmlns:p14="http://schemas.microsoft.com/office/powerpoint/2010/main" val="35826628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471767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111" y="1817749"/>
            <a:ext cx="5954889" cy="4470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stretch>
            <a:fillRect/>
          </a:stretch>
        </p:blipFill>
        <p:spPr>
          <a:xfrm>
            <a:off x="582789" y="209083"/>
            <a:ext cx="4648200" cy="298450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7413" t="6235" r="5797"/>
          <a:stretch/>
        </p:blipFill>
        <p:spPr>
          <a:xfrm>
            <a:off x="5983111" y="94955"/>
            <a:ext cx="3160888" cy="192856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8440" y="3193583"/>
            <a:ext cx="831559" cy="2883710"/>
          </a:xfrm>
          <a:prstGeom prst="rect">
            <a:avLst/>
          </a:prstGeom>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89" y="3612814"/>
            <a:ext cx="2520785" cy="246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59544" y="568193"/>
            <a:ext cx="2723567" cy="923330"/>
          </a:xfrm>
          <a:prstGeom prst="rect">
            <a:avLst/>
          </a:prstGeom>
          <a:solidFill>
            <a:schemeClr val="bg1"/>
          </a:solidFill>
        </p:spPr>
        <p:txBody>
          <a:bodyPr wrap="square" rtlCol="0">
            <a:spAutoFit/>
          </a:bodyPr>
          <a:lstStyle/>
          <a:p>
            <a:r>
              <a:rPr lang="en-US" dirty="0" smtClean="0"/>
              <a:t>GO captured the highest areas of moisture but not those to the southeast</a:t>
            </a:r>
            <a:endParaRPr lang="en-US" dirty="0"/>
          </a:p>
        </p:txBody>
      </p:sp>
      <p:sp>
        <p:nvSpPr>
          <p:cNvPr id="10" name="Oval 9"/>
          <p:cNvSpPr/>
          <p:nvPr/>
        </p:nvSpPr>
        <p:spPr>
          <a:xfrm flipH="1">
            <a:off x="6666890" y="384368"/>
            <a:ext cx="601523" cy="68517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5630933" y="568193"/>
            <a:ext cx="1035957" cy="1838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630933" y="1353635"/>
            <a:ext cx="1921535" cy="28409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934189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111" y="1817749"/>
            <a:ext cx="5954889" cy="4470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stretch>
            <a:fillRect/>
          </a:stretch>
        </p:blipFill>
        <p:spPr>
          <a:xfrm>
            <a:off x="582789" y="209083"/>
            <a:ext cx="4648200" cy="298450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7413" t="6235" r="5797"/>
          <a:stretch/>
        </p:blipFill>
        <p:spPr>
          <a:xfrm>
            <a:off x="5983111" y="94955"/>
            <a:ext cx="3160888" cy="192856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8440" y="3193583"/>
            <a:ext cx="831559" cy="2883710"/>
          </a:xfrm>
          <a:prstGeom prst="rect">
            <a:avLst/>
          </a:prstGeom>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89" y="3612814"/>
            <a:ext cx="2520785" cy="246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55897" y="540549"/>
            <a:ext cx="4809526" cy="2031325"/>
          </a:xfrm>
          <a:prstGeom prst="rect">
            <a:avLst/>
          </a:prstGeom>
          <a:solidFill>
            <a:schemeClr val="bg1"/>
          </a:solidFill>
        </p:spPr>
        <p:txBody>
          <a:bodyPr wrap="square" rtlCol="0">
            <a:spAutoFit/>
          </a:bodyPr>
          <a:lstStyle/>
          <a:p>
            <a:pPr marL="285750" indent="-285750">
              <a:buFont typeface="Arial"/>
              <a:buChar char="•"/>
            </a:pPr>
            <a:r>
              <a:rPr lang="en-US" dirty="0" smtClean="0"/>
              <a:t>PM retrievals were key to improving quality of the data for assimilation</a:t>
            </a:r>
          </a:p>
          <a:p>
            <a:pPr marL="285750" indent="-285750">
              <a:buFont typeface="Arial"/>
              <a:buChar char="•"/>
            </a:pPr>
            <a:endParaRPr lang="en-US" dirty="0"/>
          </a:p>
          <a:p>
            <a:pPr marL="285750" indent="-285750">
              <a:buFont typeface="Arial"/>
              <a:buChar char="•"/>
            </a:pPr>
            <a:r>
              <a:rPr lang="en-US" dirty="0" smtClean="0"/>
              <a:t>Reduced observation errors, that were set to  2% above 2km in the data assimilation</a:t>
            </a:r>
          </a:p>
          <a:p>
            <a:pPr marL="285750" indent="-285750">
              <a:buFont typeface="Arial"/>
              <a:buChar char="•"/>
            </a:pPr>
            <a:endParaRPr lang="en-US" dirty="0"/>
          </a:p>
          <a:p>
            <a:pPr marL="285750" indent="-285750">
              <a:buFont typeface="Arial"/>
              <a:buChar char="•"/>
            </a:pPr>
            <a:r>
              <a:rPr lang="en-US" dirty="0" smtClean="0"/>
              <a:t>Low SNR data not used below 2 km</a:t>
            </a:r>
          </a:p>
        </p:txBody>
      </p:sp>
      <p:pic>
        <p:nvPicPr>
          <p:cNvPr id="14" name="Picture 13" descr="rf18_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130" y="3207693"/>
            <a:ext cx="2959098" cy="3664417"/>
          </a:xfrm>
          <a:prstGeom prst="rect">
            <a:avLst/>
          </a:prstGeom>
        </p:spPr>
      </p:pic>
      <p:pic>
        <p:nvPicPr>
          <p:cNvPr id="15" name="Picture 14" descr="rf18_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6325" y="3193582"/>
            <a:ext cx="2959098" cy="3664417"/>
          </a:xfrm>
          <a:prstGeom prst="rect">
            <a:avLst/>
          </a:prstGeom>
        </p:spPr>
      </p:pic>
      <p:cxnSp>
        <p:nvCxnSpPr>
          <p:cNvPr id="18" name="Straight Arrow Connector 17"/>
          <p:cNvCxnSpPr/>
          <p:nvPr/>
        </p:nvCxnSpPr>
        <p:spPr>
          <a:xfrm>
            <a:off x="1754445" y="5598367"/>
            <a:ext cx="2393627"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39527" y="5080309"/>
            <a:ext cx="0" cy="996984"/>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266293" y="5046955"/>
            <a:ext cx="0" cy="996984"/>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155472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111" y="1817749"/>
            <a:ext cx="5954889" cy="4470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stretch>
            <a:fillRect/>
          </a:stretch>
        </p:blipFill>
        <p:spPr>
          <a:xfrm>
            <a:off x="582789" y="209083"/>
            <a:ext cx="4648200" cy="298450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7413" t="6235" r="5797"/>
          <a:stretch/>
        </p:blipFill>
        <p:spPr>
          <a:xfrm>
            <a:off x="5983111" y="94955"/>
            <a:ext cx="3160888" cy="192856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8440" y="3193583"/>
            <a:ext cx="831559" cy="2883710"/>
          </a:xfrm>
          <a:prstGeom prst="rect">
            <a:avLst/>
          </a:prstGeom>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89" y="3612814"/>
            <a:ext cx="2520785" cy="246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rf18_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130" y="3207693"/>
            <a:ext cx="2959098" cy="3664417"/>
          </a:xfrm>
          <a:prstGeom prst="rect">
            <a:avLst/>
          </a:prstGeom>
        </p:spPr>
      </p:pic>
      <p:pic>
        <p:nvPicPr>
          <p:cNvPr id="15" name="Picture 14" descr="rf18_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6325" y="3193582"/>
            <a:ext cx="2959098" cy="3664417"/>
          </a:xfrm>
          <a:prstGeom prst="rect">
            <a:avLst/>
          </a:prstGeom>
        </p:spPr>
      </p:pic>
      <p:cxnSp>
        <p:nvCxnSpPr>
          <p:cNvPr id="18" name="Straight Arrow Connector 17"/>
          <p:cNvCxnSpPr/>
          <p:nvPr/>
        </p:nvCxnSpPr>
        <p:spPr>
          <a:xfrm>
            <a:off x="1754445" y="5598367"/>
            <a:ext cx="2393627"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39527" y="5080309"/>
            <a:ext cx="0" cy="996984"/>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266293" y="5046955"/>
            <a:ext cx="0" cy="996984"/>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320296" y="568193"/>
            <a:ext cx="3662816" cy="923330"/>
          </a:xfrm>
          <a:prstGeom prst="rect">
            <a:avLst/>
          </a:prstGeom>
          <a:solidFill>
            <a:schemeClr val="bg1"/>
          </a:solidFill>
        </p:spPr>
        <p:txBody>
          <a:bodyPr wrap="square" rtlCol="0">
            <a:spAutoFit/>
          </a:bodyPr>
          <a:lstStyle/>
          <a:p>
            <a:r>
              <a:rPr lang="en-US" dirty="0" smtClean="0"/>
              <a:t>PM by removing bias, increased moisture especially below 6km</a:t>
            </a:r>
          </a:p>
          <a:p>
            <a:r>
              <a:rPr lang="en-US" dirty="0" smtClean="0"/>
              <a:t>affecting retrievals to the southeast</a:t>
            </a:r>
            <a:endParaRPr lang="en-US" dirty="0"/>
          </a:p>
        </p:txBody>
      </p:sp>
      <p:sp>
        <p:nvSpPr>
          <p:cNvPr id="17" name="Oval 16"/>
          <p:cNvSpPr/>
          <p:nvPr/>
        </p:nvSpPr>
        <p:spPr>
          <a:xfrm flipH="1">
            <a:off x="7268413" y="1198603"/>
            <a:ext cx="601523" cy="68517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5630933" y="752019"/>
            <a:ext cx="1637480" cy="87869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485551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745" name="AutoShape 3"/>
          <p:cNvCxnSpPr>
            <a:cxnSpLocks noChangeShapeType="1"/>
          </p:cNvCxnSpPr>
          <p:nvPr/>
        </p:nvCxnSpPr>
        <p:spPr bwMode="auto">
          <a:xfrm>
            <a:off x="2743200" y="99060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31746" name="Picture 4" descr="occ_ge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930275"/>
            <a:ext cx="51816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14"/>
          <p:cNvSpPr txBox="1">
            <a:spLocks noChangeArrowheads="1"/>
          </p:cNvSpPr>
          <p:nvPr/>
        </p:nvSpPr>
        <p:spPr bwMode="auto">
          <a:xfrm>
            <a:off x="1079314" y="3709654"/>
            <a:ext cx="8931275" cy="28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1800" dirty="0"/>
              <a:t>GPS signals are refracted in the atmosphere</a:t>
            </a:r>
          </a:p>
          <a:p>
            <a:pPr>
              <a:buFontTx/>
              <a:buChar char="•"/>
            </a:pPr>
            <a:r>
              <a:rPr lang="en-US" sz="1800" dirty="0"/>
              <a:t>Measure the difference between the observed distance and the straight line</a:t>
            </a:r>
          </a:p>
          <a:p>
            <a:pPr>
              <a:buFontTx/>
              <a:buChar char="•"/>
            </a:pPr>
            <a:r>
              <a:rPr lang="en-US" sz="1800" dirty="0"/>
              <a:t>Refraction causes a Doppler shift in the carrier frequency</a:t>
            </a:r>
          </a:p>
          <a:p>
            <a:pPr>
              <a:buFontTx/>
              <a:buChar char="•"/>
            </a:pPr>
            <a:r>
              <a:rPr lang="en-US" sz="1800" dirty="0"/>
              <a:t>The bending angle is an integral of the refractive </a:t>
            </a:r>
            <a:r>
              <a:rPr lang="en-US" sz="1800" dirty="0" smtClean="0"/>
              <a:t>index</a:t>
            </a:r>
          </a:p>
          <a:p>
            <a:pPr>
              <a:buFontTx/>
              <a:buChar char="•"/>
            </a:pPr>
            <a:r>
              <a:rPr lang="en-US" sz="1800" dirty="0" smtClean="0"/>
              <a:t>Partial bending angle describes the refraction below the aircraft height</a:t>
            </a:r>
          </a:p>
          <a:p>
            <a:pPr>
              <a:buFontTx/>
              <a:buChar char="•"/>
            </a:pPr>
            <a:endParaRPr lang="en-US" sz="1800" dirty="0"/>
          </a:p>
          <a:p>
            <a:endParaRPr lang="en-US" sz="1800" dirty="0" smtClean="0"/>
          </a:p>
          <a:p>
            <a:pPr>
              <a:buFontTx/>
              <a:buChar char="•"/>
            </a:pPr>
            <a:endParaRPr lang="en-US" sz="1800" dirty="0" smtClean="0"/>
          </a:p>
          <a:p>
            <a:pPr>
              <a:buFontTx/>
              <a:buChar char="•"/>
            </a:pPr>
            <a:r>
              <a:rPr lang="en-US" sz="1800" dirty="0" smtClean="0"/>
              <a:t>Refractive index depends </a:t>
            </a:r>
            <a:r>
              <a:rPr lang="en-US" sz="1800" dirty="0"/>
              <a:t>on </a:t>
            </a:r>
            <a:r>
              <a:rPr lang="en-US" sz="1800" i="1" dirty="0"/>
              <a:t>P,T, and e </a:t>
            </a:r>
          </a:p>
          <a:p>
            <a:endParaRPr lang="en-US" sz="1800" i="1" dirty="0"/>
          </a:p>
        </p:txBody>
      </p:sp>
      <p:sp>
        <p:nvSpPr>
          <p:cNvPr id="31749" name="Rectangle 2"/>
          <p:cNvSpPr txBox="1">
            <a:spLocks noChangeArrowheads="1"/>
          </p:cNvSpPr>
          <p:nvPr/>
        </p:nvSpPr>
        <p:spPr bwMode="auto">
          <a:xfrm>
            <a:off x="381000" y="0"/>
            <a:ext cx="8763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a:t>GPS radio occultation theory</a:t>
            </a:r>
            <a:endParaRPr lang="en-US" sz="3200" dirty="0">
              <a:solidFill>
                <a:schemeClr val="accent1"/>
              </a:solidFill>
              <a:latin typeface="News Gothic MT" charset="0"/>
            </a:endParaRPr>
          </a:p>
        </p:txBody>
      </p:sp>
      <p:graphicFrame>
        <p:nvGraphicFramePr>
          <p:cNvPr id="7" name="Object 3"/>
          <p:cNvGraphicFramePr>
            <a:graphicFrameLocks noChangeAspect="1"/>
          </p:cNvGraphicFramePr>
          <p:nvPr>
            <p:extLst>
              <p:ext uri="{D42A27DB-BD31-4B8C-83A1-F6EECF244321}">
                <p14:modId xmlns:p14="http://schemas.microsoft.com/office/powerpoint/2010/main" val="322193549"/>
              </p:ext>
            </p:extLst>
          </p:nvPr>
        </p:nvGraphicFramePr>
        <p:xfrm>
          <a:off x="1782837" y="5142333"/>
          <a:ext cx="5791200" cy="847725"/>
        </p:xfrm>
        <a:graphic>
          <a:graphicData uri="http://schemas.openxmlformats.org/presentationml/2006/ole">
            <mc:AlternateContent xmlns:mc="http://schemas.openxmlformats.org/markup-compatibility/2006">
              <mc:Choice xmlns:v="urn:schemas-microsoft-com:vml" Requires="v">
                <p:oleObj spid="_x0000_s10249" name="Equation" r:id="rId5" imgW="3124200" imgH="457200" progId="Equation.3">
                  <p:embed/>
                </p:oleObj>
              </mc:Choice>
              <mc:Fallback>
                <p:oleObj name="Equation" r:id="rId5" imgW="31242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2837" y="5142333"/>
                        <a:ext cx="5791200" cy="84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1747" name="Object 2"/>
          <p:cNvGraphicFramePr>
            <a:graphicFrameLocks noChangeAspect="1"/>
          </p:cNvGraphicFramePr>
          <p:nvPr>
            <p:extLst>
              <p:ext uri="{D42A27DB-BD31-4B8C-83A1-F6EECF244321}">
                <p14:modId xmlns:p14="http://schemas.microsoft.com/office/powerpoint/2010/main" val="1053569166"/>
              </p:ext>
            </p:extLst>
          </p:nvPr>
        </p:nvGraphicFramePr>
        <p:xfrm>
          <a:off x="2593788" y="6149975"/>
          <a:ext cx="4419600" cy="708025"/>
        </p:xfrm>
        <a:graphic>
          <a:graphicData uri="http://schemas.openxmlformats.org/presentationml/2006/ole">
            <mc:AlternateContent xmlns:mc="http://schemas.openxmlformats.org/markup-compatibility/2006">
              <mc:Choice xmlns:v="urn:schemas-microsoft-com:vml" Requires="v">
                <p:oleObj spid="_x0000_s10250" name="Equation" r:id="rId7" imgW="2298700" imgH="368300" progId="Equation.DSMT4">
                  <p:embed/>
                </p:oleObj>
              </mc:Choice>
              <mc:Fallback>
                <p:oleObj name="Equation" r:id="rId7" imgW="2298700" imgH="3683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3788" y="6149975"/>
                        <a:ext cx="4419600" cy="7080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78249029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89" name="Object 2"/>
          <p:cNvGraphicFramePr>
            <a:graphicFrameLocks noChangeAspect="1"/>
          </p:cNvGraphicFramePr>
          <p:nvPr>
            <p:extLst>
              <p:ext uri="{D42A27DB-BD31-4B8C-83A1-F6EECF244321}">
                <p14:modId xmlns:p14="http://schemas.microsoft.com/office/powerpoint/2010/main" val="2292237461"/>
              </p:ext>
            </p:extLst>
          </p:nvPr>
        </p:nvGraphicFramePr>
        <p:xfrm>
          <a:off x="838200" y="914400"/>
          <a:ext cx="7010400" cy="5156200"/>
        </p:xfrm>
        <a:graphic>
          <a:graphicData uri="http://schemas.openxmlformats.org/presentationml/2006/ole">
            <mc:AlternateContent xmlns:mc="http://schemas.openxmlformats.org/markup-compatibility/2006">
              <mc:Choice xmlns:v="urn:schemas-microsoft-com:vml" Requires="v">
                <p:oleObj spid="_x0000_s11273" name="Document" r:id="rId3" imgW="5257800" imgH="3873500" progId="Word.Document.8">
                  <p:embed/>
                </p:oleObj>
              </mc:Choice>
              <mc:Fallback>
                <p:oleObj name="Document" r:id="rId3" imgW="5257800" imgH="38735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914400"/>
                        <a:ext cx="7010400" cy="5156200"/>
                      </a:xfrm>
                      <a:prstGeom prst="rect">
                        <a:avLst/>
                      </a:prstGeom>
                      <a:noFill/>
                      <a:ln>
                        <a:noFill/>
                      </a:ln>
                      <a:effectLst/>
                    </p:spPr>
                  </p:pic>
                </p:oleObj>
              </mc:Fallback>
            </mc:AlternateContent>
          </a:graphicData>
        </a:graphic>
      </p:graphicFrame>
      <p:sp>
        <p:nvSpPr>
          <p:cNvPr id="37890" name="Text Box 5"/>
          <p:cNvSpPr txBox="1">
            <a:spLocks noChangeArrowheads="1"/>
          </p:cNvSpPr>
          <p:nvPr/>
        </p:nvSpPr>
        <p:spPr bwMode="auto">
          <a:xfrm>
            <a:off x="1676400" y="4572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Refractivity</a:t>
            </a:r>
          </a:p>
        </p:txBody>
      </p:sp>
      <p:sp>
        <p:nvSpPr>
          <p:cNvPr id="37891" name="Text Box 9"/>
          <p:cNvSpPr txBox="1">
            <a:spLocks noChangeArrowheads="1"/>
          </p:cNvSpPr>
          <p:nvPr/>
        </p:nvSpPr>
        <p:spPr bwMode="auto">
          <a:xfrm>
            <a:off x="5181600" y="4572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Bending angle</a:t>
            </a:r>
          </a:p>
        </p:txBody>
      </p:sp>
      <p:sp>
        <p:nvSpPr>
          <p:cNvPr id="37892" name="Text Box 10"/>
          <p:cNvSpPr txBox="1">
            <a:spLocks noChangeArrowheads="1"/>
          </p:cNvSpPr>
          <p:nvPr/>
        </p:nvSpPr>
        <p:spPr bwMode="auto">
          <a:xfrm>
            <a:off x="1447800" y="36576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Excess Phase</a:t>
            </a:r>
          </a:p>
        </p:txBody>
      </p:sp>
      <p:sp>
        <p:nvSpPr>
          <p:cNvPr id="37893" name="Text Box 11"/>
          <p:cNvSpPr txBox="1">
            <a:spLocks noChangeArrowheads="1"/>
          </p:cNvSpPr>
          <p:nvPr/>
        </p:nvSpPr>
        <p:spPr bwMode="auto">
          <a:xfrm>
            <a:off x="5181600" y="36576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Excess Doppler</a:t>
            </a:r>
          </a:p>
        </p:txBody>
      </p:sp>
      <p:sp>
        <p:nvSpPr>
          <p:cNvPr id="7" name="Rectangle 6"/>
          <p:cNvSpPr/>
          <p:nvPr/>
        </p:nvSpPr>
        <p:spPr>
          <a:xfrm>
            <a:off x="6705600" y="990600"/>
            <a:ext cx="1600200" cy="685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dirty="0">
                <a:solidFill>
                  <a:srgbClr val="FF0000"/>
                </a:solidFill>
              </a:rPr>
              <a:t>negative elevation</a:t>
            </a:r>
          </a:p>
          <a:p>
            <a:pPr algn="ctr">
              <a:defRPr/>
            </a:pPr>
            <a:r>
              <a:rPr lang="en-US" sz="1100" dirty="0">
                <a:solidFill>
                  <a:srgbClr val="00FF00"/>
                </a:solidFill>
              </a:rPr>
              <a:t>positive elevation</a:t>
            </a:r>
          </a:p>
          <a:p>
            <a:pPr algn="ctr">
              <a:defRPr/>
            </a:pPr>
            <a:r>
              <a:rPr lang="en-US" sz="1100" dirty="0">
                <a:solidFill>
                  <a:schemeClr val="tx1"/>
                </a:solidFill>
              </a:rPr>
              <a:t>partial bending</a:t>
            </a:r>
          </a:p>
        </p:txBody>
      </p:sp>
      <p:sp>
        <p:nvSpPr>
          <p:cNvPr id="37895" name="TextBox 7"/>
          <p:cNvSpPr txBox="1">
            <a:spLocks noChangeArrowheads="1"/>
          </p:cNvSpPr>
          <p:nvPr/>
        </p:nvSpPr>
        <p:spPr bwMode="auto">
          <a:xfrm>
            <a:off x="838200" y="6019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t>Challenging measurements: maximum </a:t>
            </a:r>
            <a:r>
              <a:rPr lang="en-US" sz="2000" dirty="0" err="1"/>
              <a:t>doppler</a:t>
            </a:r>
            <a:r>
              <a:rPr lang="en-US" sz="2000" dirty="0"/>
              <a:t> 2.5 m/s</a:t>
            </a:r>
          </a:p>
          <a:p>
            <a:r>
              <a:rPr lang="en-US" sz="2000" dirty="0"/>
              <a:t>                                              velocity noise 0.005 m/s</a:t>
            </a:r>
          </a:p>
        </p:txBody>
      </p:sp>
      <p:graphicFrame>
        <p:nvGraphicFramePr>
          <p:cNvPr id="9" name="Object 2"/>
          <p:cNvGraphicFramePr>
            <a:graphicFrameLocks noChangeAspect="1"/>
          </p:cNvGraphicFramePr>
          <p:nvPr>
            <p:extLst>
              <p:ext uri="{D42A27DB-BD31-4B8C-83A1-F6EECF244321}">
                <p14:modId xmlns:p14="http://schemas.microsoft.com/office/powerpoint/2010/main" val="1412926637"/>
              </p:ext>
            </p:extLst>
          </p:nvPr>
        </p:nvGraphicFramePr>
        <p:xfrm>
          <a:off x="2667000" y="-14360"/>
          <a:ext cx="3429000" cy="549330"/>
        </p:xfrm>
        <a:graphic>
          <a:graphicData uri="http://schemas.openxmlformats.org/presentationml/2006/ole">
            <mc:AlternateContent xmlns:mc="http://schemas.openxmlformats.org/markup-compatibility/2006">
              <mc:Choice xmlns:v="urn:schemas-microsoft-com:vml" Requires="v">
                <p:oleObj spid="_x0000_s11274" name="Equation" r:id="rId5" imgW="2298700" imgH="368300" progId="Equation.DSMT4">
                  <p:embed/>
                </p:oleObj>
              </mc:Choice>
              <mc:Fallback>
                <p:oleObj name="Equation" r:id="rId5" imgW="2298700" imgH="3683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4360"/>
                        <a:ext cx="3429000" cy="54933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41595876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250" y="1921555"/>
            <a:ext cx="4029787" cy="40297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7450" y="2260049"/>
            <a:ext cx="609685" cy="2572109"/>
          </a:xfrm>
          <a:prstGeom prst="rect">
            <a:avLst/>
          </a:prstGeom>
        </p:spPr>
      </p:pic>
      <p:sp>
        <p:nvSpPr>
          <p:cNvPr id="6" name="TextBox 5"/>
          <p:cNvSpPr txBox="1"/>
          <p:nvPr/>
        </p:nvSpPr>
        <p:spPr>
          <a:xfrm>
            <a:off x="2578400" y="964649"/>
            <a:ext cx="7543493" cy="707886"/>
          </a:xfrm>
          <a:prstGeom prst="rect">
            <a:avLst/>
          </a:prstGeom>
          <a:noFill/>
          <a:ln w="38100">
            <a:noFill/>
          </a:ln>
        </p:spPr>
        <p:txBody>
          <a:bodyPr wrap="square" rtlCol="0">
            <a:spAutoFit/>
          </a:bodyPr>
          <a:lstStyle/>
          <a:p>
            <a:pPr algn="ctr"/>
            <a:r>
              <a:rPr lang="en-US" sz="2000" i="1" dirty="0" smtClean="0"/>
              <a:t>(GTS+ARO) – (GTS) 850-hPa wind difference</a:t>
            </a:r>
          </a:p>
          <a:p>
            <a:pPr algn="ctr"/>
            <a:r>
              <a:rPr lang="en-US" sz="2000" i="1" dirty="0" smtClean="0"/>
              <a:t>1200 UTC 13 Sept. 2010</a:t>
            </a:r>
            <a:endParaRPr lang="en-US" sz="2000" i="1" dirty="0"/>
          </a:p>
        </p:txBody>
      </p:sp>
      <p:sp>
        <p:nvSpPr>
          <p:cNvPr id="7" name="Oval 6"/>
          <p:cNvSpPr/>
          <p:nvPr/>
        </p:nvSpPr>
        <p:spPr>
          <a:xfrm>
            <a:off x="6472535" y="3707849"/>
            <a:ext cx="5334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3450" y="3033724"/>
            <a:ext cx="1524000" cy="646331"/>
          </a:xfrm>
          <a:prstGeom prst="rect">
            <a:avLst/>
          </a:prstGeom>
          <a:solidFill>
            <a:schemeClr val="bg1"/>
          </a:solidFill>
          <a:ln>
            <a:solidFill>
              <a:schemeClr val="accent1"/>
            </a:solidFill>
          </a:ln>
        </p:spPr>
        <p:txBody>
          <a:bodyPr wrap="square" rtlCol="0">
            <a:spAutoFit/>
          </a:bodyPr>
          <a:lstStyle/>
          <a:p>
            <a:r>
              <a:rPr lang="en-US" dirty="0" smtClean="0"/>
              <a:t>Decrease of easterly flow</a:t>
            </a:r>
            <a:endParaRPr lang="en-US" dirty="0"/>
          </a:p>
        </p:txBody>
      </p:sp>
      <p:sp>
        <p:nvSpPr>
          <p:cNvPr id="9" name="Oval 8"/>
          <p:cNvSpPr/>
          <p:nvPr/>
        </p:nvSpPr>
        <p:spPr>
          <a:xfrm>
            <a:off x="6125143" y="3546103"/>
            <a:ext cx="347392" cy="13809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88145" y="5003249"/>
            <a:ext cx="2551891" cy="923330"/>
          </a:xfrm>
          <a:prstGeom prst="rect">
            <a:avLst/>
          </a:prstGeom>
          <a:solidFill>
            <a:schemeClr val="bg1"/>
          </a:solidFill>
          <a:ln>
            <a:solidFill>
              <a:srgbClr val="C00000"/>
            </a:solidFill>
          </a:ln>
        </p:spPr>
        <p:txBody>
          <a:bodyPr wrap="square" rtlCol="0">
            <a:spAutoFit/>
          </a:bodyPr>
          <a:lstStyle/>
          <a:p>
            <a:r>
              <a:rPr lang="en-US" dirty="0" smtClean="0"/>
              <a:t>Increase of southerly flow -&gt; increase storm cyclonic circulation</a:t>
            </a:r>
            <a:endParaRPr lang="en-US" dirty="0"/>
          </a:p>
        </p:txBody>
      </p:sp>
      <p:sp>
        <p:nvSpPr>
          <p:cNvPr id="11" name="Title 4"/>
          <p:cNvSpPr>
            <a:spLocks noGrp="1"/>
          </p:cNvSpPr>
          <p:nvPr>
            <p:ph type="title"/>
          </p:nvPr>
        </p:nvSpPr>
        <p:spPr>
          <a:xfrm>
            <a:off x="846018" y="5441"/>
            <a:ext cx="7980201" cy="1143000"/>
          </a:xfrm>
        </p:spPr>
        <p:txBody>
          <a:bodyPr/>
          <a:lstStyle/>
          <a:p>
            <a:r>
              <a:rPr lang="en-US" dirty="0" smtClean="0"/>
              <a:t>Indirect impact on winds</a:t>
            </a:r>
            <a:endParaRPr lang="en-US" dirty="0"/>
          </a:p>
        </p:txBody>
      </p:sp>
      <p:sp>
        <p:nvSpPr>
          <p:cNvPr id="12" name="Content Placeholder 5"/>
          <p:cNvSpPr>
            <a:spLocks noGrp="1"/>
          </p:cNvSpPr>
          <p:nvPr>
            <p:ph idx="1"/>
          </p:nvPr>
        </p:nvSpPr>
        <p:spPr>
          <a:xfrm>
            <a:off x="778195" y="1527445"/>
            <a:ext cx="2978040" cy="4399133"/>
          </a:xfrm>
        </p:spPr>
        <p:txBody>
          <a:bodyPr>
            <a:normAutofit fontScale="55000" lnSpcReduction="20000"/>
          </a:bodyPr>
          <a:lstStyle/>
          <a:p>
            <a:r>
              <a:rPr lang="en-US" dirty="0" smtClean="0"/>
              <a:t>After data assimilation, at 13 Sep 12Z, the initial surface convergence was greater in the GTS+ARO experiment.</a:t>
            </a:r>
          </a:p>
          <a:p>
            <a:r>
              <a:rPr lang="en-US" dirty="0" smtClean="0"/>
              <a:t>Refractivity operator also includes pressure, resulting in impact on winds.</a:t>
            </a:r>
          </a:p>
          <a:p>
            <a:endParaRPr lang="en-US" dirty="0"/>
          </a:p>
          <a:p>
            <a:endParaRPr lang="en-US" dirty="0" smtClean="0"/>
          </a:p>
          <a:p>
            <a:endParaRPr lang="en-US" dirty="0" smtClean="0"/>
          </a:p>
          <a:p>
            <a:r>
              <a:rPr lang="en-US" dirty="0" smtClean="0"/>
              <a:t>850 </a:t>
            </a:r>
            <a:r>
              <a:rPr lang="en-US" dirty="0" err="1"/>
              <a:t>hPa</a:t>
            </a:r>
            <a:r>
              <a:rPr lang="en-US" dirty="0"/>
              <a:t> wind difference between the two data assimilation simulations (GTS</a:t>
            </a:r>
            <a:r>
              <a:rPr lang="en-US" dirty="0" smtClean="0"/>
              <a:t>+ARO </a:t>
            </a:r>
            <a:r>
              <a:rPr lang="en-US" dirty="0"/>
              <a:t>– </a:t>
            </a:r>
            <a:r>
              <a:rPr lang="en-US" dirty="0" smtClean="0"/>
              <a:t>GTS) shows increased southerly flow, decreased easterly flow.</a:t>
            </a:r>
          </a:p>
        </p:txBody>
      </p:sp>
      <p:graphicFrame>
        <p:nvGraphicFramePr>
          <p:cNvPr id="13" name="Object 2"/>
          <p:cNvGraphicFramePr>
            <a:graphicFrameLocks noChangeAspect="1"/>
          </p:cNvGraphicFramePr>
          <p:nvPr>
            <p:extLst>
              <p:ext uri="{D42A27DB-BD31-4B8C-83A1-F6EECF244321}">
                <p14:modId xmlns:p14="http://schemas.microsoft.com/office/powerpoint/2010/main" val="2150547840"/>
              </p:ext>
            </p:extLst>
          </p:nvPr>
        </p:nvGraphicFramePr>
        <p:xfrm>
          <a:off x="404180" y="3607884"/>
          <a:ext cx="3706070" cy="593717"/>
        </p:xfrm>
        <a:graphic>
          <a:graphicData uri="http://schemas.openxmlformats.org/presentationml/2006/ole">
            <mc:AlternateContent xmlns:mc="http://schemas.openxmlformats.org/markup-compatibility/2006">
              <mc:Choice xmlns:v="urn:schemas-microsoft-com:vml" Requires="v">
                <p:oleObj spid="_x0000_s8212" name="Equation" r:id="rId5" imgW="2298700" imgH="368300" progId="Equation.3">
                  <p:embed/>
                </p:oleObj>
              </mc:Choice>
              <mc:Fallback>
                <p:oleObj name="Equation" r:id="rId5" imgW="2298700" imgH="368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180" y="3607884"/>
                        <a:ext cx="3706070" cy="59371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273174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986" y="6527"/>
            <a:ext cx="7964814" cy="1143000"/>
          </a:xfrm>
        </p:spPr>
        <p:txBody>
          <a:bodyPr/>
          <a:lstStyle/>
          <a:p>
            <a:r>
              <a:rPr lang="en-US" dirty="0" smtClean="0"/>
              <a:t>Verification by satellite PW </a:t>
            </a:r>
            <a:r>
              <a:rPr lang="en-US" dirty="0" err="1" smtClean="0"/>
              <a:t>obs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427" y="1989009"/>
            <a:ext cx="2417572" cy="233274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240" y="1989009"/>
            <a:ext cx="2418851" cy="233397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332" y="1989009"/>
            <a:ext cx="2418851" cy="233397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427" y="4322988"/>
            <a:ext cx="2417572" cy="233274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5879" y="4322988"/>
            <a:ext cx="2417572" cy="233274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2332" y="4322988"/>
            <a:ext cx="2417572" cy="2332745"/>
          </a:xfrm>
          <a:prstGeom prst="rect">
            <a:avLst/>
          </a:prstGeom>
        </p:spPr>
      </p:pic>
      <p:sp>
        <p:nvSpPr>
          <p:cNvPr id="4" name="Content Placeholder 3"/>
          <p:cNvSpPr>
            <a:spLocks noGrp="1"/>
          </p:cNvSpPr>
          <p:nvPr>
            <p:ph sz="half" idx="2"/>
          </p:nvPr>
        </p:nvSpPr>
        <p:spPr>
          <a:xfrm>
            <a:off x="1091320" y="1007535"/>
            <a:ext cx="7914017" cy="615244"/>
          </a:xfrm>
        </p:spPr>
        <p:txBody>
          <a:bodyPr>
            <a:normAutofit fontScale="92500"/>
          </a:bodyPr>
          <a:lstStyle/>
          <a:p>
            <a:r>
              <a:rPr lang="en-US" dirty="0" smtClean="0"/>
              <a:t>Moisture and </a:t>
            </a:r>
            <a:r>
              <a:rPr lang="en-US" dirty="0" err="1" smtClean="0"/>
              <a:t>windspeed</a:t>
            </a:r>
            <a:r>
              <a:rPr lang="en-US" dirty="0" smtClean="0"/>
              <a:t> increased in inflow region</a:t>
            </a:r>
            <a:endParaRPr lang="en-US" dirty="0"/>
          </a:p>
        </p:txBody>
      </p:sp>
      <p:sp>
        <p:nvSpPr>
          <p:cNvPr id="12" name="TextBox 11"/>
          <p:cNvSpPr txBox="1"/>
          <p:nvPr/>
        </p:nvSpPr>
        <p:spPr>
          <a:xfrm rot="16200000">
            <a:off x="-199122" y="5242864"/>
            <a:ext cx="2211551" cy="369332"/>
          </a:xfrm>
          <a:prstGeom prst="rect">
            <a:avLst/>
          </a:prstGeom>
          <a:noFill/>
        </p:spPr>
        <p:txBody>
          <a:bodyPr wrap="square" rtlCol="0">
            <a:spAutoFit/>
          </a:bodyPr>
          <a:lstStyle/>
          <a:p>
            <a:r>
              <a:rPr lang="en-US" dirty="0" smtClean="0"/>
              <a:t>14 Sep 00Z forecast</a:t>
            </a:r>
          </a:p>
        </p:txBody>
      </p:sp>
      <p:sp>
        <p:nvSpPr>
          <p:cNvPr id="13" name="TextBox 12"/>
          <p:cNvSpPr txBox="1"/>
          <p:nvPr/>
        </p:nvSpPr>
        <p:spPr>
          <a:xfrm rot="16200000">
            <a:off x="-443553" y="2785832"/>
            <a:ext cx="2878666" cy="923330"/>
          </a:xfrm>
          <a:prstGeom prst="rect">
            <a:avLst/>
          </a:prstGeom>
          <a:noFill/>
        </p:spPr>
        <p:txBody>
          <a:bodyPr wrap="square" rtlCol="0">
            <a:spAutoFit/>
          </a:bodyPr>
          <a:lstStyle/>
          <a:p>
            <a:pPr algn="ctr"/>
            <a:r>
              <a:rPr lang="en-US" dirty="0" smtClean="0"/>
              <a:t>13 Sep 12Z </a:t>
            </a:r>
          </a:p>
          <a:p>
            <a:pPr algn="ctr"/>
            <a:r>
              <a:rPr lang="en-US" dirty="0" smtClean="0"/>
              <a:t>(end of data assimilation)</a:t>
            </a:r>
          </a:p>
          <a:p>
            <a:endParaRPr lang="en-US" dirty="0"/>
          </a:p>
        </p:txBody>
      </p:sp>
      <p:sp>
        <p:nvSpPr>
          <p:cNvPr id="14" name="Oval 13"/>
          <p:cNvSpPr/>
          <p:nvPr/>
        </p:nvSpPr>
        <p:spPr>
          <a:xfrm>
            <a:off x="4998156" y="3217333"/>
            <a:ext cx="237067" cy="539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384778" y="3217333"/>
            <a:ext cx="237067" cy="539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591779" y="5418665"/>
            <a:ext cx="237067" cy="539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998156" y="5418665"/>
            <a:ext cx="237067" cy="539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384778" y="5418665"/>
            <a:ext cx="237067" cy="539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783298" y="1804343"/>
            <a:ext cx="1005403" cy="369332"/>
          </a:xfrm>
          <a:prstGeom prst="rect">
            <a:avLst/>
          </a:prstGeom>
        </p:spPr>
        <p:txBody>
          <a:bodyPr wrap="none">
            <a:spAutoFit/>
          </a:bodyPr>
          <a:lstStyle/>
          <a:p>
            <a:r>
              <a:rPr lang="en-US" dirty="0" smtClean="0"/>
              <a:t>GTS only</a:t>
            </a:r>
            <a:endParaRPr lang="en-US" dirty="0"/>
          </a:p>
        </p:txBody>
      </p:sp>
      <p:sp>
        <p:nvSpPr>
          <p:cNvPr id="20" name="Rectangle 19"/>
          <p:cNvSpPr/>
          <p:nvPr/>
        </p:nvSpPr>
        <p:spPr>
          <a:xfrm>
            <a:off x="4326121" y="1772077"/>
            <a:ext cx="1179905" cy="369332"/>
          </a:xfrm>
          <a:prstGeom prst="rect">
            <a:avLst/>
          </a:prstGeom>
        </p:spPr>
        <p:txBody>
          <a:bodyPr wrap="none">
            <a:spAutoFit/>
          </a:bodyPr>
          <a:lstStyle/>
          <a:p>
            <a:r>
              <a:rPr lang="en-US" dirty="0" smtClean="0"/>
              <a:t>GTS + ARO</a:t>
            </a:r>
            <a:endParaRPr lang="en-US" dirty="0"/>
          </a:p>
        </p:txBody>
      </p:sp>
      <p:sp>
        <p:nvSpPr>
          <p:cNvPr id="21" name="Rectangle 20"/>
          <p:cNvSpPr/>
          <p:nvPr/>
        </p:nvSpPr>
        <p:spPr>
          <a:xfrm>
            <a:off x="6561182" y="1495078"/>
            <a:ext cx="1985565" cy="646331"/>
          </a:xfrm>
          <a:prstGeom prst="rect">
            <a:avLst/>
          </a:prstGeom>
        </p:spPr>
        <p:txBody>
          <a:bodyPr wrap="none">
            <a:spAutoFit/>
          </a:bodyPr>
          <a:lstStyle/>
          <a:p>
            <a:r>
              <a:rPr lang="en-US" dirty="0" smtClean="0"/>
              <a:t>Observed PW from </a:t>
            </a:r>
          </a:p>
          <a:p>
            <a:r>
              <a:rPr lang="en-US" dirty="0" smtClean="0"/>
              <a:t>SSMI, TMI, AMSR-E</a:t>
            </a:r>
          </a:p>
        </p:txBody>
      </p:sp>
      <p:sp>
        <p:nvSpPr>
          <p:cNvPr id="22" name="TextBox 21"/>
          <p:cNvSpPr txBox="1"/>
          <p:nvPr/>
        </p:nvSpPr>
        <p:spPr>
          <a:xfrm>
            <a:off x="7514549" y="4363703"/>
            <a:ext cx="1462354" cy="215444"/>
          </a:xfrm>
          <a:prstGeom prst="rect">
            <a:avLst/>
          </a:prstGeom>
          <a:solidFill>
            <a:srgbClr val="FFFFFF"/>
          </a:solidFill>
        </p:spPr>
        <p:txBody>
          <a:bodyPr wrap="square" rtlCol="0">
            <a:spAutoFit/>
          </a:bodyPr>
          <a:lstStyle/>
          <a:p>
            <a:r>
              <a:rPr lang="en-US" sz="800" dirty="0" smtClean="0"/>
              <a:t>0000Z UTC 09/14/2010  </a:t>
            </a:r>
            <a:endParaRPr lang="en-US" sz="800" dirty="0"/>
          </a:p>
        </p:txBody>
      </p:sp>
    </p:spTree>
    <p:extLst>
      <p:ext uri="{BB962C8B-B14F-4D97-AF65-F5344CB8AC3E}">
        <p14:creationId xmlns:p14="http://schemas.microsoft.com/office/powerpoint/2010/main" val="2700898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idx="4294967295"/>
          </p:nvPr>
        </p:nvSpPr>
        <p:spPr>
          <a:xfrm>
            <a:off x="2057400" y="381000"/>
            <a:ext cx="7086600" cy="762000"/>
          </a:xfrm>
        </p:spPr>
        <p:txBody>
          <a:bodyPr/>
          <a:lstStyle/>
          <a:p>
            <a:pPr eaLnBrk="1" hangingPunct="1"/>
            <a:r>
              <a:rPr lang="en-US" sz="3200" dirty="0">
                <a:latin typeface="Arial" charset="0"/>
                <a:ea typeface="ＭＳ Ｐゴシック" charset="0"/>
                <a:cs typeface="ＭＳ Ｐゴシック" charset="0"/>
              </a:rPr>
              <a:t>Airborne GPS radio occultation</a:t>
            </a:r>
          </a:p>
        </p:txBody>
      </p:sp>
      <p:sp>
        <p:nvSpPr>
          <p:cNvPr id="24578" name="Rectangle 4"/>
          <p:cNvSpPr>
            <a:spLocks noGrp="1" noChangeArrowheads="1"/>
          </p:cNvSpPr>
          <p:nvPr>
            <p:ph type="body" sz="half" idx="4294967295"/>
          </p:nvPr>
        </p:nvSpPr>
        <p:spPr>
          <a:xfrm>
            <a:off x="762000" y="1353963"/>
            <a:ext cx="8382000" cy="1555587"/>
          </a:xfrm>
        </p:spPr>
        <p:txBody>
          <a:bodyPr/>
          <a:lstStyle/>
          <a:p>
            <a:pPr marL="0" indent="0" eaLnBrk="1" hangingPunct="1"/>
            <a:r>
              <a:rPr lang="en-US" sz="2000" dirty="0">
                <a:latin typeface="Arial" charset="0"/>
                <a:ea typeface="ＭＳ Ｐゴシック" charset="0"/>
                <a:cs typeface="ＭＳ Ｐゴシック" charset="0"/>
              </a:rPr>
              <a:t>Side-looking GPS receiver tracks setting and rising satellites</a:t>
            </a:r>
          </a:p>
          <a:p>
            <a:pPr marL="0" indent="0" eaLnBrk="1" hangingPunct="1"/>
            <a:r>
              <a:rPr lang="en-US" sz="2000" dirty="0">
                <a:latin typeface="Arial" charset="0"/>
                <a:ea typeface="ＭＳ Ｐゴシック" charset="0"/>
                <a:cs typeface="ＭＳ Ｐゴシック" charset="0"/>
              </a:rPr>
              <a:t>Nearly horizontal </a:t>
            </a:r>
            <a:r>
              <a:rPr lang="en-US" sz="2000" dirty="0" err="1">
                <a:latin typeface="Arial" charset="0"/>
                <a:ea typeface="ＭＳ Ｐゴシック" charset="0"/>
                <a:cs typeface="ＭＳ Ｐゴシック" charset="0"/>
              </a:rPr>
              <a:t>raypaths</a:t>
            </a:r>
            <a:r>
              <a:rPr lang="en-US" sz="2000" dirty="0">
                <a:latin typeface="Arial" charset="0"/>
                <a:ea typeface="ＭＳ Ｐゴシック" charset="0"/>
                <a:cs typeface="ＭＳ Ｐゴシック" charset="0"/>
              </a:rPr>
              <a:t> experience refractive delay</a:t>
            </a:r>
          </a:p>
          <a:p>
            <a:pPr marL="0" indent="0" eaLnBrk="1" hangingPunct="1"/>
            <a:r>
              <a:rPr lang="en-US" sz="2000" dirty="0">
                <a:latin typeface="Arial" charset="0"/>
                <a:ea typeface="ＭＳ Ｐゴシック" charset="0"/>
                <a:cs typeface="ＭＳ Ｐゴシック" charset="0"/>
              </a:rPr>
              <a:t>Atmospheric humidity profile is derived from refractive delay</a:t>
            </a:r>
            <a:endParaRPr lang="en-US" sz="1400" dirty="0">
              <a:latin typeface="Arial" charset="0"/>
              <a:ea typeface="ＭＳ Ｐゴシック" charset="0"/>
              <a:cs typeface="ＭＳ Ｐゴシック" charset="0"/>
            </a:endParaRPr>
          </a:p>
          <a:p>
            <a:pPr marL="0" indent="0" eaLnBrk="1" hangingPunct="1"/>
            <a:endParaRPr lang="en-US" sz="1600" dirty="0">
              <a:latin typeface="Arial" charset="0"/>
              <a:ea typeface="ＭＳ Ｐゴシック" charset="0"/>
              <a:cs typeface="ＭＳ Ｐゴシック" charset="0"/>
            </a:endParaRPr>
          </a:p>
        </p:txBody>
      </p:sp>
      <p:grpSp>
        <p:nvGrpSpPr>
          <p:cNvPr id="5" name="Group 9"/>
          <p:cNvGrpSpPr>
            <a:grpSpLocks/>
          </p:cNvGrpSpPr>
          <p:nvPr/>
        </p:nvGrpSpPr>
        <p:grpSpPr bwMode="auto">
          <a:xfrm>
            <a:off x="1127586" y="3765394"/>
            <a:ext cx="5770790" cy="2351212"/>
            <a:chOff x="762000" y="2887663"/>
            <a:chExt cx="7467600" cy="3511550"/>
          </a:xfrm>
        </p:grpSpPr>
        <p:pic>
          <p:nvPicPr>
            <p:cNvPr id="6" name="Picture 8" descr="o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87663"/>
              <a:ext cx="74676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a:xfrm>
              <a:off x="2663825" y="3760788"/>
              <a:ext cx="1231900" cy="431800"/>
            </a:xfrm>
            <a:custGeom>
              <a:avLst/>
              <a:gdLst>
                <a:gd name="connsiteX0" fmla="*/ 0 w 1232968"/>
                <a:gd name="connsiteY0" fmla="*/ 0 h 431514"/>
                <a:gd name="connsiteX1" fmla="*/ 665803 w 1232968"/>
                <a:gd name="connsiteY1" fmla="*/ 123289 h 431514"/>
                <a:gd name="connsiteX2" fmla="*/ 1232968 w 1232968"/>
                <a:gd name="connsiteY2" fmla="*/ 431514 h 431514"/>
              </a:gdLst>
              <a:ahLst/>
              <a:cxnLst>
                <a:cxn ang="0">
                  <a:pos x="connsiteX0" y="connsiteY0"/>
                </a:cxn>
                <a:cxn ang="0">
                  <a:pos x="connsiteX1" y="connsiteY1"/>
                </a:cxn>
                <a:cxn ang="0">
                  <a:pos x="connsiteX2" y="connsiteY2"/>
                </a:cxn>
              </a:cxnLst>
              <a:rect l="l" t="t" r="r" b="b"/>
              <a:pathLst>
                <a:path w="1232968" h="431514">
                  <a:moveTo>
                    <a:pt x="0" y="0"/>
                  </a:moveTo>
                  <a:cubicBezTo>
                    <a:pt x="230154" y="25685"/>
                    <a:pt x="460308" y="51370"/>
                    <a:pt x="665803" y="123289"/>
                  </a:cubicBezTo>
                  <a:cubicBezTo>
                    <a:pt x="871298" y="195208"/>
                    <a:pt x="1232968" y="431514"/>
                    <a:pt x="1232968" y="431514"/>
                  </a:cubicBezTo>
                </a:path>
              </a:pathLst>
            </a:custGeom>
            <a:noFill/>
            <a:ln w="63500" cap="flat" cmpd="sng" algn="ctr">
              <a:solidFill>
                <a:srgbClr val="FF0000"/>
              </a:solidFill>
              <a:prstDash val="sysDot"/>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7"/>
            <p:cNvSpPr/>
            <p:nvPr/>
          </p:nvSpPr>
          <p:spPr>
            <a:xfrm>
              <a:off x="2663825" y="3760788"/>
              <a:ext cx="1231900" cy="431800"/>
            </a:xfrm>
            <a:custGeom>
              <a:avLst/>
              <a:gdLst>
                <a:gd name="connsiteX0" fmla="*/ 0 w 1232968"/>
                <a:gd name="connsiteY0" fmla="*/ 0 h 431514"/>
                <a:gd name="connsiteX1" fmla="*/ 665803 w 1232968"/>
                <a:gd name="connsiteY1" fmla="*/ 123289 h 431514"/>
                <a:gd name="connsiteX2" fmla="*/ 1232968 w 1232968"/>
                <a:gd name="connsiteY2" fmla="*/ 431514 h 431514"/>
              </a:gdLst>
              <a:ahLst/>
              <a:cxnLst>
                <a:cxn ang="0">
                  <a:pos x="connsiteX0" y="connsiteY0"/>
                </a:cxn>
                <a:cxn ang="0">
                  <a:pos x="connsiteX1" y="connsiteY1"/>
                </a:cxn>
                <a:cxn ang="0">
                  <a:pos x="connsiteX2" y="connsiteY2"/>
                </a:cxn>
              </a:cxnLst>
              <a:rect l="l" t="t" r="r" b="b"/>
              <a:pathLst>
                <a:path w="1232968" h="431514">
                  <a:moveTo>
                    <a:pt x="0" y="0"/>
                  </a:moveTo>
                  <a:cubicBezTo>
                    <a:pt x="230154" y="25685"/>
                    <a:pt x="460308" y="51370"/>
                    <a:pt x="665803" y="123289"/>
                  </a:cubicBezTo>
                  <a:cubicBezTo>
                    <a:pt x="871298" y="195208"/>
                    <a:pt x="1232968" y="431514"/>
                    <a:pt x="1232968" y="431514"/>
                  </a:cubicBezTo>
                </a:path>
              </a:pathLst>
            </a:custGeom>
            <a:noFill/>
            <a:ln w="31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grpSp>
      <p:pic>
        <p:nvPicPr>
          <p:cNvPr id="10" name="Picture 10" descr="g4_jet_logo.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9577443" flipH="1">
            <a:off x="3749455" y="2464747"/>
            <a:ext cx="686291" cy="35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8"/>
          <p:cNvSpPr txBox="1">
            <a:spLocks noChangeArrowheads="1"/>
          </p:cNvSpPr>
          <p:nvPr/>
        </p:nvSpPr>
        <p:spPr bwMode="auto">
          <a:xfrm>
            <a:off x="2275959" y="2843112"/>
            <a:ext cx="41829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0000"/>
                </a:solidFill>
              </a:rPr>
              <a:t>Tangent point – </a:t>
            </a:r>
            <a:endParaRPr lang="en-US" dirty="0" smtClean="0">
              <a:solidFill>
                <a:srgbClr val="FF0000"/>
              </a:solidFill>
            </a:endParaRPr>
          </a:p>
          <a:p>
            <a:r>
              <a:rPr lang="en-US" dirty="0" smtClean="0">
                <a:solidFill>
                  <a:srgbClr val="FF0000"/>
                </a:solidFill>
              </a:rPr>
              <a:t>point </a:t>
            </a:r>
            <a:r>
              <a:rPr lang="en-US" dirty="0">
                <a:solidFill>
                  <a:srgbClr val="FF0000"/>
                </a:solidFill>
              </a:rPr>
              <a:t>closest to Earth surface</a:t>
            </a:r>
          </a:p>
        </p:txBody>
      </p:sp>
      <p:cxnSp>
        <p:nvCxnSpPr>
          <p:cNvPr id="11" name="Straight Connector 10"/>
          <p:cNvCxnSpPr/>
          <p:nvPr/>
        </p:nvCxnSpPr>
        <p:spPr bwMode="auto">
          <a:xfrm>
            <a:off x="4142026" y="2675208"/>
            <a:ext cx="2638812" cy="1063"/>
          </a:xfrm>
          <a:prstGeom prst="line">
            <a:avLst/>
          </a:prstGeom>
          <a:ln w="31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2" name="Picture 14" descr="gps_sat.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7661483" y="3442647"/>
            <a:ext cx="375222" cy="32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p:nvPr/>
        </p:nvSpPr>
        <p:spPr bwMode="auto">
          <a:xfrm>
            <a:off x="4180057" y="2666705"/>
            <a:ext cx="2600782" cy="669649"/>
          </a:xfrm>
          <a:custGeom>
            <a:avLst/>
            <a:gdLst>
              <a:gd name="connsiteX0" fmla="*/ 0 w 3674245"/>
              <a:gd name="connsiteY0" fmla="*/ 0 h 998648"/>
              <a:gd name="connsiteX1" fmla="*/ 1393254 w 3674245"/>
              <a:gd name="connsiteY1" fmla="*/ 221922 h 998648"/>
              <a:gd name="connsiteX2" fmla="*/ 3674245 w 3674245"/>
              <a:gd name="connsiteY2" fmla="*/ 998648 h 998648"/>
            </a:gdLst>
            <a:ahLst/>
            <a:cxnLst>
              <a:cxn ang="0">
                <a:pos x="connsiteX0" y="connsiteY0"/>
              </a:cxn>
              <a:cxn ang="0">
                <a:pos x="connsiteX1" y="connsiteY1"/>
              </a:cxn>
              <a:cxn ang="0">
                <a:pos x="connsiteX2" y="connsiteY2"/>
              </a:cxn>
            </a:cxnLst>
            <a:rect l="l" t="t" r="r" b="b"/>
            <a:pathLst>
              <a:path w="3674245" h="998648">
                <a:moveTo>
                  <a:pt x="0" y="0"/>
                </a:moveTo>
                <a:cubicBezTo>
                  <a:pt x="390440" y="27740"/>
                  <a:pt x="780880" y="55481"/>
                  <a:pt x="1393254" y="221922"/>
                </a:cubicBezTo>
                <a:cubicBezTo>
                  <a:pt x="2005628" y="388363"/>
                  <a:pt x="3674245" y="998648"/>
                  <a:pt x="3674245" y="998648"/>
                </a:cubicBezTo>
              </a:path>
            </a:pathLst>
          </a:custGeom>
          <a:ln w="3175"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14" name="Straight Connector 13"/>
          <p:cNvCxnSpPr>
            <a:endCxn id="12" idx="3"/>
          </p:cNvCxnSpPr>
          <p:nvPr/>
        </p:nvCxnSpPr>
        <p:spPr bwMode="auto">
          <a:xfrm>
            <a:off x="4922260" y="2674146"/>
            <a:ext cx="2739223" cy="929875"/>
          </a:xfrm>
          <a:prstGeom prst="line">
            <a:avLst/>
          </a:prstGeom>
          <a:ln w="31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24"/>
          <p:cNvSpPr txBox="1">
            <a:spLocks noChangeArrowheads="1"/>
          </p:cNvSpPr>
          <p:nvPr/>
        </p:nvSpPr>
        <p:spPr bwMode="auto">
          <a:xfrm>
            <a:off x="5594976" y="2516470"/>
            <a:ext cx="4855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Calibri" charset="0"/>
              </a:rPr>
              <a:t>α</a:t>
            </a:r>
          </a:p>
        </p:txBody>
      </p:sp>
      <p:sp>
        <p:nvSpPr>
          <p:cNvPr id="16" name="Freeform 15"/>
          <p:cNvSpPr/>
          <p:nvPr/>
        </p:nvSpPr>
        <p:spPr bwMode="auto">
          <a:xfrm>
            <a:off x="5419108" y="2670957"/>
            <a:ext cx="80968" cy="182825"/>
          </a:xfrm>
          <a:custGeom>
            <a:avLst/>
            <a:gdLst>
              <a:gd name="connsiteX0" fmla="*/ 147957 w 209605"/>
              <a:gd name="connsiteY0" fmla="*/ 0 h 505488"/>
              <a:gd name="connsiteX1" fmla="*/ 184946 w 209605"/>
              <a:gd name="connsiteY1" fmla="*/ 295896 h 505488"/>
              <a:gd name="connsiteX2" fmla="*/ 0 w 209605"/>
              <a:gd name="connsiteY2" fmla="*/ 505488 h 505488"/>
            </a:gdLst>
            <a:ahLst/>
            <a:cxnLst>
              <a:cxn ang="0">
                <a:pos x="connsiteX0" y="connsiteY0"/>
              </a:cxn>
              <a:cxn ang="0">
                <a:pos x="connsiteX1" y="connsiteY1"/>
              </a:cxn>
              <a:cxn ang="0">
                <a:pos x="connsiteX2" y="connsiteY2"/>
              </a:cxn>
            </a:cxnLst>
            <a:rect l="l" t="t" r="r" b="b"/>
            <a:pathLst>
              <a:path w="209605" h="505488">
                <a:moveTo>
                  <a:pt x="147957" y="0"/>
                </a:moveTo>
                <a:cubicBezTo>
                  <a:pt x="178781" y="105824"/>
                  <a:pt x="209605" y="211648"/>
                  <a:pt x="184946" y="295896"/>
                </a:cubicBezTo>
                <a:cubicBezTo>
                  <a:pt x="160287" y="380144"/>
                  <a:pt x="0" y="505488"/>
                  <a:pt x="0" y="505488"/>
                </a:cubicBezTo>
              </a:path>
            </a:pathLst>
          </a:custGeom>
          <a:ln w="31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 name="Oval 17"/>
          <p:cNvSpPr>
            <a:spLocks noChangeArrowheads="1"/>
          </p:cNvSpPr>
          <p:nvPr/>
        </p:nvSpPr>
        <p:spPr bwMode="auto">
          <a:xfrm>
            <a:off x="4862496" y="2700917"/>
            <a:ext cx="117771" cy="102042"/>
          </a:xfrm>
          <a:prstGeom prst="ellipse">
            <a:avLst/>
          </a:prstGeom>
          <a:solidFill>
            <a:srgbClr val="FF0000"/>
          </a:solidFill>
          <a:ln w="9525">
            <a:solidFill>
              <a:schemeClr val="tx1"/>
            </a:solidFill>
            <a:round/>
            <a:headEnd/>
            <a:tailEnd/>
          </a:ln>
        </p:spPr>
        <p:txBody>
          <a:bodyPr/>
          <a:lstStyle/>
          <a:p>
            <a:endParaRPr lang="en-US"/>
          </a:p>
        </p:txBody>
      </p:sp>
      <p:sp>
        <p:nvSpPr>
          <p:cNvPr id="19" name="TextBox 20"/>
          <p:cNvSpPr txBox="1">
            <a:spLocks noChangeArrowheads="1"/>
          </p:cNvSpPr>
          <p:nvPr/>
        </p:nvSpPr>
        <p:spPr bwMode="auto">
          <a:xfrm>
            <a:off x="6884326" y="2523721"/>
            <a:ext cx="20609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Bending angle</a:t>
            </a:r>
          </a:p>
        </p:txBody>
      </p:sp>
      <p:graphicFrame>
        <p:nvGraphicFramePr>
          <p:cNvPr id="20" name="Object 3"/>
          <p:cNvGraphicFramePr>
            <a:graphicFrameLocks noChangeAspect="1"/>
          </p:cNvGraphicFramePr>
          <p:nvPr>
            <p:extLst>
              <p:ext uri="{D42A27DB-BD31-4B8C-83A1-F6EECF244321}">
                <p14:modId xmlns:p14="http://schemas.microsoft.com/office/powerpoint/2010/main" val="3680713649"/>
              </p:ext>
            </p:extLst>
          </p:nvPr>
        </p:nvGraphicFramePr>
        <p:xfrm>
          <a:off x="3184910" y="5990058"/>
          <a:ext cx="5791200" cy="847725"/>
        </p:xfrm>
        <a:graphic>
          <a:graphicData uri="http://schemas.openxmlformats.org/presentationml/2006/ole">
            <mc:AlternateContent xmlns:mc="http://schemas.openxmlformats.org/markup-compatibility/2006">
              <mc:Choice xmlns:v="urn:schemas-microsoft-com:vml" Requires="v">
                <p:oleObj spid="_x0000_s9222" name="Equation" r:id="rId7" imgW="3124200" imgH="457200" progId="Equation.3">
                  <p:embed/>
                </p:oleObj>
              </mc:Choice>
              <mc:Fallback>
                <p:oleObj name="Equation" r:id="rId7" imgW="312420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4910" y="5990058"/>
                        <a:ext cx="5791200" cy="84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31040749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85" y="2533421"/>
            <a:ext cx="3179041" cy="2755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 y="1905000"/>
            <a:ext cx="3325997" cy="707886"/>
          </a:xfrm>
          <a:prstGeom prst="rect">
            <a:avLst/>
          </a:prstGeom>
          <a:noFill/>
        </p:spPr>
        <p:txBody>
          <a:bodyPr wrap="square" rtlCol="0">
            <a:spAutoFit/>
          </a:bodyPr>
          <a:lstStyle/>
          <a:p>
            <a:pPr algn="ctr"/>
            <a:r>
              <a:rPr lang="en-US" sz="2000" dirty="0" smtClean="0">
                <a:solidFill>
                  <a:schemeClr val="accent1"/>
                </a:solidFill>
              </a:rPr>
              <a:t>Satellite composite </a:t>
            </a:r>
          </a:p>
          <a:p>
            <a:pPr algn="ctr"/>
            <a:r>
              <a:rPr lang="en-US" sz="2000" dirty="0" smtClean="0">
                <a:solidFill>
                  <a:schemeClr val="accent1"/>
                </a:solidFill>
              </a:rPr>
              <a:t>(SSMI, TMI, AMSR-E, </a:t>
            </a:r>
            <a:r>
              <a:rPr lang="en-US" sz="2000" dirty="0" err="1" smtClean="0">
                <a:solidFill>
                  <a:schemeClr val="accent1"/>
                </a:solidFill>
              </a:rPr>
              <a:t>WindSat</a:t>
            </a:r>
            <a:r>
              <a:rPr lang="en-US" sz="2000" dirty="0" smtClean="0">
                <a:solidFill>
                  <a:schemeClr val="accent1"/>
                </a:solidFill>
              </a:rPr>
              <a:t>)</a:t>
            </a:r>
            <a:endParaRPr lang="en-US" sz="2000" dirty="0">
              <a:solidFill>
                <a:schemeClr val="accent1"/>
              </a:solidFill>
            </a:endParaRPr>
          </a:p>
        </p:txBody>
      </p:sp>
      <p:sp>
        <p:nvSpPr>
          <p:cNvPr id="6" name="TextBox 5"/>
          <p:cNvSpPr txBox="1"/>
          <p:nvPr/>
        </p:nvSpPr>
        <p:spPr>
          <a:xfrm>
            <a:off x="4035334" y="2098724"/>
            <a:ext cx="1766733" cy="400110"/>
          </a:xfrm>
          <a:prstGeom prst="rect">
            <a:avLst/>
          </a:prstGeom>
          <a:noFill/>
        </p:spPr>
        <p:txBody>
          <a:bodyPr wrap="square" rtlCol="0">
            <a:spAutoFit/>
          </a:bodyPr>
          <a:lstStyle/>
          <a:p>
            <a:pPr algn="ctr"/>
            <a:r>
              <a:rPr lang="en-US" sz="2000" dirty="0" smtClean="0">
                <a:solidFill>
                  <a:schemeClr val="accent1"/>
                </a:solidFill>
              </a:rPr>
              <a:t>GTS</a:t>
            </a:r>
            <a:endParaRPr lang="en-US" sz="2000" dirty="0">
              <a:solidFill>
                <a:schemeClr val="accent1"/>
              </a:solidFill>
            </a:endParaRPr>
          </a:p>
        </p:txBody>
      </p:sp>
      <p:sp>
        <p:nvSpPr>
          <p:cNvPr id="7" name="TextBox 6"/>
          <p:cNvSpPr txBox="1"/>
          <p:nvPr/>
        </p:nvSpPr>
        <p:spPr>
          <a:xfrm>
            <a:off x="7002636" y="2108693"/>
            <a:ext cx="1607964" cy="400110"/>
          </a:xfrm>
          <a:prstGeom prst="rect">
            <a:avLst/>
          </a:prstGeom>
          <a:noFill/>
        </p:spPr>
        <p:txBody>
          <a:bodyPr wrap="square" rtlCol="0">
            <a:spAutoFit/>
          </a:bodyPr>
          <a:lstStyle/>
          <a:p>
            <a:pPr algn="ctr"/>
            <a:r>
              <a:rPr lang="en-US" sz="2000" dirty="0" smtClean="0">
                <a:solidFill>
                  <a:schemeClr val="accent1"/>
                </a:solidFill>
              </a:rPr>
              <a:t>GTS+ARO</a:t>
            </a:r>
            <a:endParaRPr lang="en-US" sz="2000" dirty="0">
              <a:solidFill>
                <a:schemeClr val="accent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5717" y="2612886"/>
            <a:ext cx="356343" cy="252888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8182" y="2532521"/>
            <a:ext cx="2781213" cy="275649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7582" y="2544817"/>
            <a:ext cx="2756418" cy="2744194"/>
          </a:xfrm>
          <a:prstGeom prst="rect">
            <a:avLst/>
          </a:prstGeom>
        </p:spPr>
      </p:pic>
      <p:sp>
        <p:nvSpPr>
          <p:cNvPr id="11" name="Oval 10"/>
          <p:cNvSpPr/>
          <p:nvPr/>
        </p:nvSpPr>
        <p:spPr>
          <a:xfrm>
            <a:off x="7781576" y="3810000"/>
            <a:ext cx="663406" cy="76065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54065" y="990600"/>
            <a:ext cx="7543493" cy="707886"/>
          </a:xfrm>
          <a:prstGeom prst="rect">
            <a:avLst/>
          </a:prstGeom>
          <a:noFill/>
          <a:ln w="38100">
            <a:noFill/>
          </a:ln>
        </p:spPr>
        <p:txBody>
          <a:bodyPr wrap="square" rtlCol="0">
            <a:spAutoFit/>
          </a:bodyPr>
          <a:lstStyle/>
          <a:p>
            <a:pPr algn="ctr"/>
            <a:r>
              <a:rPr lang="en-US" sz="2000" i="1" dirty="0" smtClean="0"/>
              <a:t>Total </a:t>
            </a:r>
            <a:r>
              <a:rPr lang="en-US" sz="2000" i="1" dirty="0" err="1" smtClean="0"/>
              <a:t>Precipitable</a:t>
            </a:r>
            <a:r>
              <a:rPr lang="en-US" sz="2000" i="1" dirty="0" smtClean="0"/>
              <a:t> Water (TPW in mm) and mean flow (900-400 </a:t>
            </a:r>
            <a:r>
              <a:rPr lang="en-US" sz="2000" i="1" dirty="0" err="1" smtClean="0"/>
              <a:t>hPa</a:t>
            </a:r>
            <a:r>
              <a:rPr lang="en-US" sz="2000" i="1" dirty="0" smtClean="0"/>
              <a:t>) </a:t>
            </a:r>
          </a:p>
          <a:p>
            <a:pPr algn="ctr"/>
            <a:r>
              <a:rPr lang="en-US" sz="2000" i="1" dirty="0" smtClean="0"/>
              <a:t>1800 UTC 13 Sept. 2010</a:t>
            </a:r>
            <a:endParaRPr lang="en-US" sz="2000" i="1" dirty="0"/>
          </a:p>
        </p:txBody>
      </p:sp>
    </p:spTree>
    <p:extLst>
      <p:ext uri="{BB962C8B-B14F-4D97-AF65-F5344CB8AC3E}">
        <p14:creationId xmlns:p14="http://schemas.microsoft.com/office/powerpoint/2010/main" val="859916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1"/>
            <a:ext cx="4286752"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710014"/>
            <a:ext cx="3680450" cy="2447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0288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870" y="609599"/>
            <a:ext cx="3276600" cy="562752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6400800"/>
            <a:ext cx="1282183" cy="31237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3454" y="1475791"/>
            <a:ext cx="815881" cy="2941611"/>
          </a:xfrm>
          <a:prstGeom prst="rect">
            <a:avLst/>
          </a:prstGeom>
        </p:spPr>
      </p:pic>
      <p:sp>
        <p:nvSpPr>
          <p:cNvPr id="6" name="TextBox 5"/>
          <p:cNvSpPr txBox="1"/>
          <p:nvPr/>
        </p:nvSpPr>
        <p:spPr>
          <a:xfrm>
            <a:off x="4038600" y="914400"/>
            <a:ext cx="5105400" cy="3046988"/>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The pre-Karl system exhibited a diurnal convective pattern in IR cloud top temperature until genesis on 14 September</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Pulse of deep convection on 11 September</a:t>
            </a:r>
          </a:p>
          <a:p>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511336" y="0"/>
            <a:ext cx="7870664" cy="584776"/>
          </a:xfrm>
          <a:prstGeom prst="rect">
            <a:avLst/>
          </a:prstGeom>
          <a:noFill/>
        </p:spPr>
        <p:txBody>
          <a:bodyPr wrap="none" rtlCol="0">
            <a:spAutoFit/>
          </a:bodyPr>
          <a:lstStyle/>
          <a:p>
            <a:r>
              <a:rPr lang="en-US" sz="3200" dirty="0" smtClean="0">
                <a:latin typeface="Arial" panose="020B0604020202020204" pitchFamily="34" charset="0"/>
                <a:cs typeface="Arial" panose="020B0604020202020204" pitchFamily="34" charset="0"/>
              </a:rPr>
              <a:t>Pre – Karl diurnal convective cycle from IR</a:t>
            </a:r>
            <a:endParaRPr lang="en-US" sz="32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6830F965-2D93-42F6-A792-081228C5E42D}" type="slidenum">
              <a:rPr lang="en-US" smtClean="0"/>
              <a:t>42</a:t>
            </a:fld>
            <a:endParaRPr lang="en-US"/>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059" t="5871" r="7909"/>
          <a:stretch/>
        </p:blipFill>
        <p:spPr>
          <a:xfrm>
            <a:off x="4648200" y="3657600"/>
            <a:ext cx="4020243" cy="2666516"/>
          </a:xfrm>
          <a:prstGeom prst="rect">
            <a:avLst/>
          </a:prstGeom>
        </p:spPr>
      </p:pic>
      <p:sp>
        <p:nvSpPr>
          <p:cNvPr id="10" name="TextBox 9"/>
          <p:cNvSpPr txBox="1"/>
          <p:nvPr/>
        </p:nvSpPr>
        <p:spPr>
          <a:xfrm>
            <a:off x="2819401" y="6581001"/>
            <a:ext cx="255326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Davis and </a:t>
            </a:r>
            <a:r>
              <a:rPr lang="en-US" sz="1200" dirty="0" err="1" smtClean="0">
                <a:latin typeface="Arial" panose="020B0604020202020204" pitchFamily="34" charset="0"/>
                <a:cs typeface="Arial" panose="020B0604020202020204" pitchFamily="34" charset="0"/>
              </a:rPr>
              <a:t>Ahijevych</a:t>
            </a:r>
            <a:r>
              <a:rPr lang="en-US" sz="1200" dirty="0" smtClean="0">
                <a:latin typeface="Arial" panose="020B0604020202020204" pitchFamily="34" charset="0"/>
                <a:cs typeface="Arial" panose="020B0604020202020204" pitchFamily="34" charset="0"/>
              </a:rPr>
              <a:t>, </a:t>
            </a:r>
            <a:r>
              <a:rPr lang="en-US" sz="1200" i="1" dirty="0" smtClean="0">
                <a:latin typeface="Arial" panose="020B0604020202020204" pitchFamily="34" charset="0"/>
                <a:cs typeface="Arial" panose="020B0604020202020204" pitchFamily="34" charset="0"/>
              </a:rPr>
              <a:t>JAS</a:t>
            </a:r>
            <a:r>
              <a:rPr lang="en-US" sz="1200" dirty="0" smtClean="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69</a:t>
            </a:r>
            <a:r>
              <a:rPr lang="en-US" sz="1200" dirty="0" smtClean="0">
                <a:latin typeface="Arial" panose="020B0604020202020204" pitchFamily="34" charset="0"/>
                <a:cs typeface="Arial" panose="020B0604020202020204" pitchFamily="34" charset="0"/>
              </a:rPr>
              <a:t>,2011</a:t>
            </a: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5029200" y="5638800"/>
            <a:ext cx="2249527" cy="369332"/>
          </a:xfrm>
          <a:prstGeom prst="rect">
            <a:avLst/>
          </a:prstGeom>
          <a:noFill/>
        </p:spPr>
        <p:txBody>
          <a:bodyPr wrap="none" rtlCol="0">
            <a:spAutoFit/>
          </a:bodyPr>
          <a:lstStyle/>
          <a:p>
            <a:r>
              <a:rPr lang="en-US" dirty="0" smtClean="0">
                <a:solidFill>
                  <a:schemeClr val="bg1"/>
                </a:solidFill>
                <a:latin typeface="Arial" panose="020B0604020202020204" pitchFamily="34" charset="0"/>
                <a:cs typeface="Arial" panose="020B0604020202020204" pitchFamily="34" charset="0"/>
              </a:rPr>
              <a:t>11 Sept, RF16, T - 3</a:t>
            </a:r>
            <a:endParaRPr lang="en-US"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7620000" y="3657600"/>
            <a:ext cx="920445" cy="307777"/>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17:32 UT</a:t>
            </a:r>
            <a:endParaRPr lang="en-US" sz="14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3867" y="2130623"/>
            <a:ext cx="1219200" cy="307777"/>
          </a:xfrm>
          <a:prstGeom prst="rect">
            <a:avLst/>
          </a:prstGeom>
          <a:noFill/>
        </p:spPr>
        <p:txBody>
          <a:bodyPr wrap="square" rtlCol="0">
            <a:spAutoFit/>
          </a:bodyPr>
          <a:lstStyle/>
          <a:p>
            <a:r>
              <a:rPr lang="en-US" sz="1400" dirty="0" smtClean="0"/>
              <a:t>RF19 T-0</a:t>
            </a:r>
            <a:endParaRPr lang="en-US" sz="1400" dirty="0"/>
          </a:p>
        </p:txBody>
      </p:sp>
      <p:sp>
        <p:nvSpPr>
          <p:cNvPr id="13" name="TextBox 12"/>
          <p:cNvSpPr txBox="1"/>
          <p:nvPr/>
        </p:nvSpPr>
        <p:spPr>
          <a:xfrm>
            <a:off x="0" y="2819400"/>
            <a:ext cx="1219200" cy="307777"/>
          </a:xfrm>
          <a:prstGeom prst="rect">
            <a:avLst/>
          </a:prstGeom>
          <a:noFill/>
        </p:spPr>
        <p:txBody>
          <a:bodyPr wrap="square" rtlCol="0">
            <a:spAutoFit/>
          </a:bodyPr>
          <a:lstStyle/>
          <a:p>
            <a:r>
              <a:rPr lang="en-US" sz="1400" dirty="0" smtClean="0"/>
              <a:t>RF18 T-1</a:t>
            </a:r>
            <a:endParaRPr lang="en-US" sz="1400" dirty="0"/>
          </a:p>
        </p:txBody>
      </p:sp>
      <p:sp>
        <p:nvSpPr>
          <p:cNvPr id="14" name="TextBox 13"/>
          <p:cNvSpPr txBox="1"/>
          <p:nvPr/>
        </p:nvSpPr>
        <p:spPr>
          <a:xfrm>
            <a:off x="0" y="3429000"/>
            <a:ext cx="1219200" cy="307777"/>
          </a:xfrm>
          <a:prstGeom prst="rect">
            <a:avLst/>
          </a:prstGeom>
          <a:noFill/>
        </p:spPr>
        <p:txBody>
          <a:bodyPr wrap="square" rtlCol="0">
            <a:spAutoFit/>
          </a:bodyPr>
          <a:lstStyle/>
          <a:p>
            <a:r>
              <a:rPr lang="en-US" sz="1400" dirty="0" smtClean="0"/>
              <a:t>RF17 T-2</a:t>
            </a:r>
            <a:endParaRPr lang="en-US" sz="1400" dirty="0"/>
          </a:p>
        </p:txBody>
      </p:sp>
      <p:sp>
        <p:nvSpPr>
          <p:cNvPr id="15" name="TextBox 14"/>
          <p:cNvSpPr txBox="1"/>
          <p:nvPr/>
        </p:nvSpPr>
        <p:spPr>
          <a:xfrm>
            <a:off x="0" y="3959423"/>
            <a:ext cx="1219200" cy="307777"/>
          </a:xfrm>
          <a:prstGeom prst="rect">
            <a:avLst/>
          </a:prstGeom>
          <a:noFill/>
        </p:spPr>
        <p:txBody>
          <a:bodyPr wrap="square" rtlCol="0">
            <a:spAutoFit/>
          </a:bodyPr>
          <a:lstStyle/>
          <a:p>
            <a:r>
              <a:rPr lang="en-US" sz="1400" dirty="0" smtClean="0"/>
              <a:t>RF16 T-3</a:t>
            </a:r>
            <a:endParaRPr lang="en-US" sz="1400" dirty="0"/>
          </a:p>
        </p:txBody>
      </p:sp>
      <p:sp>
        <p:nvSpPr>
          <p:cNvPr id="16" name="TextBox 15"/>
          <p:cNvSpPr txBox="1"/>
          <p:nvPr/>
        </p:nvSpPr>
        <p:spPr>
          <a:xfrm>
            <a:off x="0" y="4495800"/>
            <a:ext cx="1219200" cy="523220"/>
          </a:xfrm>
          <a:prstGeom prst="rect">
            <a:avLst/>
          </a:prstGeom>
          <a:noFill/>
        </p:spPr>
        <p:txBody>
          <a:bodyPr wrap="square" rtlCol="0">
            <a:spAutoFit/>
          </a:bodyPr>
          <a:lstStyle/>
          <a:p>
            <a:r>
              <a:rPr lang="en-US" sz="1400" dirty="0" smtClean="0"/>
              <a:t>RF15 T-4</a:t>
            </a:r>
          </a:p>
          <a:p>
            <a:r>
              <a:rPr lang="en-US" sz="1400" dirty="0" smtClean="0"/>
              <a:t>RF14 T-4</a:t>
            </a:r>
            <a:endParaRPr lang="en-US" sz="1400" dirty="0"/>
          </a:p>
        </p:txBody>
      </p:sp>
    </p:spTree>
    <p:extLst>
      <p:ext uri="{BB962C8B-B14F-4D97-AF65-F5344CB8AC3E}">
        <p14:creationId xmlns:p14="http://schemas.microsoft.com/office/powerpoint/2010/main" val="126950254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9917" y="-26740"/>
            <a:ext cx="5385809" cy="584776"/>
          </a:xfrm>
          <a:prstGeom prst="rect">
            <a:avLst/>
          </a:prstGeom>
          <a:noFill/>
        </p:spPr>
        <p:txBody>
          <a:bodyPr wrap="none" rtlCol="0">
            <a:spAutoFit/>
          </a:bodyPr>
          <a:lstStyle/>
          <a:p>
            <a:r>
              <a:rPr lang="en-US" sz="3200" dirty="0" smtClean="0">
                <a:latin typeface="Arial" panose="020B0604020202020204" pitchFamily="34" charset="0"/>
                <a:cs typeface="Arial" panose="020B0604020202020204" pitchFamily="34" charset="0"/>
              </a:rPr>
              <a:t>Evolution of the mean profile</a:t>
            </a:r>
            <a:endParaRPr lang="en-US" sz="3200" dirty="0">
              <a:latin typeface="Arial" panose="020B0604020202020204" pitchFamily="34" charset="0"/>
              <a:cs typeface="Arial" panose="020B0604020202020204" pitchFamily="34" charset="0"/>
            </a:endParaRPr>
          </a:p>
        </p:txBody>
      </p:sp>
      <p:sp>
        <p:nvSpPr>
          <p:cNvPr id="4" name="TextBox 3"/>
          <p:cNvSpPr txBox="1"/>
          <p:nvPr/>
        </p:nvSpPr>
        <p:spPr>
          <a:xfrm>
            <a:off x="817656" y="4413151"/>
            <a:ext cx="8460815"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To investigate temporal moisture evolution, a 6 x 6 </a:t>
            </a:r>
            <a:r>
              <a:rPr lang="en-US" sz="2400" dirty="0" err="1" smtClean="0">
                <a:latin typeface="Arial" panose="020B0604020202020204" pitchFamily="34" charset="0"/>
                <a:cs typeface="Arial" panose="020B0604020202020204" pitchFamily="34" charset="0"/>
              </a:rPr>
              <a:t>meso</a:t>
            </a:r>
            <a:r>
              <a:rPr lang="en-US" sz="2400" dirty="0" smtClean="0">
                <a:latin typeface="Arial" panose="020B0604020202020204" pitchFamily="34" charset="0"/>
                <a:cs typeface="Arial" panose="020B0604020202020204" pitchFamily="34" charset="0"/>
              </a:rPr>
              <a:t>-</a:t>
            </a:r>
            <a:r>
              <a:rPr lang="el-GR" sz="2400" dirty="0" smtClean="0">
                <a:latin typeface="Arial" panose="020B0604020202020204" pitchFamily="34" charset="0"/>
                <a:cs typeface="Arial" panose="020B0604020202020204" pitchFamily="34" charset="0"/>
              </a:rPr>
              <a:t>α</a:t>
            </a:r>
            <a:r>
              <a:rPr lang="en-US" sz="2400" dirty="0" smtClean="0">
                <a:latin typeface="Arial" panose="020B0604020202020204" pitchFamily="34" charset="0"/>
                <a:cs typeface="Arial" panose="020B0604020202020204" pitchFamily="34" charset="0"/>
              </a:rPr>
              <a:t> box was defined surrounding the storm location for each day 11-14 Sept, T-3 to T-0</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ARO open loop profiles were averaged within the region for each flight. </a:t>
            </a:r>
            <a:endParaRPr lang="en-US" sz="24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6830F965-2D93-42F6-A792-081228C5E42D}" type="slidenum">
              <a:rPr lang="en-US" smtClean="0"/>
              <a:t>43</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00" t="7608" r="4584"/>
          <a:stretch/>
        </p:blipFill>
        <p:spPr>
          <a:xfrm>
            <a:off x="754367" y="1045882"/>
            <a:ext cx="8250675" cy="3145118"/>
          </a:xfrm>
          <a:prstGeom prst="rect">
            <a:avLst/>
          </a:prstGeom>
        </p:spPr>
      </p:pic>
    </p:spTree>
    <p:extLst>
      <p:ext uri="{BB962C8B-B14F-4D97-AF65-F5344CB8AC3E}">
        <p14:creationId xmlns:p14="http://schemas.microsoft.com/office/powerpoint/2010/main" val="338925176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5343" t="6703" r="8415"/>
          <a:stretch/>
        </p:blipFill>
        <p:spPr bwMode="auto">
          <a:xfrm>
            <a:off x="0" y="609600"/>
            <a:ext cx="4572000" cy="3733800"/>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3">
            <a:extLst>
              <a:ext uri="{28A0092B-C50C-407E-A947-70E740481C1C}">
                <a14:useLocalDpi xmlns:a14="http://schemas.microsoft.com/office/drawing/2010/main" val="0"/>
              </a:ext>
            </a:extLst>
          </a:blip>
          <a:srcRect l="6440" t="6346" r="7955" b="1982"/>
          <a:stretch/>
        </p:blipFill>
        <p:spPr bwMode="auto">
          <a:xfrm>
            <a:off x="4572000" y="609600"/>
            <a:ext cx="4572000" cy="373380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657411" y="0"/>
            <a:ext cx="9084235"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Moisture variability of ARO during development</a:t>
            </a:r>
            <a:endParaRPr lang="en-US" sz="2800" dirty="0">
              <a:latin typeface="Arial" panose="020B0604020202020204" pitchFamily="34" charset="0"/>
              <a:cs typeface="Arial" panose="020B0604020202020204" pitchFamily="34" charset="0"/>
            </a:endParaRPr>
          </a:p>
        </p:txBody>
      </p:sp>
      <p:sp>
        <p:nvSpPr>
          <p:cNvPr id="7" name="TextBox 6"/>
          <p:cNvSpPr txBox="1"/>
          <p:nvPr/>
        </p:nvSpPr>
        <p:spPr>
          <a:xfrm>
            <a:off x="642471" y="4343400"/>
            <a:ext cx="8472954"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ARO was consistent with general moistening over T-2 to T-0 similar to </a:t>
            </a:r>
            <a:r>
              <a:rPr lang="en-US" sz="2400" dirty="0" err="1" smtClean="0">
                <a:latin typeface="Arial" panose="020B0604020202020204" pitchFamily="34" charset="0"/>
                <a:cs typeface="Arial" panose="020B0604020202020204" pitchFamily="34" charset="0"/>
              </a:rPr>
              <a:t>dropsonde</a:t>
            </a:r>
            <a:r>
              <a:rPr lang="en-US" sz="2400" dirty="0" smtClean="0">
                <a:latin typeface="Arial" panose="020B0604020202020204" pitchFamily="34" charset="0"/>
                <a:cs typeface="Arial" panose="020B0604020202020204" pitchFamily="34" charset="0"/>
              </a:rPr>
              <a:t> observations in the same region.</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Both refractivity and moisture on 11 Sept, </a:t>
            </a:r>
            <a:r>
              <a:rPr lang="en-US" sz="2400" dirty="0">
                <a:latin typeface="Arial" panose="020B0604020202020204" pitchFamily="34" charset="0"/>
                <a:cs typeface="Arial" panose="020B0604020202020204" pitchFamily="34" charset="0"/>
              </a:rPr>
              <a:t>T-3 </a:t>
            </a:r>
            <a:r>
              <a:rPr lang="en-US" sz="2400" dirty="0" smtClean="0">
                <a:latin typeface="Arial" panose="020B0604020202020204" pitchFamily="34" charset="0"/>
                <a:cs typeface="Arial" panose="020B0604020202020204" pitchFamily="34" charset="0"/>
              </a:rPr>
              <a:t>were high compared to the other flights.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This was the day of the pulse of convection seen in the IR in Davis and </a:t>
            </a:r>
            <a:r>
              <a:rPr lang="en-US" sz="2400" dirty="0" err="1">
                <a:latin typeface="Arial" panose="020B0604020202020204" pitchFamily="34" charset="0"/>
                <a:cs typeface="Arial" panose="020B0604020202020204" pitchFamily="34" charset="0"/>
              </a:rPr>
              <a:t>Ahijevych</a:t>
            </a:r>
            <a:r>
              <a:rPr lang="en-US" sz="2400" dirty="0" smtClean="0">
                <a:latin typeface="Arial" panose="020B0604020202020204" pitchFamily="34" charset="0"/>
                <a:cs typeface="Arial" panose="020B0604020202020204" pitchFamily="34" charset="0"/>
              </a:rPr>
              <a:t> 2011</a:t>
            </a:r>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3909917" y="3581400"/>
            <a:ext cx="607859" cy="338554"/>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T - 3</a:t>
            </a:r>
            <a:endParaRPr lang="en-US" sz="1600" b="1" dirty="0">
              <a:latin typeface="Arial" panose="020B0604020202020204" pitchFamily="34" charset="0"/>
              <a:cs typeface="Arial" panose="020B0604020202020204" pitchFamily="34" charset="0"/>
            </a:endParaRPr>
          </a:p>
        </p:txBody>
      </p:sp>
      <p:sp>
        <p:nvSpPr>
          <p:cNvPr id="6" name="Rectangle 5"/>
          <p:cNvSpPr/>
          <p:nvPr/>
        </p:nvSpPr>
        <p:spPr>
          <a:xfrm>
            <a:off x="1220941" y="1981200"/>
            <a:ext cx="607859"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T - </a:t>
            </a:r>
            <a:r>
              <a:rPr lang="en-US" sz="1600" b="1" dirty="0" smtClean="0">
                <a:latin typeface="Arial" panose="020B0604020202020204" pitchFamily="34" charset="0"/>
                <a:cs typeface="Arial" panose="020B0604020202020204" pitchFamily="34" charset="0"/>
              </a:rPr>
              <a:t>1</a:t>
            </a:r>
            <a:endParaRPr lang="en-US" sz="1600" b="1" dirty="0">
              <a:latin typeface="Arial" panose="020B0604020202020204" pitchFamily="34" charset="0"/>
              <a:cs typeface="Arial" panose="020B0604020202020204" pitchFamily="34" charset="0"/>
            </a:endParaRPr>
          </a:p>
        </p:txBody>
      </p:sp>
      <p:sp>
        <p:nvSpPr>
          <p:cNvPr id="8" name="Rectangle 7"/>
          <p:cNvSpPr/>
          <p:nvPr/>
        </p:nvSpPr>
        <p:spPr>
          <a:xfrm>
            <a:off x="1367263" y="1095375"/>
            <a:ext cx="607859"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T - </a:t>
            </a:r>
            <a:r>
              <a:rPr lang="en-US" sz="1600" b="1" dirty="0" smtClean="0">
                <a:latin typeface="Arial" panose="020B0604020202020204" pitchFamily="34" charset="0"/>
                <a:cs typeface="Arial" panose="020B0604020202020204" pitchFamily="34" charset="0"/>
              </a:rPr>
              <a:t>2</a:t>
            </a:r>
            <a:endParaRPr lang="en-US" sz="1600" b="1" dirty="0">
              <a:latin typeface="Arial" panose="020B0604020202020204" pitchFamily="34" charset="0"/>
              <a:cs typeface="Arial" panose="020B0604020202020204" pitchFamily="34" charset="0"/>
            </a:endParaRPr>
          </a:p>
        </p:txBody>
      </p:sp>
      <p:sp>
        <p:nvSpPr>
          <p:cNvPr id="9" name="Rectangle 8"/>
          <p:cNvSpPr/>
          <p:nvPr/>
        </p:nvSpPr>
        <p:spPr>
          <a:xfrm>
            <a:off x="3909917" y="1095375"/>
            <a:ext cx="607859"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T - </a:t>
            </a:r>
            <a:r>
              <a:rPr lang="en-US" sz="1600" b="1" dirty="0" smtClean="0">
                <a:latin typeface="Arial" panose="020B0604020202020204" pitchFamily="34" charset="0"/>
                <a:cs typeface="Arial" panose="020B0604020202020204" pitchFamily="34" charset="0"/>
              </a:rPr>
              <a:t>0</a:t>
            </a:r>
            <a:endParaRPr lang="en-US" sz="1600" b="1" dirty="0">
              <a:latin typeface="Arial" panose="020B0604020202020204" pitchFamily="34" charset="0"/>
              <a:cs typeface="Arial" panose="020B0604020202020204" pitchFamily="34" charset="0"/>
            </a:endParaRPr>
          </a:p>
        </p:txBody>
      </p:sp>
      <p:cxnSp>
        <p:nvCxnSpPr>
          <p:cNvPr id="11" name="Straight Arrow Connector 10"/>
          <p:cNvCxnSpPr/>
          <p:nvPr/>
        </p:nvCxnSpPr>
        <p:spPr>
          <a:xfrm flipH="1">
            <a:off x="4038600" y="1447800"/>
            <a:ext cx="22860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810000" y="3276600"/>
            <a:ext cx="4572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828800" y="1447800"/>
            <a:ext cx="68580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75122" y="2209800"/>
            <a:ext cx="844278" cy="609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6830F965-2D93-42F6-A792-081228C5E42D}" type="slidenum">
              <a:rPr lang="en-US" smtClean="0"/>
              <a:t>44</a:t>
            </a:fld>
            <a:endParaRPr lang="en-US" dirty="0"/>
          </a:p>
        </p:txBody>
      </p:sp>
      <p:sp>
        <p:nvSpPr>
          <p:cNvPr id="12" name="TextBox 11"/>
          <p:cNvSpPr txBox="1"/>
          <p:nvPr/>
        </p:nvSpPr>
        <p:spPr>
          <a:xfrm>
            <a:off x="7467600" y="723572"/>
            <a:ext cx="762000" cy="755453"/>
          </a:xfrm>
          <a:prstGeom prst="rect">
            <a:avLst/>
          </a:prstGeom>
          <a:noFill/>
        </p:spPr>
        <p:txBody>
          <a:bodyPr wrap="square" rtlCol="0">
            <a:spAutoFit/>
          </a:bodyPr>
          <a:lstStyle/>
          <a:p>
            <a:r>
              <a:rPr lang="en-US" sz="1200" dirty="0" smtClean="0"/>
              <a:t>11 Sep</a:t>
            </a:r>
          </a:p>
          <a:p>
            <a:r>
              <a:rPr lang="en-US" sz="1200" dirty="0" smtClean="0"/>
              <a:t>12 Sep</a:t>
            </a:r>
          </a:p>
          <a:p>
            <a:r>
              <a:rPr lang="en-US" sz="1200" dirty="0" smtClean="0"/>
              <a:t>13 Sep</a:t>
            </a:r>
          </a:p>
          <a:p>
            <a:r>
              <a:rPr lang="en-US" sz="1200" dirty="0" smtClean="0"/>
              <a:t>14 Sep</a:t>
            </a:r>
            <a:endParaRPr lang="en-US" sz="1200" dirty="0"/>
          </a:p>
        </p:txBody>
      </p:sp>
    </p:spTree>
    <p:extLst>
      <p:ext uri="{BB962C8B-B14F-4D97-AF65-F5344CB8AC3E}">
        <p14:creationId xmlns:p14="http://schemas.microsoft.com/office/powerpoint/2010/main" val="279805395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395" r="5208"/>
          <a:stretch/>
        </p:blipFill>
        <p:spPr>
          <a:xfrm>
            <a:off x="1600200" y="762000"/>
            <a:ext cx="5943600" cy="2007708"/>
          </a:xfrm>
          <a:prstGeom prst="rect">
            <a:avLst/>
          </a:prstGeom>
        </p:spPr>
      </p:pic>
      <p:sp>
        <p:nvSpPr>
          <p:cNvPr id="7" name="TextBox 6"/>
          <p:cNvSpPr txBox="1"/>
          <p:nvPr/>
        </p:nvSpPr>
        <p:spPr>
          <a:xfrm>
            <a:off x="536195" y="5410200"/>
            <a:ext cx="8610600"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The GV </a:t>
            </a:r>
            <a:r>
              <a:rPr lang="en-US" sz="2000" dirty="0" err="1" smtClean="0">
                <a:latin typeface="Arial" panose="020B0604020202020204" pitchFamily="34" charset="0"/>
                <a:cs typeface="Arial" panose="020B0604020202020204" pitchFamily="34" charset="0"/>
              </a:rPr>
              <a:t>dropsondes</a:t>
            </a:r>
            <a:r>
              <a:rPr lang="en-US" sz="2000" dirty="0" smtClean="0">
                <a:latin typeface="Arial" panose="020B0604020202020204" pitchFamily="34" charset="0"/>
                <a:cs typeface="Arial" panose="020B0604020202020204" pitchFamily="34" charset="0"/>
              </a:rPr>
              <a:t> did not sample northwest of the storm track on 12 September because of flight safety restrictions over deep convection. </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Side-looking ARO samples this deep convection, complementary to </a:t>
            </a:r>
            <a:r>
              <a:rPr lang="en-US" sz="2000" dirty="0" err="1" smtClean="0">
                <a:latin typeface="Arial" panose="020B0604020202020204" pitchFamily="34" charset="0"/>
                <a:cs typeface="Arial" panose="020B0604020202020204" pitchFamily="34" charset="0"/>
              </a:rPr>
              <a:t>dropsondes</a:t>
            </a:r>
            <a:r>
              <a:rPr lang="en-US" sz="2000" dirty="0" smtClean="0">
                <a:latin typeface="Arial" panose="020B0604020202020204" pitchFamily="34" charset="0"/>
                <a:cs typeface="Arial" panose="020B0604020202020204" pitchFamily="34" charset="0"/>
              </a:rPr>
              <a:t>, through clouds and heavy precipitation.</a:t>
            </a:r>
            <a:endParaRPr lang="en-US" sz="2000" dirty="0">
              <a:latin typeface="Arial" panose="020B0604020202020204" pitchFamily="34" charset="0"/>
              <a:cs typeface="Arial" panose="020B0604020202020204" pitchFamily="34" charset="0"/>
            </a:endParaRPr>
          </a:p>
        </p:txBody>
      </p:sp>
      <p:sp>
        <p:nvSpPr>
          <p:cNvPr id="20" name="Title 19"/>
          <p:cNvSpPr>
            <a:spLocks noGrp="1"/>
          </p:cNvSpPr>
          <p:nvPr>
            <p:ph type="title"/>
          </p:nvPr>
        </p:nvSpPr>
        <p:spPr>
          <a:xfrm>
            <a:off x="609600" y="-152400"/>
            <a:ext cx="7772400" cy="1143000"/>
          </a:xfrm>
        </p:spPr>
        <p:txBody>
          <a:bodyPr/>
          <a:lstStyle/>
          <a:p>
            <a:r>
              <a:rPr lang="en-US" sz="3200" dirty="0" smtClean="0"/>
              <a:t>Complementary to </a:t>
            </a:r>
            <a:r>
              <a:rPr lang="en-US" sz="3200" dirty="0" err="1" smtClean="0"/>
              <a:t>dropsondes</a:t>
            </a:r>
            <a:endParaRPr lang="en-US" sz="3200" dirty="0"/>
          </a:p>
        </p:txBody>
      </p:sp>
      <p:sp>
        <p:nvSpPr>
          <p:cNvPr id="11" name="Slide Number Placeholder 10"/>
          <p:cNvSpPr>
            <a:spLocks noGrp="1"/>
          </p:cNvSpPr>
          <p:nvPr>
            <p:ph type="sldNum" sz="quarter" idx="12"/>
          </p:nvPr>
        </p:nvSpPr>
        <p:spPr/>
        <p:txBody>
          <a:bodyPr/>
          <a:lstStyle/>
          <a:p>
            <a:fld id="{6830F965-2D93-42F6-A792-081228C5E42D}" type="slidenum">
              <a:rPr lang="en-US" smtClean="0"/>
              <a:t>45</a:t>
            </a:fld>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6139" t="5836" r="7812"/>
          <a:stretch/>
        </p:blipFill>
        <p:spPr>
          <a:xfrm>
            <a:off x="4648200" y="2562001"/>
            <a:ext cx="4340034" cy="2952952"/>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5684" t="6330" r="8127"/>
          <a:stretch/>
        </p:blipFill>
        <p:spPr>
          <a:xfrm>
            <a:off x="110604" y="2539534"/>
            <a:ext cx="4312283" cy="2975419"/>
          </a:xfrm>
          <a:prstGeom prst="rect">
            <a:avLst/>
          </a:prstGeom>
        </p:spPr>
      </p:pic>
      <p:cxnSp>
        <p:nvCxnSpPr>
          <p:cNvPr id="23" name="Straight Arrow Connector 22"/>
          <p:cNvCxnSpPr/>
          <p:nvPr/>
        </p:nvCxnSpPr>
        <p:spPr>
          <a:xfrm flipH="1">
            <a:off x="4495800" y="1828800"/>
            <a:ext cx="838200" cy="74363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572656" y="1371600"/>
            <a:ext cx="132944" cy="117836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35727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49675" y="242028"/>
            <a:ext cx="6349798" cy="1157206"/>
          </a:xfrm>
          <a:prstGeom prst="rect">
            <a:avLst/>
          </a:prstGeom>
        </p:spPr>
      </p:pic>
      <p:pic>
        <p:nvPicPr>
          <p:cNvPr id="5" name="Picture 4"/>
          <p:cNvPicPr>
            <a:picLocks noChangeAspect="1"/>
          </p:cNvPicPr>
          <p:nvPr/>
        </p:nvPicPr>
        <p:blipFill>
          <a:blip r:embed="rId4"/>
          <a:stretch>
            <a:fillRect/>
          </a:stretch>
        </p:blipFill>
        <p:spPr>
          <a:xfrm>
            <a:off x="948405" y="3674312"/>
            <a:ext cx="6880752" cy="2386819"/>
          </a:xfrm>
          <a:prstGeom prst="rect">
            <a:avLst/>
          </a:prstGeom>
          <a:ln>
            <a:noFill/>
          </a:ln>
        </p:spPr>
      </p:pic>
      <p:pic>
        <p:nvPicPr>
          <p:cNvPr id="6" name="Picture 5"/>
          <p:cNvPicPr>
            <a:picLocks noChangeAspect="1"/>
          </p:cNvPicPr>
          <p:nvPr/>
        </p:nvPicPr>
        <p:blipFill>
          <a:blip r:embed="rId5"/>
          <a:stretch>
            <a:fillRect/>
          </a:stretch>
        </p:blipFill>
        <p:spPr>
          <a:xfrm>
            <a:off x="1065368" y="2122368"/>
            <a:ext cx="7375570" cy="1026978"/>
          </a:xfrm>
          <a:prstGeom prst="rect">
            <a:avLst/>
          </a:prstGeom>
        </p:spPr>
      </p:pic>
      <p:sp>
        <p:nvSpPr>
          <p:cNvPr id="9" name="TextBox 8"/>
          <p:cNvSpPr txBox="1"/>
          <p:nvPr/>
        </p:nvSpPr>
        <p:spPr>
          <a:xfrm>
            <a:off x="4594975" y="1504039"/>
            <a:ext cx="2820191" cy="369332"/>
          </a:xfrm>
          <a:prstGeom prst="rect">
            <a:avLst/>
          </a:prstGeom>
          <a:noFill/>
        </p:spPr>
        <p:txBody>
          <a:bodyPr wrap="square" rtlCol="0">
            <a:spAutoFit/>
          </a:bodyPr>
          <a:lstStyle/>
          <a:p>
            <a:r>
              <a:rPr lang="en-US" dirty="0" smtClean="0"/>
              <a:t>Jensen et al., 2003, FSI</a:t>
            </a:r>
            <a:endParaRPr lang="en-US" dirty="0"/>
          </a:p>
        </p:txBody>
      </p:sp>
      <p:sp>
        <p:nvSpPr>
          <p:cNvPr id="10" name="TextBox 9"/>
          <p:cNvSpPr txBox="1"/>
          <p:nvPr/>
        </p:nvSpPr>
        <p:spPr>
          <a:xfrm>
            <a:off x="4594975" y="3148568"/>
            <a:ext cx="3592435" cy="369332"/>
          </a:xfrm>
          <a:prstGeom prst="rect">
            <a:avLst/>
          </a:prstGeom>
          <a:noFill/>
        </p:spPr>
        <p:txBody>
          <a:bodyPr wrap="square" rtlCol="0">
            <a:spAutoFit/>
          </a:bodyPr>
          <a:lstStyle/>
          <a:p>
            <a:r>
              <a:rPr lang="en-US" dirty="0" err="1" smtClean="0"/>
              <a:t>Adhikari</a:t>
            </a:r>
            <a:r>
              <a:rPr lang="en-US" dirty="0" smtClean="0"/>
              <a:t> et al., 2016, airborne FSI</a:t>
            </a:r>
            <a:endParaRPr lang="en-US" dirty="0"/>
          </a:p>
        </p:txBody>
      </p:sp>
      <p:sp>
        <p:nvSpPr>
          <p:cNvPr id="11" name="TextBox 10"/>
          <p:cNvSpPr txBox="1"/>
          <p:nvPr/>
        </p:nvSpPr>
        <p:spPr>
          <a:xfrm>
            <a:off x="4594975" y="6275623"/>
            <a:ext cx="4310922" cy="369332"/>
          </a:xfrm>
          <a:prstGeom prst="rect">
            <a:avLst/>
          </a:prstGeom>
          <a:noFill/>
        </p:spPr>
        <p:txBody>
          <a:bodyPr wrap="square" rtlCol="0">
            <a:spAutoFit/>
          </a:bodyPr>
          <a:lstStyle/>
          <a:p>
            <a:r>
              <a:rPr lang="en-US" dirty="0" smtClean="0"/>
              <a:t>Wang et al., 2016, airborne Phase Matching</a:t>
            </a:r>
            <a:endParaRPr lang="en-US" dirty="0"/>
          </a:p>
        </p:txBody>
      </p:sp>
      <p:sp>
        <p:nvSpPr>
          <p:cNvPr id="12" name="TextBox 11"/>
          <p:cNvSpPr txBox="1"/>
          <p:nvPr/>
        </p:nvSpPr>
        <p:spPr>
          <a:xfrm>
            <a:off x="948404" y="1873371"/>
            <a:ext cx="7690149" cy="369332"/>
          </a:xfrm>
          <a:prstGeom prst="rect">
            <a:avLst/>
          </a:prstGeom>
          <a:noFill/>
        </p:spPr>
        <p:txBody>
          <a:bodyPr wrap="square" rtlCol="0">
            <a:spAutoFit/>
          </a:bodyPr>
          <a:lstStyle/>
          <a:p>
            <a:r>
              <a:rPr lang="en-US" dirty="0" smtClean="0">
                <a:solidFill>
                  <a:srgbClr val="FF0000"/>
                </a:solidFill>
              </a:rPr>
              <a:t>Add a correction to propagate phase to circular orbit where </a:t>
            </a:r>
            <a:r>
              <a:rPr lang="en-US" dirty="0" err="1" smtClean="0">
                <a:solidFill>
                  <a:srgbClr val="FF0000"/>
                </a:solidFill>
              </a:rPr>
              <a:t>dR</a:t>
            </a:r>
            <a:r>
              <a:rPr lang="en-US" dirty="0" smtClean="0">
                <a:solidFill>
                  <a:srgbClr val="FF0000"/>
                </a:solidFill>
              </a:rPr>
              <a:t>/</a:t>
            </a:r>
            <a:r>
              <a:rPr lang="en-US" dirty="0" err="1" smtClean="0">
                <a:solidFill>
                  <a:srgbClr val="FF0000"/>
                </a:solidFill>
              </a:rPr>
              <a:t>dtheta</a:t>
            </a:r>
            <a:r>
              <a:rPr lang="en-US" dirty="0" smtClean="0">
                <a:solidFill>
                  <a:srgbClr val="FF0000"/>
                </a:solidFill>
              </a:rPr>
              <a:t> = 0 </a:t>
            </a:r>
            <a:endParaRPr lang="en-US" dirty="0">
              <a:solidFill>
                <a:srgbClr val="FF0000"/>
              </a:solidFill>
            </a:endParaRPr>
          </a:p>
        </p:txBody>
      </p:sp>
      <p:cxnSp>
        <p:nvCxnSpPr>
          <p:cNvPr id="14" name="Straight Arrow Connector 13"/>
          <p:cNvCxnSpPr/>
          <p:nvPr/>
        </p:nvCxnSpPr>
        <p:spPr>
          <a:xfrm flipH="1">
            <a:off x="1654191" y="2122368"/>
            <a:ext cx="467852" cy="33422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2875967" y="2473309"/>
            <a:ext cx="467852" cy="334229"/>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935733" y="2506731"/>
            <a:ext cx="467852" cy="334229"/>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18233" y="99690"/>
            <a:ext cx="2725586" cy="369332"/>
          </a:xfrm>
          <a:prstGeom prst="rect">
            <a:avLst/>
          </a:prstGeom>
          <a:noFill/>
        </p:spPr>
        <p:txBody>
          <a:bodyPr wrap="square" rtlCol="0">
            <a:spAutoFit/>
          </a:bodyPr>
          <a:lstStyle/>
          <a:p>
            <a:r>
              <a:rPr lang="en-US" dirty="0" smtClean="0"/>
              <a:t>Instantaneous phase</a:t>
            </a:r>
            <a:endParaRPr lang="en-US" dirty="0"/>
          </a:p>
        </p:txBody>
      </p:sp>
      <p:sp>
        <p:nvSpPr>
          <p:cNvPr id="18" name="Oval 17"/>
          <p:cNvSpPr/>
          <p:nvPr/>
        </p:nvSpPr>
        <p:spPr>
          <a:xfrm>
            <a:off x="2523058" y="3810232"/>
            <a:ext cx="417725" cy="95255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105333" y="3810232"/>
            <a:ext cx="417725" cy="484635"/>
          </a:xfrm>
          <a:prstGeom prst="ellipse">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594975" y="4052549"/>
            <a:ext cx="417725" cy="48463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342335" y="3481593"/>
            <a:ext cx="7690149" cy="369332"/>
          </a:xfrm>
          <a:prstGeom prst="rect">
            <a:avLst/>
          </a:prstGeom>
          <a:noFill/>
        </p:spPr>
        <p:txBody>
          <a:bodyPr wrap="square" rtlCol="0">
            <a:spAutoFit/>
          </a:bodyPr>
          <a:lstStyle/>
          <a:p>
            <a:r>
              <a:rPr lang="en-US" i="1" dirty="0" err="1" smtClean="0">
                <a:solidFill>
                  <a:srgbClr val="FF0000"/>
                </a:solidFill>
              </a:rPr>
              <a:t>n</a:t>
            </a:r>
            <a:r>
              <a:rPr lang="en-US" i="1" baseline="-25000" dirty="0" err="1">
                <a:solidFill>
                  <a:srgbClr val="FF0000"/>
                </a:solidFill>
              </a:rPr>
              <a:t>A</a:t>
            </a:r>
            <a:r>
              <a:rPr lang="en-US" dirty="0" smtClean="0">
                <a:solidFill>
                  <a:srgbClr val="FF0000"/>
                </a:solidFill>
              </a:rPr>
              <a:t> refractive index at  aircraft height                           </a:t>
            </a:r>
            <a:endParaRPr lang="en-US" dirty="0">
              <a:solidFill>
                <a:srgbClr val="FF0000"/>
              </a:solidFill>
            </a:endParaRPr>
          </a:p>
        </p:txBody>
      </p:sp>
      <p:sp>
        <p:nvSpPr>
          <p:cNvPr id="23" name="TextBox 22"/>
          <p:cNvSpPr txBox="1"/>
          <p:nvPr/>
        </p:nvSpPr>
        <p:spPr>
          <a:xfrm>
            <a:off x="948404" y="3275463"/>
            <a:ext cx="3646571" cy="369332"/>
          </a:xfrm>
          <a:prstGeom prst="rect">
            <a:avLst/>
          </a:prstGeom>
          <a:noFill/>
          <a:ln>
            <a:noFill/>
          </a:ln>
        </p:spPr>
        <p:txBody>
          <a:bodyPr wrap="square" rtlCol="0">
            <a:spAutoFit/>
          </a:bodyPr>
          <a:lstStyle/>
          <a:p>
            <a:r>
              <a:rPr lang="en-US" dirty="0" smtClean="0">
                <a:solidFill>
                  <a:schemeClr val="tx2">
                    <a:lumMod val="60000"/>
                    <a:lumOff val="40000"/>
                  </a:schemeClr>
                </a:solidFill>
              </a:rPr>
              <a:t>Positive elevation angle</a:t>
            </a:r>
            <a:endParaRPr lang="en-US" dirty="0">
              <a:solidFill>
                <a:schemeClr val="tx2">
                  <a:lumMod val="60000"/>
                  <a:lumOff val="40000"/>
                </a:schemeClr>
              </a:solidFill>
            </a:endParaRPr>
          </a:p>
        </p:txBody>
      </p:sp>
    </p:spTree>
    <p:extLst>
      <p:ext uri="{BB962C8B-B14F-4D97-AF65-F5344CB8AC3E}">
        <p14:creationId xmlns:p14="http://schemas.microsoft.com/office/powerpoint/2010/main" val="322320157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49675" y="242028"/>
            <a:ext cx="6349798" cy="1157206"/>
          </a:xfrm>
          <a:prstGeom prst="rect">
            <a:avLst/>
          </a:prstGeom>
        </p:spPr>
      </p:pic>
      <p:pic>
        <p:nvPicPr>
          <p:cNvPr id="5" name="Picture 4"/>
          <p:cNvPicPr>
            <a:picLocks noChangeAspect="1"/>
          </p:cNvPicPr>
          <p:nvPr/>
        </p:nvPicPr>
        <p:blipFill>
          <a:blip r:embed="rId4"/>
          <a:stretch>
            <a:fillRect/>
          </a:stretch>
        </p:blipFill>
        <p:spPr>
          <a:xfrm>
            <a:off x="948405" y="3674312"/>
            <a:ext cx="6880752" cy="2386819"/>
          </a:xfrm>
          <a:prstGeom prst="rect">
            <a:avLst/>
          </a:prstGeom>
          <a:ln>
            <a:noFill/>
          </a:ln>
        </p:spPr>
      </p:pic>
      <p:pic>
        <p:nvPicPr>
          <p:cNvPr id="6" name="Picture 5"/>
          <p:cNvPicPr>
            <a:picLocks noChangeAspect="1"/>
          </p:cNvPicPr>
          <p:nvPr/>
        </p:nvPicPr>
        <p:blipFill>
          <a:blip r:embed="rId5"/>
          <a:stretch>
            <a:fillRect/>
          </a:stretch>
        </p:blipFill>
        <p:spPr>
          <a:xfrm>
            <a:off x="1065368" y="2122368"/>
            <a:ext cx="7375570" cy="1026978"/>
          </a:xfrm>
          <a:prstGeom prst="rect">
            <a:avLst/>
          </a:prstGeom>
        </p:spPr>
      </p:pic>
      <p:sp>
        <p:nvSpPr>
          <p:cNvPr id="9" name="TextBox 8"/>
          <p:cNvSpPr txBox="1"/>
          <p:nvPr/>
        </p:nvSpPr>
        <p:spPr>
          <a:xfrm>
            <a:off x="4594975" y="1504039"/>
            <a:ext cx="2820191" cy="369332"/>
          </a:xfrm>
          <a:prstGeom prst="rect">
            <a:avLst/>
          </a:prstGeom>
          <a:noFill/>
        </p:spPr>
        <p:txBody>
          <a:bodyPr wrap="square" rtlCol="0">
            <a:spAutoFit/>
          </a:bodyPr>
          <a:lstStyle/>
          <a:p>
            <a:r>
              <a:rPr lang="en-US" dirty="0" smtClean="0"/>
              <a:t>Jensen et al., 2003, FSI</a:t>
            </a:r>
            <a:endParaRPr lang="en-US" dirty="0"/>
          </a:p>
        </p:txBody>
      </p:sp>
      <p:sp>
        <p:nvSpPr>
          <p:cNvPr id="10" name="TextBox 9"/>
          <p:cNvSpPr txBox="1"/>
          <p:nvPr/>
        </p:nvSpPr>
        <p:spPr>
          <a:xfrm>
            <a:off x="4594975" y="3148568"/>
            <a:ext cx="3592435" cy="369332"/>
          </a:xfrm>
          <a:prstGeom prst="rect">
            <a:avLst/>
          </a:prstGeom>
          <a:noFill/>
        </p:spPr>
        <p:txBody>
          <a:bodyPr wrap="square" rtlCol="0">
            <a:spAutoFit/>
          </a:bodyPr>
          <a:lstStyle/>
          <a:p>
            <a:r>
              <a:rPr lang="en-US" dirty="0" err="1" smtClean="0"/>
              <a:t>Adhikari</a:t>
            </a:r>
            <a:r>
              <a:rPr lang="en-US" dirty="0" smtClean="0"/>
              <a:t> et al., 2016, airborne FSI</a:t>
            </a:r>
            <a:endParaRPr lang="en-US" dirty="0"/>
          </a:p>
        </p:txBody>
      </p:sp>
      <p:sp>
        <p:nvSpPr>
          <p:cNvPr id="11" name="TextBox 10"/>
          <p:cNvSpPr txBox="1"/>
          <p:nvPr/>
        </p:nvSpPr>
        <p:spPr>
          <a:xfrm>
            <a:off x="4594975" y="6275623"/>
            <a:ext cx="4310922" cy="369332"/>
          </a:xfrm>
          <a:prstGeom prst="rect">
            <a:avLst/>
          </a:prstGeom>
          <a:noFill/>
        </p:spPr>
        <p:txBody>
          <a:bodyPr wrap="square" rtlCol="0">
            <a:spAutoFit/>
          </a:bodyPr>
          <a:lstStyle/>
          <a:p>
            <a:r>
              <a:rPr lang="en-US" dirty="0" smtClean="0"/>
              <a:t>Wang et al., 2016, airborne Phase Matching</a:t>
            </a:r>
            <a:endParaRPr lang="en-US" dirty="0"/>
          </a:p>
        </p:txBody>
      </p:sp>
      <p:sp>
        <p:nvSpPr>
          <p:cNvPr id="12" name="TextBox 11"/>
          <p:cNvSpPr txBox="1"/>
          <p:nvPr/>
        </p:nvSpPr>
        <p:spPr>
          <a:xfrm>
            <a:off x="948404" y="1873371"/>
            <a:ext cx="7690149" cy="369332"/>
          </a:xfrm>
          <a:prstGeom prst="rect">
            <a:avLst/>
          </a:prstGeom>
          <a:noFill/>
        </p:spPr>
        <p:txBody>
          <a:bodyPr wrap="square" rtlCol="0">
            <a:spAutoFit/>
          </a:bodyPr>
          <a:lstStyle/>
          <a:p>
            <a:r>
              <a:rPr lang="en-US" dirty="0" smtClean="0">
                <a:solidFill>
                  <a:srgbClr val="FF0000"/>
                </a:solidFill>
              </a:rPr>
              <a:t>Add a correction to propagate phase to circular orbit where </a:t>
            </a:r>
            <a:r>
              <a:rPr lang="en-US" dirty="0" err="1" smtClean="0">
                <a:solidFill>
                  <a:srgbClr val="FF0000"/>
                </a:solidFill>
              </a:rPr>
              <a:t>dR</a:t>
            </a:r>
            <a:r>
              <a:rPr lang="en-US" dirty="0" smtClean="0">
                <a:solidFill>
                  <a:srgbClr val="FF0000"/>
                </a:solidFill>
              </a:rPr>
              <a:t>/</a:t>
            </a:r>
            <a:r>
              <a:rPr lang="en-US" dirty="0" err="1" smtClean="0">
                <a:solidFill>
                  <a:srgbClr val="FF0000"/>
                </a:solidFill>
              </a:rPr>
              <a:t>dtheta</a:t>
            </a:r>
            <a:r>
              <a:rPr lang="en-US" dirty="0" smtClean="0">
                <a:solidFill>
                  <a:srgbClr val="FF0000"/>
                </a:solidFill>
              </a:rPr>
              <a:t> = 0 </a:t>
            </a:r>
            <a:endParaRPr lang="en-US" dirty="0">
              <a:solidFill>
                <a:srgbClr val="FF0000"/>
              </a:solidFill>
            </a:endParaRPr>
          </a:p>
        </p:txBody>
      </p:sp>
      <p:cxnSp>
        <p:nvCxnSpPr>
          <p:cNvPr id="14" name="Straight Arrow Connector 13"/>
          <p:cNvCxnSpPr/>
          <p:nvPr/>
        </p:nvCxnSpPr>
        <p:spPr>
          <a:xfrm flipH="1">
            <a:off x="1654191" y="2122368"/>
            <a:ext cx="467852" cy="33422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2875967" y="2473309"/>
            <a:ext cx="467852" cy="334229"/>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935733" y="2506731"/>
            <a:ext cx="467852" cy="334229"/>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18233" y="99690"/>
            <a:ext cx="2725586" cy="369332"/>
          </a:xfrm>
          <a:prstGeom prst="rect">
            <a:avLst/>
          </a:prstGeom>
          <a:noFill/>
        </p:spPr>
        <p:txBody>
          <a:bodyPr wrap="square" rtlCol="0">
            <a:spAutoFit/>
          </a:bodyPr>
          <a:lstStyle/>
          <a:p>
            <a:r>
              <a:rPr lang="en-US" dirty="0" smtClean="0"/>
              <a:t>Instantaneous phase</a:t>
            </a:r>
            <a:endParaRPr lang="en-US" dirty="0"/>
          </a:p>
        </p:txBody>
      </p:sp>
      <p:sp>
        <p:nvSpPr>
          <p:cNvPr id="18" name="Oval 17"/>
          <p:cNvSpPr/>
          <p:nvPr/>
        </p:nvSpPr>
        <p:spPr>
          <a:xfrm>
            <a:off x="2523058" y="3810232"/>
            <a:ext cx="417725" cy="95255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105333" y="3810232"/>
            <a:ext cx="417725" cy="484635"/>
          </a:xfrm>
          <a:prstGeom prst="ellipse">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594975" y="4052549"/>
            <a:ext cx="417725" cy="48463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342335" y="3481593"/>
            <a:ext cx="7690149" cy="369332"/>
          </a:xfrm>
          <a:prstGeom prst="rect">
            <a:avLst/>
          </a:prstGeom>
          <a:noFill/>
        </p:spPr>
        <p:txBody>
          <a:bodyPr wrap="square" rtlCol="0">
            <a:spAutoFit/>
          </a:bodyPr>
          <a:lstStyle/>
          <a:p>
            <a:r>
              <a:rPr lang="en-US" i="1" dirty="0" err="1" smtClean="0">
                <a:solidFill>
                  <a:srgbClr val="FF0000"/>
                </a:solidFill>
              </a:rPr>
              <a:t>n</a:t>
            </a:r>
            <a:r>
              <a:rPr lang="en-US" i="1" baseline="-25000" dirty="0" err="1">
                <a:solidFill>
                  <a:srgbClr val="FF0000"/>
                </a:solidFill>
              </a:rPr>
              <a:t>A</a:t>
            </a:r>
            <a:r>
              <a:rPr lang="en-US" dirty="0" smtClean="0">
                <a:solidFill>
                  <a:srgbClr val="FF0000"/>
                </a:solidFill>
              </a:rPr>
              <a:t> refractive index at  aircraft height                           </a:t>
            </a:r>
            <a:endParaRPr lang="en-US" dirty="0">
              <a:solidFill>
                <a:srgbClr val="FF0000"/>
              </a:solidFill>
            </a:endParaRPr>
          </a:p>
        </p:txBody>
      </p:sp>
      <p:sp>
        <p:nvSpPr>
          <p:cNvPr id="23" name="TextBox 22"/>
          <p:cNvSpPr txBox="1"/>
          <p:nvPr/>
        </p:nvSpPr>
        <p:spPr>
          <a:xfrm>
            <a:off x="948404" y="3275463"/>
            <a:ext cx="3646571" cy="369332"/>
          </a:xfrm>
          <a:prstGeom prst="rect">
            <a:avLst/>
          </a:prstGeom>
          <a:noFill/>
          <a:ln>
            <a:noFill/>
          </a:ln>
        </p:spPr>
        <p:txBody>
          <a:bodyPr wrap="square" rtlCol="0">
            <a:spAutoFit/>
          </a:bodyPr>
          <a:lstStyle/>
          <a:p>
            <a:r>
              <a:rPr lang="en-US" dirty="0" smtClean="0">
                <a:solidFill>
                  <a:schemeClr val="tx2">
                    <a:lumMod val="60000"/>
                    <a:lumOff val="40000"/>
                  </a:schemeClr>
                </a:solidFill>
              </a:rPr>
              <a:t>Positive elevation angle</a:t>
            </a:r>
            <a:endParaRPr lang="en-US" dirty="0">
              <a:solidFill>
                <a:schemeClr val="tx2">
                  <a:lumMod val="60000"/>
                  <a:lumOff val="40000"/>
                </a:schemeClr>
              </a:solidFill>
            </a:endParaRPr>
          </a:p>
        </p:txBody>
      </p:sp>
    </p:spTree>
    <p:extLst>
      <p:ext uri="{BB962C8B-B14F-4D97-AF65-F5344CB8AC3E}">
        <p14:creationId xmlns:p14="http://schemas.microsoft.com/office/powerpoint/2010/main" val="200737953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ure_9.pdf"/>
          <p:cNvPicPr>
            <a:picLocks noGrp="1" noChangeAspect="1"/>
          </p:cNvPicPr>
          <p:nvPr>
            <p:ph idx="1"/>
          </p:nvPr>
        </p:nvPicPr>
        <p:blipFill>
          <a:blip r:embed="rId2">
            <a:extLst>
              <a:ext uri="{28A0092B-C50C-407E-A947-70E740481C1C}">
                <a14:useLocalDpi xmlns:a14="http://schemas.microsoft.com/office/drawing/2010/main" val="0"/>
              </a:ext>
            </a:extLst>
          </a:blip>
          <a:srcRect t="2501" b="2501"/>
          <a:stretch>
            <a:fillRect/>
          </a:stretch>
        </p:blipFill>
        <p:spPr>
          <a:xfrm>
            <a:off x="1809393" y="860919"/>
            <a:ext cx="4806584" cy="2726050"/>
          </a:xfrm>
        </p:spPr>
      </p:pic>
      <p:pic>
        <p:nvPicPr>
          <p:cNvPr id="5" name="Picture 4" descr="rf06_dryN_vari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197" y="4013930"/>
            <a:ext cx="2260881" cy="2717933"/>
          </a:xfrm>
          <a:prstGeom prst="rect">
            <a:avLst/>
          </a:prstGeom>
        </p:spPr>
      </p:pic>
      <p:pic>
        <p:nvPicPr>
          <p:cNvPr id="6" name="Picture 5" descr="rf06_wet_dry_total_drop_refra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7906" y="4107067"/>
            <a:ext cx="1681540" cy="2726050"/>
          </a:xfrm>
          <a:prstGeom prst="rect">
            <a:avLst/>
          </a:prstGeom>
        </p:spPr>
      </p:pic>
      <p:pic>
        <p:nvPicPr>
          <p:cNvPr id="7" name="Picture 6" descr="rf06_wetN_varia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878" y="4011652"/>
            <a:ext cx="1588122" cy="2686788"/>
          </a:xfrm>
          <a:prstGeom prst="rect">
            <a:avLst/>
          </a:prstGeom>
        </p:spPr>
      </p:pic>
      <p:sp>
        <p:nvSpPr>
          <p:cNvPr id="8" name="TextBox 7"/>
          <p:cNvSpPr txBox="1"/>
          <p:nvPr/>
        </p:nvSpPr>
        <p:spPr>
          <a:xfrm rot="16200000">
            <a:off x="47032" y="1991346"/>
            <a:ext cx="2539783" cy="369332"/>
          </a:xfrm>
          <a:prstGeom prst="rect">
            <a:avLst/>
          </a:prstGeom>
          <a:noFill/>
        </p:spPr>
        <p:txBody>
          <a:bodyPr wrap="square" rtlCol="0">
            <a:spAutoFit/>
          </a:bodyPr>
          <a:lstStyle/>
          <a:p>
            <a:r>
              <a:rPr lang="en-US" dirty="0" smtClean="0"/>
              <a:t>Tropical Storm Karl</a:t>
            </a:r>
            <a:endParaRPr lang="en-US" dirty="0"/>
          </a:p>
        </p:txBody>
      </p:sp>
      <p:sp>
        <p:nvSpPr>
          <p:cNvPr id="9" name="TextBox 8"/>
          <p:cNvSpPr txBox="1"/>
          <p:nvPr/>
        </p:nvSpPr>
        <p:spPr>
          <a:xfrm rot="16200000">
            <a:off x="144563" y="4766691"/>
            <a:ext cx="2445716" cy="646331"/>
          </a:xfrm>
          <a:prstGeom prst="rect">
            <a:avLst/>
          </a:prstGeom>
          <a:noFill/>
        </p:spPr>
        <p:txBody>
          <a:bodyPr wrap="square" rtlCol="0">
            <a:spAutoFit/>
          </a:bodyPr>
          <a:lstStyle/>
          <a:p>
            <a:r>
              <a:rPr lang="en-US" dirty="0" smtClean="0"/>
              <a:t>mid-latitude atmospheric river</a:t>
            </a:r>
            <a:endParaRPr lang="en-US" dirty="0"/>
          </a:p>
        </p:txBody>
      </p:sp>
      <p:sp>
        <p:nvSpPr>
          <p:cNvPr id="11" name="Title 1"/>
          <p:cNvSpPr>
            <a:spLocks noGrp="1"/>
          </p:cNvSpPr>
          <p:nvPr>
            <p:ph type="title"/>
          </p:nvPr>
        </p:nvSpPr>
        <p:spPr>
          <a:xfrm>
            <a:off x="457201" y="8080"/>
            <a:ext cx="8686799" cy="1143000"/>
          </a:xfrm>
        </p:spPr>
        <p:txBody>
          <a:bodyPr>
            <a:normAutofit fontScale="90000"/>
          </a:bodyPr>
          <a:lstStyle/>
          <a:p>
            <a:r>
              <a:rPr lang="en-US" dirty="0" smtClean="0"/>
              <a:t>Refractivity Variability from </a:t>
            </a:r>
            <a:r>
              <a:rPr lang="en-US" dirty="0" err="1" smtClean="0"/>
              <a:t>Dropsondes</a:t>
            </a:r>
            <a:endParaRPr lang="en-US" dirty="0"/>
          </a:p>
        </p:txBody>
      </p:sp>
      <p:sp>
        <p:nvSpPr>
          <p:cNvPr id="12" name="TextBox 11"/>
          <p:cNvSpPr txBox="1"/>
          <p:nvPr/>
        </p:nvSpPr>
        <p:spPr>
          <a:xfrm>
            <a:off x="2079327" y="3696728"/>
            <a:ext cx="2033288" cy="369332"/>
          </a:xfrm>
          <a:prstGeom prst="rect">
            <a:avLst/>
          </a:prstGeom>
          <a:noFill/>
        </p:spPr>
        <p:txBody>
          <a:bodyPr wrap="square" rtlCol="0">
            <a:spAutoFit/>
          </a:bodyPr>
          <a:lstStyle/>
          <a:p>
            <a:r>
              <a:rPr lang="en-US" dirty="0" smtClean="0"/>
              <a:t>Refractivity</a:t>
            </a:r>
            <a:endParaRPr lang="en-US" dirty="0"/>
          </a:p>
        </p:txBody>
      </p:sp>
      <p:sp>
        <p:nvSpPr>
          <p:cNvPr id="13" name="TextBox 12"/>
          <p:cNvSpPr txBox="1"/>
          <p:nvPr/>
        </p:nvSpPr>
        <p:spPr>
          <a:xfrm>
            <a:off x="3656880" y="3716138"/>
            <a:ext cx="1582317" cy="523220"/>
          </a:xfrm>
          <a:prstGeom prst="rect">
            <a:avLst/>
          </a:prstGeom>
          <a:noFill/>
        </p:spPr>
        <p:txBody>
          <a:bodyPr wrap="square" rtlCol="0">
            <a:spAutoFit/>
          </a:bodyPr>
          <a:lstStyle/>
          <a:p>
            <a:r>
              <a:rPr lang="en-US" sz="1400" dirty="0" smtClean="0"/>
              <a:t>Wet term variation from mean</a:t>
            </a:r>
            <a:endParaRPr lang="en-US" sz="1400" dirty="0"/>
          </a:p>
        </p:txBody>
      </p:sp>
      <p:sp>
        <p:nvSpPr>
          <p:cNvPr id="14" name="TextBox 13"/>
          <p:cNvSpPr txBox="1"/>
          <p:nvPr/>
        </p:nvSpPr>
        <p:spPr>
          <a:xfrm>
            <a:off x="5502468" y="3694691"/>
            <a:ext cx="1582317" cy="523220"/>
          </a:xfrm>
          <a:prstGeom prst="rect">
            <a:avLst/>
          </a:prstGeom>
          <a:noFill/>
        </p:spPr>
        <p:txBody>
          <a:bodyPr wrap="square" rtlCol="0">
            <a:spAutoFit/>
          </a:bodyPr>
          <a:lstStyle/>
          <a:p>
            <a:r>
              <a:rPr lang="en-US" sz="1400" dirty="0" smtClean="0"/>
              <a:t>Dry term variation from mean</a:t>
            </a:r>
            <a:endParaRPr lang="en-US" sz="1400" dirty="0"/>
          </a:p>
        </p:txBody>
      </p:sp>
    </p:spTree>
    <p:extLst>
      <p:ext uri="{BB962C8B-B14F-4D97-AF65-F5344CB8AC3E}">
        <p14:creationId xmlns:p14="http://schemas.microsoft.com/office/powerpoint/2010/main" val="2231253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09600" y="3175"/>
            <a:ext cx="7772400" cy="1143000"/>
          </a:xfrm>
        </p:spPr>
        <p:txBody>
          <a:bodyPr/>
          <a:lstStyle/>
          <a:p>
            <a:r>
              <a:rPr lang="en-US" sz="3200" dirty="0">
                <a:latin typeface="Arial" charset="0"/>
                <a:ea typeface="ＭＳ Ｐゴシック" charset="0"/>
                <a:cs typeface="ＭＳ Ｐゴシック" charset="0"/>
              </a:rPr>
              <a:t>Focus on tropical waves</a:t>
            </a:r>
          </a:p>
        </p:txBody>
      </p:sp>
      <p:pic>
        <p:nvPicPr>
          <p:cNvPr id="21507" name="20100910T000000anim72.gif" descr="/Users/jhaase/Documents/projects/2010-06_predict/presentations/figs/mimic-anim_cimss/20100910T000000anim72.gif">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838200" y="1371600"/>
            <a:ext cx="8229600" cy="3887788"/>
          </a:xfrm>
          <a:noFill/>
        </p:spPr>
      </p:pic>
      <p:sp>
        <p:nvSpPr>
          <p:cNvPr id="20483" name="TextBox 3"/>
          <p:cNvSpPr txBox="1">
            <a:spLocks noChangeArrowheads="1"/>
          </p:cNvSpPr>
          <p:nvPr/>
        </p:nvSpPr>
        <p:spPr bwMode="auto">
          <a:xfrm>
            <a:off x="1905000" y="38100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PGI38</a:t>
            </a:r>
          </a:p>
          <a:p>
            <a:r>
              <a:rPr lang="en-US" sz="1200"/>
              <a:t>Gaston TS</a:t>
            </a:r>
          </a:p>
        </p:txBody>
      </p:sp>
      <p:sp>
        <p:nvSpPr>
          <p:cNvPr id="20484" name="TextBox 4"/>
          <p:cNvSpPr txBox="1">
            <a:spLocks noChangeArrowheads="1"/>
          </p:cNvSpPr>
          <p:nvPr/>
        </p:nvSpPr>
        <p:spPr bwMode="auto">
          <a:xfrm>
            <a:off x="4267200" y="3429000"/>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PGI39</a:t>
            </a:r>
          </a:p>
        </p:txBody>
      </p:sp>
      <p:sp>
        <p:nvSpPr>
          <p:cNvPr id="20485" name="TextBox 5"/>
          <p:cNvSpPr txBox="1">
            <a:spLocks noChangeArrowheads="1"/>
          </p:cNvSpPr>
          <p:nvPr/>
        </p:nvSpPr>
        <p:spPr bwMode="auto">
          <a:xfrm>
            <a:off x="5181600" y="3810000"/>
            <a:ext cx="68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PGI41</a:t>
            </a:r>
          </a:p>
          <a:p>
            <a:r>
              <a:rPr lang="en-US" sz="1200"/>
              <a:t>Igor</a:t>
            </a:r>
          </a:p>
          <a:p>
            <a:r>
              <a:rPr lang="en-US" sz="1200"/>
              <a:t>Cat 4-5</a:t>
            </a:r>
          </a:p>
        </p:txBody>
      </p:sp>
      <p:sp>
        <p:nvSpPr>
          <p:cNvPr id="20486" name="TextBox 6"/>
          <p:cNvSpPr txBox="1">
            <a:spLocks noChangeArrowheads="1"/>
          </p:cNvSpPr>
          <p:nvPr/>
        </p:nvSpPr>
        <p:spPr bwMode="auto">
          <a:xfrm>
            <a:off x="3124200" y="40386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PGI44</a:t>
            </a:r>
          </a:p>
          <a:p>
            <a:r>
              <a:rPr lang="en-US" sz="1200"/>
              <a:t>Karl Cat 3</a:t>
            </a:r>
          </a:p>
        </p:txBody>
      </p:sp>
      <p:sp>
        <p:nvSpPr>
          <p:cNvPr id="20487" name="TextBox 1"/>
          <p:cNvSpPr txBox="1">
            <a:spLocks noChangeArrowheads="1"/>
          </p:cNvSpPr>
          <p:nvPr/>
        </p:nvSpPr>
        <p:spPr bwMode="auto">
          <a:xfrm>
            <a:off x="6629400" y="51069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i="1"/>
              <a:t>CIMSS MIMIC TPW product</a:t>
            </a:r>
          </a:p>
        </p:txBody>
      </p:sp>
      <p:sp>
        <p:nvSpPr>
          <p:cNvPr id="20488" name="TextBox 1"/>
          <p:cNvSpPr txBox="1">
            <a:spLocks noChangeArrowheads="1"/>
          </p:cNvSpPr>
          <p:nvPr/>
        </p:nvSpPr>
        <p:spPr bwMode="auto">
          <a:xfrm>
            <a:off x="800100" y="5468471"/>
            <a:ext cx="82677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t>While more than 80% of intense hurricanes in the Atlantic originate as African easterly waves (</a:t>
            </a:r>
            <a:r>
              <a:rPr lang="en-US" sz="2000" dirty="0" err="1"/>
              <a:t>Landsea</a:t>
            </a:r>
            <a:r>
              <a:rPr lang="en-US" sz="2000" dirty="0"/>
              <a:t>, 1993) most easterly waves do not develop into hurricanes.   Which waves will develop</a:t>
            </a:r>
            <a:r>
              <a:rPr lang="en-US" sz="2000" dirty="0" smtClean="0"/>
              <a:t>? How can we improve hurricane intensity forecasting?</a:t>
            </a:r>
            <a:endParaRPr lang="en-US" sz="2000" dirty="0"/>
          </a:p>
          <a:p>
            <a:endParaRPr lang="en-US" dirty="0"/>
          </a:p>
        </p:txBody>
      </p:sp>
      <p:sp>
        <p:nvSpPr>
          <p:cNvPr id="2" name="TextBox 1"/>
          <p:cNvSpPr txBox="1"/>
          <p:nvPr/>
        </p:nvSpPr>
        <p:spPr>
          <a:xfrm>
            <a:off x="838200" y="823009"/>
            <a:ext cx="8066741" cy="369332"/>
          </a:xfrm>
          <a:prstGeom prst="rect">
            <a:avLst/>
          </a:prstGeom>
          <a:noFill/>
        </p:spPr>
        <p:txBody>
          <a:bodyPr wrap="square" rtlCol="0">
            <a:spAutoFit/>
          </a:bodyPr>
          <a:lstStyle/>
          <a:p>
            <a:r>
              <a:rPr lang="en-US" dirty="0">
                <a:latin typeface="Arial" charset="0"/>
                <a:ea typeface="ＭＳ Ｐゴシック" charset="0"/>
                <a:cs typeface="ＭＳ Ｐゴシック" charset="0"/>
              </a:rPr>
              <a:t>PRE-Depression Investigation of Cloud systems in the Tropics </a:t>
            </a:r>
            <a:r>
              <a:rPr lang="en-US" dirty="0" smtClean="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PREDICT)</a:t>
            </a:r>
            <a:endParaRPr lang="en-US" dirty="0"/>
          </a:p>
        </p:txBody>
      </p:sp>
    </p:spTree>
    <p:extLst>
      <p:ext uri="{BB962C8B-B14F-4D97-AF65-F5344CB8AC3E}">
        <p14:creationId xmlns:p14="http://schemas.microsoft.com/office/powerpoint/2010/main" val="24104970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15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1507"/>
                                        </p:tgtEl>
                                      </p:cBhvr>
                                    </p:cmd>
                                  </p:childTnLst>
                                </p:cTn>
                              </p:par>
                            </p:childTnLst>
                          </p:cTn>
                        </p:par>
                      </p:childTnLst>
                    </p:cTn>
                  </p:par>
                </p:childTnLst>
              </p:cTn>
              <p:nextCondLst>
                <p:cond evt="onClick" delay="0">
                  <p:tgtEl>
                    <p:spTgt spid="21507"/>
                  </p:tgtEl>
                </p:cond>
              </p:nextCondLst>
            </p:seq>
            <p:video>
              <p:cMediaNode>
                <p:cTn id="7" fill="hold" display="0">
                  <p:stCondLst>
                    <p:cond delay="indefinite"/>
                  </p:stCondLst>
                  <p:endCondLst>
                    <p:cond evt="onNext" delay="0">
                      <p:tgtEl>
                        <p:sldTgt/>
                      </p:tgtEl>
                    </p:cond>
                    <p:cond evt="onPrev" delay="0">
                      <p:tgtEl>
                        <p:sldTgt/>
                      </p:tgtEl>
                    </p:cond>
                  </p:endCondLst>
                </p:cTn>
                <p:tgtEl>
                  <p:spTgt spid="2150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95" r="5208"/>
          <a:stretch/>
        </p:blipFill>
        <p:spPr>
          <a:xfrm>
            <a:off x="114774" y="3089694"/>
            <a:ext cx="8899838" cy="3006306"/>
          </a:xfrm>
          <a:prstGeom prst="rect">
            <a:avLst/>
          </a:prstGeom>
        </p:spPr>
      </p:pic>
      <p:sp>
        <p:nvSpPr>
          <p:cNvPr id="2" name="TextBox 1"/>
          <p:cNvSpPr txBox="1"/>
          <p:nvPr/>
        </p:nvSpPr>
        <p:spPr>
          <a:xfrm>
            <a:off x="2362200" y="-76200"/>
            <a:ext cx="3902631" cy="584776"/>
          </a:xfrm>
          <a:prstGeom prst="rect">
            <a:avLst/>
          </a:prstGeom>
          <a:noFill/>
        </p:spPr>
        <p:txBody>
          <a:bodyPr wrap="none" rtlCol="0">
            <a:spAutoFit/>
          </a:bodyPr>
          <a:lstStyle/>
          <a:p>
            <a:r>
              <a:rPr lang="en-US" sz="3200" dirty="0" smtClean="0">
                <a:latin typeface="Arial" panose="020B0604020202020204" pitchFamily="34" charset="0"/>
                <a:cs typeface="Arial" panose="020B0604020202020204" pitchFamily="34" charset="0"/>
              </a:rPr>
              <a:t>Development of Karl</a:t>
            </a:r>
            <a:endParaRPr lang="en-US" sz="3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0957" t="31703" r="11630" b="50667"/>
          <a:stretch/>
        </p:blipFill>
        <p:spPr>
          <a:xfrm>
            <a:off x="1499038" y="461665"/>
            <a:ext cx="6176404" cy="2286000"/>
          </a:xfrm>
          <a:prstGeom prst="rect">
            <a:avLst/>
          </a:prstGeom>
        </p:spPr>
      </p:pic>
      <p:cxnSp>
        <p:nvCxnSpPr>
          <p:cNvPr id="8" name="Straight Arrow Connector 7"/>
          <p:cNvCxnSpPr/>
          <p:nvPr/>
        </p:nvCxnSpPr>
        <p:spPr>
          <a:xfrm>
            <a:off x="5638800" y="2247900"/>
            <a:ext cx="533400" cy="1600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143000" y="1953676"/>
            <a:ext cx="914400" cy="13229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467600" y="2171700"/>
            <a:ext cx="838200" cy="1676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886200" y="2247900"/>
            <a:ext cx="60769" cy="158049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3333" y="6096000"/>
            <a:ext cx="9129386"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Six PREDICT research missions, RF14 – 19 flown to sample pre-Karl system, releasing 14-16 </a:t>
            </a:r>
            <a:r>
              <a:rPr lang="en-US" sz="2000" dirty="0" err="1" smtClean="0">
                <a:latin typeface="Arial" panose="020B0604020202020204" pitchFamily="34" charset="0"/>
                <a:cs typeface="Arial" panose="020B0604020202020204" pitchFamily="34" charset="0"/>
              </a:rPr>
              <a:t>dropsondes</a:t>
            </a:r>
            <a:r>
              <a:rPr lang="en-US" sz="2000" dirty="0" smtClean="0">
                <a:latin typeface="Arial" panose="020B0604020202020204" pitchFamily="34" charset="0"/>
                <a:cs typeface="Arial" panose="020B0604020202020204" pitchFamily="34" charset="0"/>
              </a:rPr>
              <a:t> each  </a:t>
            </a:r>
            <a:endParaRPr lang="en-US" sz="2000" dirty="0">
              <a:latin typeface="Arial" panose="020B0604020202020204" pitchFamily="34" charset="0"/>
              <a:cs typeface="Arial" panose="020B0604020202020204" pitchFamily="34" charset="0"/>
            </a:endParaRPr>
          </a:p>
        </p:txBody>
      </p:sp>
      <p:sp>
        <p:nvSpPr>
          <p:cNvPr id="23" name="TextBox 22"/>
          <p:cNvSpPr txBox="1"/>
          <p:nvPr/>
        </p:nvSpPr>
        <p:spPr>
          <a:xfrm>
            <a:off x="6547455" y="304800"/>
            <a:ext cx="2596545"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Davis and </a:t>
            </a:r>
            <a:r>
              <a:rPr lang="en-US" sz="1200" dirty="0" err="1" smtClean="0">
                <a:latin typeface="Arial" panose="020B0604020202020204" pitchFamily="34" charset="0"/>
                <a:cs typeface="Arial" panose="020B0604020202020204" pitchFamily="34" charset="0"/>
              </a:rPr>
              <a:t>Ahijevych</a:t>
            </a:r>
            <a:r>
              <a:rPr lang="en-US" sz="1200" dirty="0" smtClean="0">
                <a:latin typeface="Arial" panose="020B0604020202020204" pitchFamily="34" charset="0"/>
                <a:cs typeface="Arial" panose="020B0604020202020204" pitchFamily="34" charset="0"/>
              </a:rPr>
              <a:t>, </a:t>
            </a:r>
            <a:r>
              <a:rPr lang="en-US" sz="1200" i="1" dirty="0" smtClean="0">
                <a:latin typeface="Arial" panose="020B0604020202020204" pitchFamily="34" charset="0"/>
                <a:cs typeface="Arial" panose="020B0604020202020204" pitchFamily="34" charset="0"/>
              </a:rPr>
              <a:t>JAS</a:t>
            </a:r>
            <a:r>
              <a:rPr lang="en-US" sz="1200" dirty="0" smtClean="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69</a:t>
            </a:r>
            <a:r>
              <a:rPr lang="en-US" sz="1200" dirty="0" smtClean="0">
                <a:latin typeface="Arial" panose="020B0604020202020204" pitchFamily="34" charset="0"/>
                <a:cs typeface="Arial" panose="020B0604020202020204" pitchFamily="34" charset="0"/>
              </a:rPr>
              <a:t>, 2011</a:t>
            </a:r>
            <a:endParaRPr lang="en-US" sz="12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6830F965-2D93-42F6-A792-081228C5E42D}" type="slidenum">
              <a:rPr lang="en-US" smtClean="0"/>
              <a:t>6</a:t>
            </a:fld>
            <a:endParaRPr lang="en-US"/>
          </a:p>
        </p:txBody>
      </p:sp>
      <p:sp>
        <p:nvSpPr>
          <p:cNvPr id="12" name="Rectangle 3"/>
          <p:cNvSpPr>
            <a:spLocks noChangeArrowheads="1"/>
          </p:cNvSpPr>
          <p:nvPr/>
        </p:nvSpPr>
        <p:spPr bwMode="auto">
          <a:xfrm>
            <a:off x="423333" y="2667000"/>
            <a:ext cx="8686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smtClean="0">
                <a:solidFill>
                  <a:srgbClr val="FF0000"/>
                </a:solidFill>
              </a:rPr>
              <a:t>                 Hurricane </a:t>
            </a:r>
            <a:r>
              <a:rPr lang="en-US" sz="1600" dirty="0" smtClean="0">
                <a:solidFill>
                  <a:srgbClr val="FF0000"/>
                </a:solidFill>
                <a:sym typeface="Wingdings" charset="0"/>
              </a:rPr>
              <a:t>T</a:t>
            </a:r>
            <a:r>
              <a:rPr lang="en-US" sz="1600" dirty="0" smtClean="0">
                <a:solidFill>
                  <a:srgbClr val="FF0000"/>
                </a:solidFill>
              </a:rPr>
              <a:t>ropical </a:t>
            </a:r>
            <a:r>
              <a:rPr lang="en-US" sz="1600" dirty="0">
                <a:solidFill>
                  <a:srgbClr val="FF0000"/>
                </a:solidFill>
              </a:rPr>
              <a:t>Storm </a:t>
            </a:r>
            <a:r>
              <a:rPr lang="en-US" sz="1600" dirty="0">
                <a:solidFill>
                  <a:srgbClr val="FF0000"/>
                </a:solidFill>
                <a:sym typeface="Wingdings" charset="0"/>
              </a:rPr>
              <a:t></a:t>
            </a:r>
            <a:r>
              <a:rPr lang="en-US" sz="1600" dirty="0">
                <a:solidFill>
                  <a:srgbClr val="FF0000"/>
                </a:solidFill>
              </a:rPr>
              <a:t>Depression </a:t>
            </a:r>
            <a:r>
              <a:rPr lang="en-US" sz="1600" dirty="0">
                <a:solidFill>
                  <a:srgbClr val="FF0000"/>
                </a:solidFill>
                <a:sym typeface="Wingdings" charset="0"/>
              </a:rPr>
              <a:t>----------</a:t>
            </a:r>
            <a:r>
              <a:rPr lang="en-US" sz="1600" dirty="0" smtClean="0">
                <a:solidFill>
                  <a:srgbClr val="FF0000"/>
                </a:solidFill>
                <a:sym typeface="Wingdings" charset="0"/>
              </a:rPr>
              <a:t>--</a:t>
            </a:r>
            <a:r>
              <a:rPr lang="en-US" sz="1600" dirty="0">
                <a:solidFill>
                  <a:srgbClr val="FF0000"/>
                </a:solidFill>
                <a:sym typeface="Wingdings" charset="0"/>
              </a:rPr>
              <a:t>--</a:t>
            </a:r>
            <a:r>
              <a:rPr lang="en-US" sz="1600" dirty="0" smtClean="0">
                <a:solidFill>
                  <a:srgbClr val="FF0000"/>
                </a:solidFill>
                <a:sym typeface="Wingdings" charset="0"/>
              </a:rPr>
              <a:t>-------------------</a:t>
            </a:r>
            <a:r>
              <a:rPr lang="en-US" sz="1600" dirty="0">
                <a:solidFill>
                  <a:srgbClr val="FF0000"/>
                </a:solidFill>
              </a:rPr>
              <a:t>Disturbance</a:t>
            </a:r>
          </a:p>
          <a:p>
            <a:r>
              <a:rPr lang="en-US" sz="1600" dirty="0" smtClean="0">
                <a:solidFill>
                  <a:srgbClr val="FF0000"/>
                </a:solidFill>
              </a:rPr>
              <a:t>                 Sept </a:t>
            </a:r>
            <a:r>
              <a:rPr lang="en-US" sz="1600" dirty="0">
                <a:solidFill>
                  <a:srgbClr val="FF0000"/>
                </a:solidFill>
              </a:rPr>
              <a:t>16 18Z  </a:t>
            </a:r>
            <a:r>
              <a:rPr lang="en-US" sz="1600" dirty="0" smtClean="0">
                <a:solidFill>
                  <a:srgbClr val="FF0000"/>
                </a:solidFill>
              </a:rPr>
              <a:t>  Sept </a:t>
            </a:r>
            <a:r>
              <a:rPr lang="en-US" sz="1600" dirty="0">
                <a:solidFill>
                  <a:srgbClr val="FF0000"/>
                </a:solidFill>
              </a:rPr>
              <a:t>14 18Z   </a:t>
            </a:r>
            <a:r>
              <a:rPr lang="en-US" sz="1600" dirty="0" smtClean="0">
                <a:solidFill>
                  <a:srgbClr val="FF0000"/>
                </a:solidFill>
              </a:rPr>
              <a:t> Sept </a:t>
            </a:r>
            <a:r>
              <a:rPr lang="en-US" sz="1600" dirty="0">
                <a:solidFill>
                  <a:srgbClr val="FF0000"/>
                </a:solidFill>
              </a:rPr>
              <a:t>14 12Z                             </a:t>
            </a:r>
            <a:r>
              <a:rPr lang="en-US" sz="1600" dirty="0" smtClean="0">
                <a:solidFill>
                  <a:srgbClr val="FF0000"/>
                </a:solidFill>
              </a:rPr>
              <a:t>               </a:t>
            </a:r>
            <a:r>
              <a:rPr lang="en-US" sz="1600" dirty="0">
                <a:solidFill>
                  <a:srgbClr val="FF0000"/>
                </a:solidFill>
              </a:rPr>
              <a:t>Sept </a:t>
            </a:r>
            <a:r>
              <a:rPr lang="en-US" sz="1600" dirty="0" smtClean="0">
                <a:solidFill>
                  <a:srgbClr val="FF0000"/>
                </a:solidFill>
              </a:rPr>
              <a:t>9</a:t>
            </a:r>
            <a:endParaRPr lang="en-US" sz="1600" dirty="0">
              <a:solidFill>
                <a:srgbClr val="FF0000"/>
              </a:solidFill>
            </a:endParaRPr>
          </a:p>
        </p:txBody>
      </p:sp>
    </p:spTree>
    <p:extLst>
      <p:ext uri="{BB962C8B-B14F-4D97-AF65-F5344CB8AC3E}">
        <p14:creationId xmlns:p14="http://schemas.microsoft.com/office/powerpoint/2010/main" val="6753560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8118" y="4724400"/>
            <a:ext cx="8665882"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ARO picks up large scale moisture variations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ARO profiles that sample </a:t>
            </a:r>
            <a:r>
              <a:rPr lang="en-US" sz="2400" dirty="0">
                <a:latin typeface="Arial" panose="020B0604020202020204" pitchFamily="34" charset="0"/>
                <a:cs typeface="Arial" panose="020B0604020202020204" pitchFamily="34" charset="0"/>
              </a:rPr>
              <a:t>in upper level high </a:t>
            </a:r>
            <a:r>
              <a:rPr lang="en-US" sz="2400" dirty="0" smtClean="0">
                <a:latin typeface="Arial" panose="020B0604020202020204" pitchFamily="34" charset="0"/>
                <a:cs typeface="Arial" panose="020B0604020202020204" pitchFamily="34" charset="0"/>
              </a:rPr>
              <a:t>PW region of storm have higher average refractivity </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However the true benefit comes from assimilating the information at the location of each observation</a:t>
            </a:r>
            <a:endParaRPr lang="en-US"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13" t="6235" r="5797"/>
          <a:stretch/>
        </p:blipFill>
        <p:spPr>
          <a:xfrm>
            <a:off x="-8466" y="685802"/>
            <a:ext cx="5647266" cy="3445588"/>
          </a:xfrm>
          <a:prstGeom prst="rect">
            <a:avLst/>
          </a:prstGeom>
        </p:spPr>
      </p:pic>
      <p:pic>
        <p:nvPicPr>
          <p:cNvPr id="7" name="Picture 6"/>
          <p:cNvPicPr/>
          <p:nvPr/>
        </p:nvPicPr>
        <p:blipFill rotWithShape="1">
          <a:blip r:embed="rId3">
            <a:extLst>
              <a:ext uri="{28A0092B-C50C-407E-A947-70E740481C1C}">
                <a14:useLocalDpi xmlns:a14="http://schemas.microsoft.com/office/drawing/2010/main" val="0"/>
              </a:ext>
            </a:extLst>
          </a:blip>
          <a:srcRect l="4809" t="6142" r="8344"/>
          <a:stretch/>
        </p:blipFill>
        <p:spPr bwMode="auto">
          <a:xfrm>
            <a:off x="5486400" y="685800"/>
            <a:ext cx="3657600" cy="3445590"/>
          </a:xfrm>
          <a:prstGeom prst="rect">
            <a:avLst/>
          </a:prstGeom>
          <a:ln>
            <a:noFill/>
          </a:ln>
          <a:extLst>
            <a:ext uri="{53640926-AAD7-44d8-BBD7-CCE9431645EC}">
              <a14:shadowObscured xmlns:a14="http://schemas.microsoft.com/office/drawing/2010/main"/>
            </a:ext>
          </a:extLst>
        </p:spPr>
      </p:pic>
      <p:sp>
        <p:nvSpPr>
          <p:cNvPr id="2" name="Slide Number Placeholder 1"/>
          <p:cNvSpPr>
            <a:spLocks noGrp="1"/>
          </p:cNvSpPr>
          <p:nvPr>
            <p:ph type="sldNum" sz="quarter" idx="12"/>
          </p:nvPr>
        </p:nvSpPr>
        <p:spPr/>
        <p:txBody>
          <a:bodyPr/>
          <a:lstStyle/>
          <a:p>
            <a:fld id="{6830F965-2D93-42F6-A792-081228C5E42D}" type="slidenum">
              <a:rPr lang="en-US" smtClean="0"/>
              <a:t>7</a:t>
            </a:fld>
            <a:endParaRPr lang="en-US"/>
          </a:p>
        </p:txBody>
      </p:sp>
      <p:sp>
        <p:nvSpPr>
          <p:cNvPr id="9" name="TextBox 8"/>
          <p:cNvSpPr txBox="1"/>
          <p:nvPr/>
        </p:nvSpPr>
        <p:spPr>
          <a:xfrm>
            <a:off x="914400" y="-20509"/>
            <a:ext cx="7597152" cy="584776"/>
          </a:xfrm>
          <a:prstGeom prst="rect">
            <a:avLst/>
          </a:prstGeom>
          <a:noFill/>
        </p:spPr>
        <p:txBody>
          <a:bodyPr wrap="none" rtlCol="0">
            <a:spAutoFit/>
          </a:bodyPr>
          <a:lstStyle/>
          <a:p>
            <a:r>
              <a:rPr lang="en-US" sz="3200" dirty="0" smtClean="0">
                <a:latin typeface="Arial" panose="020B0604020202020204" pitchFamily="34" charset="0"/>
                <a:cs typeface="Arial" panose="020B0604020202020204" pitchFamily="34" charset="0"/>
              </a:rPr>
              <a:t>Spatial distribution of moisture from ARO</a:t>
            </a:r>
            <a:endParaRPr lang="en-US" sz="3200" dirty="0">
              <a:latin typeface="Arial" panose="020B0604020202020204" pitchFamily="34" charset="0"/>
              <a:cs typeface="Arial" panose="020B0604020202020204" pitchFamily="34" charset="0"/>
            </a:endParaRPr>
          </a:p>
        </p:txBody>
      </p:sp>
      <p:sp>
        <p:nvSpPr>
          <p:cNvPr id="10" name="TextBox 9"/>
          <p:cNvSpPr txBox="1"/>
          <p:nvPr/>
        </p:nvSpPr>
        <p:spPr>
          <a:xfrm>
            <a:off x="1374588" y="4201180"/>
            <a:ext cx="2236510" cy="523220"/>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WRF PW above 500 </a:t>
            </a:r>
            <a:r>
              <a:rPr lang="en-US" sz="1400" dirty="0" err="1" smtClean="0">
                <a:latin typeface="Arial" panose="020B0604020202020204" pitchFamily="34" charset="0"/>
                <a:cs typeface="Arial" panose="020B0604020202020204" pitchFamily="34" charset="0"/>
              </a:rPr>
              <a:t>hPa</a:t>
            </a:r>
            <a:r>
              <a:rPr lang="en-US" sz="1400" dirty="0" smtClean="0">
                <a:latin typeface="Arial" panose="020B0604020202020204" pitchFamily="34" charset="0"/>
                <a:cs typeface="Arial" panose="020B0604020202020204" pitchFamily="34" charset="0"/>
              </a:rPr>
              <a:t> </a:t>
            </a:r>
          </a:p>
          <a:p>
            <a:r>
              <a:rPr lang="en-US" sz="1400" dirty="0" smtClean="0">
                <a:latin typeface="Arial" panose="020B0604020202020204" pitchFamily="34" charset="0"/>
                <a:cs typeface="Arial" panose="020B0604020202020204" pitchFamily="34" charset="0"/>
              </a:rPr>
              <a:t>13 Sept 12:00 UT</a:t>
            </a:r>
            <a:endParaRPr lang="en-US" sz="1400" dirty="0">
              <a:latin typeface="Arial" panose="020B0604020202020204" pitchFamily="34" charset="0"/>
              <a:cs typeface="Arial" panose="020B0604020202020204" pitchFamily="34" charset="0"/>
            </a:endParaRPr>
          </a:p>
        </p:txBody>
      </p:sp>
      <p:sp>
        <p:nvSpPr>
          <p:cNvPr id="3" name="TextBox 2"/>
          <p:cNvSpPr txBox="1"/>
          <p:nvPr/>
        </p:nvSpPr>
        <p:spPr>
          <a:xfrm>
            <a:off x="6172200" y="4038600"/>
            <a:ext cx="2514600" cy="461665"/>
          </a:xfrm>
          <a:prstGeom prst="rect">
            <a:avLst/>
          </a:prstGeom>
          <a:noFill/>
        </p:spPr>
        <p:txBody>
          <a:bodyPr wrap="square" rtlCol="0">
            <a:spAutoFit/>
          </a:bodyPr>
          <a:lstStyle/>
          <a:p>
            <a:pPr algn="ctr"/>
            <a:r>
              <a:rPr lang="en-US" sz="1200" dirty="0" smtClean="0"/>
              <a:t>relative to environmental background mean</a:t>
            </a:r>
            <a:endParaRPr lang="en-US" sz="1200" dirty="0"/>
          </a:p>
        </p:txBody>
      </p:sp>
    </p:spTree>
    <p:extLst>
      <p:ext uri="{BB962C8B-B14F-4D97-AF65-F5344CB8AC3E}">
        <p14:creationId xmlns:p14="http://schemas.microsoft.com/office/powerpoint/2010/main" val="25901609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870" y="609599"/>
            <a:ext cx="3276600" cy="562752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6400800"/>
            <a:ext cx="1282183" cy="31237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3454" y="1475791"/>
            <a:ext cx="815881" cy="2941611"/>
          </a:xfrm>
          <a:prstGeom prst="rect">
            <a:avLst/>
          </a:prstGeom>
        </p:spPr>
      </p:pic>
      <p:sp>
        <p:nvSpPr>
          <p:cNvPr id="6" name="TextBox 5"/>
          <p:cNvSpPr txBox="1"/>
          <p:nvPr/>
        </p:nvSpPr>
        <p:spPr>
          <a:xfrm>
            <a:off x="4038600" y="914400"/>
            <a:ext cx="5105400" cy="3046988"/>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The pre-Karl system exhibited a diurnal convective pattern in IR cloud top temperature until genesis on 14 September</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Pulse of deep convection on 11 September</a:t>
            </a:r>
          </a:p>
          <a:p>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511336" y="0"/>
            <a:ext cx="7870664" cy="584776"/>
          </a:xfrm>
          <a:prstGeom prst="rect">
            <a:avLst/>
          </a:prstGeom>
          <a:noFill/>
        </p:spPr>
        <p:txBody>
          <a:bodyPr wrap="none" rtlCol="0">
            <a:spAutoFit/>
          </a:bodyPr>
          <a:lstStyle/>
          <a:p>
            <a:r>
              <a:rPr lang="en-US" sz="3200" dirty="0" smtClean="0">
                <a:latin typeface="Arial" panose="020B0604020202020204" pitchFamily="34" charset="0"/>
                <a:cs typeface="Arial" panose="020B0604020202020204" pitchFamily="34" charset="0"/>
              </a:rPr>
              <a:t>Pre – Karl diurnal convective cycle from IR</a:t>
            </a:r>
            <a:endParaRPr lang="en-US" sz="32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6830F965-2D93-42F6-A792-081228C5E42D}" type="slidenum">
              <a:rPr lang="en-US" smtClean="0"/>
              <a:t>8</a:t>
            </a:fld>
            <a:endParaRPr lang="en-US"/>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059" t="5871" r="7909"/>
          <a:stretch/>
        </p:blipFill>
        <p:spPr>
          <a:xfrm>
            <a:off x="4648200" y="3657600"/>
            <a:ext cx="4020243" cy="2666516"/>
          </a:xfrm>
          <a:prstGeom prst="rect">
            <a:avLst/>
          </a:prstGeom>
        </p:spPr>
      </p:pic>
      <p:sp>
        <p:nvSpPr>
          <p:cNvPr id="10" name="TextBox 9"/>
          <p:cNvSpPr txBox="1"/>
          <p:nvPr/>
        </p:nvSpPr>
        <p:spPr>
          <a:xfrm>
            <a:off x="2819401" y="6581001"/>
            <a:ext cx="255326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Davis and </a:t>
            </a:r>
            <a:r>
              <a:rPr lang="en-US" sz="1200" dirty="0" err="1" smtClean="0">
                <a:latin typeface="Arial" panose="020B0604020202020204" pitchFamily="34" charset="0"/>
                <a:cs typeface="Arial" panose="020B0604020202020204" pitchFamily="34" charset="0"/>
              </a:rPr>
              <a:t>Ahijevych</a:t>
            </a:r>
            <a:r>
              <a:rPr lang="en-US" sz="1200" dirty="0" smtClean="0">
                <a:latin typeface="Arial" panose="020B0604020202020204" pitchFamily="34" charset="0"/>
                <a:cs typeface="Arial" panose="020B0604020202020204" pitchFamily="34" charset="0"/>
              </a:rPr>
              <a:t>, </a:t>
            </a:r>
            <a:r>
              <a:rPr lang="en-US" sz="1200" i="1" dirty="0" smtClean="0">
                <a:latin typeface="Arial" panose="020B0604020202020204" pitchFamily="34" charset="0"/>
                <a:cs typeface="Arial" panose="020B0604020202020204" pitchFamily="34" charset="0"/>
              </a:rPr>
              <a:t>JAS</a:t>
            </a:r>
            <a:r>
              <a:rPr lang="en-US" sz="1200" dirty="0" smtClean="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69</a:t>
            </a:r>
            <a:r>
              <a:rPr lang="en-US" sz="1200" dirty="0" smtClean="0">
                <a:latin typeface="Arial" panose="020B0604020202020204" pitchFamily="34" charset="0"/>
                <a:cs typeface="Arial" panose="020B0604020202020204" pitchFamily="34" charset="0"/>
              </a:rPr>
              <a:t>,2011</a:t>
            </a: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5029200" y="5638800"/>
            <a:ext cx="2249527" cy="369332"/>
          </a:xfrm>
          <a:prstGeom prst="rect">
            <a:avLst/>
          </a:prstGeom>
          <a:noFill/>
        </p:spPr>
        <p:txBody>
          <a:bodyPr wrap="none" rtlCol="0">
            <a:spAutoFit/>
          </a:bodyPr>
          <a:lstStyle/>
          <a:p>
            <a:r>
              <a:rPr lang="en-US" dirty="0" smtClean="0">
                <a:solidFill>
                  <a:schemeClr val="bg1"/>
                </a:solidFill>
                <a:latin typeface="Arial" panose="020B0604020202020204" pitchFamily="34" charset="0"/>
                <a:cs typeface="Arial" panose="020B0604020202020204" pitchFamily="34" charset="0"/>
              </a:rPr>
              <a:t>11 Sept, RF16, T - 3</a:t>
            </a:r>
            <a:endParaRPr lang="en-US"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7620000" y="3657600"/>
            <a:ext cx="920445" cy="307777"/>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17:32 UT</a:t>
            </a:r>
            <a:endParaRPr lang="en-US" sz="14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3867" y="2130623"/>
            <a:ext cx="1219200" cy="307777"/>
          </a:xfrm>
          <a:prstGeom prst="rect">
            <a:avLst/>
          </a:prstGeom>
          <a:noFill/>
        </p:spPr>
        <p:txBody>
          <a:bodyPr wrap="square" rtlCol="0">
            <a:spAutoFit/>
          </a:bodyPr>
          <a:lstStyle/>
          <a:p>
            <a:r>
              <a:rPr lang="en-US" sz="1400" dirty="0" smtClean="0"/>
              <a:t>RF19 T-0</a:t>
            </a:r>
            <a:endParaRPr lang="en-US" sz="1400" dirty="0"/>
          </a:p>
        </p:txBody>
      </p:sp>
      <p:sp>
        <p:nvSpPr>
          <p:cNvPr id="13" name="TextBox 12"/>
          <p:cNvSpPr txBox="1"/>
          <p:nvPr/>
        </p:nvSpPr>
        <p:spPr>
          <a:xfrm>
            <a:off x="0" y="2819400"/>
            <a:ext cx="1219200" cy="307777"/>
          </a:xfrm>
          <a:prstGeom prst="rect">
            <a:avLst/>
          </a:prstGeom>
          <a:noFill/>
        </p:spPr>
        <p:txBody>
          <a:bodyPr wrap="square" rtlCol="0">
            <a:spAutoFit/>
          </a:bodyPr>
          <a:lstStyle/>
          <a:p>
            <a:r>
              <a:rPr lang="en-US" sz="1400" dirty="0" smtClean="0"/>
              <a:t>RF18 T-1</a:t>
            </a:r>
            <a:endParaRPr lang="en-US" sz="1400" dirty="0"/>
          </a:p>
        </p:txBody>
      </p:sp>
      <p:sp>
        <p:nvSpPr>
          <p:cNvPr id="14" name="TextBox 13"/>
          <p:cNvSpPr txBox="1"/>
          <p:nvPr/>
        </p:nvSpPr>
        <p:spPr>
          <a:xfrm>
            <a:off x="0" y="3429000"/>
            <a:ext cx="1219200" cy="307777"/>
          </a:xfrm>
          <a:prstGeom prst="rect">
            <a:avLst/>
          </a:prstGeom>
          <a:noFill/>
        </p:spPr>
        <p:txBody>
          <a:bodyPr wrap="square" rtlCol="0">
            <a:spAutoFit/>
          </a:bodyPr>
          <a:lstStyle/>
          <a:p>
            <a:r>
              <a:rPr lang="en-US" sz="1400" dirty="0" smtClean="0"/>
              <a:t>RF17 T-2</a:t>
            </a:r>
            <a:endParaRPr lang="en-US" sz="1400" dirty="0"/>
          </a:p>
        </p:txBody>
      </p:sp>
      <p:sp>
        <p:nvSpPr>
          <p:cNvPr id="15" name="TextBox 14"/>
          <p:cNvSpPr txBox="1"/>
          <p:nvPr/>
        </p:nvSpPr>
        <p:spPr>
          <a:xfrm>
            <a:off x="0" y="3959423"/>
            <a:ext cx="1219200" cy="307777"/>
          </a:xfrm>
          <a:prstGeom prst="rect">
            <a:avLst/>
          </a:prstGeom>
          <a:noFill/>
        </p:spPr>
        <p:txBody>
          <a:bodyPr wrap="square" rtlCol="0">
            <a:spAutoFit/>
          </a:bodyPr>
          <a:lstStyle/>
          <a:p>
            <a:r>
              <a:rPr lang="en-US" sz="1400" dirty="0" smtClean="0"/>
              <a:t>RF16 T-3</a:t>
            </a:r>
            <a:endParaRPr lang="en-US" sz="1400" dirty="0"/>
          </a:p>
        </p:txBody>
      </p:sp>
      <p:sp>
        <p:nvSpPr>
          <p:cNvPr id="16" name="TextBox 15"/>
          <p:cNvSpPr txBox="1"/>
          <p:nvPr/>
        </p:nvSpPr>
        <p:spPr>
          <a:xfrm>
            <a:off x="0" y="4495800"/>
            <a:ext cx="1219200" cy="523220"/>
          </a:xfrm>
          <a:prstGeom prst="rect">
            <a:avLst/>
          </a:prstGeom>
          <a:noFill/>
        </p:spPr>
        <p:txBody>
          <a:bodyPr wrap="square" rtlCol="0">
            <a:spAutoFit/>
          </a:bodyPr>
          <a:lstStyle/>
          <a:p>
            <a:r>
              <a:rPr lang="en-US" sz="1400" dirty="0" smtClean="0"/>
              <a:t>RF15 T-4</a:t>
            </a:r>
          </a:p>
          <a:p>
            <a:r>
              <a:rPr lang="en-US" sz="1400" dirty="0" smtClean="0"/>
              <a:t>RF14 T-4</a:t>
            </a:r>
            <a:endParaRPr lang="en-US" sz="1400" dirty="0"/>
          </a:p>
        </p:txBody>
      </p:sp>
    </p:spTree>
    <p:extLst>
      <p:ext uri="{BB962C8B-B14F-4D97-AF65-F5344CB8AC3E}">
        <p14:creationId xmlns:p14="http://schemas.microsoft.com/office/powerpoint/2010/main" val="33603710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9917" y="-26740"/>
            <a:ext cx="5385809" cy="584776"/>
          </a:xfrm>
          <a:prstGeom prst="rect">
            <a:avLst/>
          </a:prstGeom>
          <a:noFill/>
        </p:spPr>
        <p:txBody>
          <a:bodyPr wrap="none" rtlCol="0">
            <a:spAutoFit/>
          </a:bodyPr>
          <a:lstStyle/>
          <a:p>
            <a:r>
              <a:rPr lang="en-US" sz="3200" dirty="0" smtClean="0">
                <a:latin typeface="Arial" panose="020B0604020202020204" pitchFamily="34" charset="0"/>
                <a:cs typeface="Arial" panose="020B0604020202020204" pitchFamily="34" charset="0"/>
              </a:rPr>
              <a:t>Evolution of the mean profile</a:t>
            </a:r>
            <a:endParaRPr lang="en-US" sz="3200" dirty="0">
              <a:latin typeface="Arial" panose="020B0604020202020204" pitchFamily="34" charset="0"/>
              <a:cs typeface="Arial" panose="020B0604020202020204" pitchFamily="34" charset="0"/>
            </a:endParaRPr>
          </a:p>
        </p:txBody>
      </p:sp>
      <p:sp>
        <p:nvSpPr>
          <p:cNvPr id="4" name="TextBox 3"/>
          <p:cNvSpPr txBox="1"/>
          <p:nvPr/>
        </p:nvSpPr>
        <p:spPr>
          <a:xfrm>
            <a:off x="817656" y="4413151"/>
            <a:ext cx="8460815"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To investigate temporal moisture evolution, a 6 x 6 </a:t>
            </a:r>
            <a:r>
              <a:rPr lang="en-US" sz="2400" dirty="0" err="1" smtClean="0">
                <a:latin typeface="Arial" panose="020B0604020202020204" pitchFamily="34" charset="0"/>
                <a:cs typeface="Arial" panose="020B0604020202020204" pitchFamily="34" charset="0"/>
              </a:rPr>
              <a:t>meso</a:t>
            </a:r>
            <a:r>
              <a:rPr lang="en-US" sz="2400" dirty="0" smtClean="0">
                <a:latin typeface="Arial" panose="020B0604020202020204" pitchFamily="34" charset="0"/>
                <a:cs typeface="Arial" panose="020B0604020202020204" pitchFamily="34" charset="0"/>
              </a:rPr>
              <a:t>-</a:t>
            </a:r>
            <a:r>
              <a:rPr lang="el-GR" sz="2400" dirty="0" smtClean="0">
                <a:latin typeface="Arial" panose="020B0604020202020204" pitchFamily="34" charset="0"/>
                <a:cs typeface="Arial" panose="020B0604020202020204" pitchFamily="34" charset="0"/>
              </a:rPr>
              <a:t>α</a:t>
            </a:r>
            <a:r>
              <a:rPr lang="en-US" sz="2400" dirty="0" smtClean="0">
                <a:latin typeface="Arial" panose="020B0604020202020204" pitchFamily="34" charset="0"/>
                <a:cs typeface="Arial" panose="020B0604020202020204" pitchFamily="34" charset="0"/>
              </a:rPr>
              <a:t> box was defined surrounding the storm location for each day 11-14 Sept, T-3 to T-0</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ARO open loop profiles were averaged within the region for each flight. </a:t>
            </a:r>
            <a:endParaRPr lang="en-US" sz="24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6830F965-2D93-42F6-A792-081228C5E42D}" type="slidenum">
              <a:rPr lang="en-US" smtClean="0"/>
              <a:t>9</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00" t="7608" r="4584"/>
          <a:stretch/>
        </p:blipFill>
        <p:spPr>
          <a:xfrm>
            <a:off x="754367" y="1045882"/>
            <a:ext cx="8250675" cy="3145118"/>
          </a:xfrm>
          <a:prstGeom prst="rect">
            <a:avLst/>
          </a:prstGeom>
        </p:spPr>
      </p:pic>
    </p:spTree>
    <p:extLst>
      <p:ext uri="{BB962C8B-B14F-4D97-AF65-F5344CB8AC3E}">
        <p14:creationId xmlns:p14="http://schemas.microsoft.com/office/powerpoint/2010/main" val="11924151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7987467</TotalTime>
  <Words>2566</Words>
  <Application>Microsoft Macintosh PowerPoint</Application>
  <PresentationFormat>On-screen Show (4:3)</PresentationFormat>
  <Paragraphs>340</Paragraphs>
  <Slides>48</Slides>
  <Notes>14</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48</vt:i4>
      </vt:variant>
    </vt:vector>
  </HeadingPairs>
  <TitlesOfParts>
    <vt:vector size="52" baseType="lpstr">
      <vt:lpstr>Office Theme</vt:lpstr>
      <vt:lpstr>Equation</vt:lpstr>
      <vt:lpstr>Document</vt:lpstr>
      <vt:lpstr>MathType 6.0 Equation</vt:lpstr>
      <vt:lpstr>Improvements in  Airborne GPS Radio Occultation using Phase Matching Inversion for        Tropical Storms and Atmospheric Rivers</vt:lpstr>
      <vt:lpstr>Acknowledgements</vt:lpstr>
      <vt:lpstr>Overview</vt:lpstr>
      <vt:lpstr>Airborne GPS radio occultation</vt:lpstr>
      <vt:lpstr>Focus on tropical waves</vt:lpstr>
      <vt:lpstr>PowerPoint Presentation</vt:lpstr>
      <vt:lpstr>PowerPoint Presentation</vt:lpstr>
      <vt:lpstr>PowerPoint Presentation</vt:lpstr>
      <vt:lpstr>PowerPoint Presentation</vt:lpstr>
      <vt:lpstr>PowerPoint Presentation</vt:lpstr>
      <vt:lpstr>Airborne retrieval improvements</vt:lpstr>
      <vt:lpstr>GO underestimates bending</vt:lpstr>
      <vt:lpstr>Bias is reduced by phase matching</vt:lpstr>
      <vt:lpstr>FSI gives similar results as PM</vt:lpstr>
      <vt:lpstr>Data assimilation on day prior to reaching tropical storm</vt:lpstr>
      <vt:lpstr>Airborne RO provides much denser sampling than COSMIC spaceborne RO</vt:lpstr>
      <vt:lpstr>PowerPoint Presentation</vt:lpstr>
      <vt:lpstr>PowerPoint Presentation</vt:lpstr>
      <vt:lpstr>PowerPoint Presentation</vt:lpstr>
      <vt:lpstr>Verification by satellite PW obs</vt:lpstr>
      <vt:lpstr>Indirect impact on winds</vt:lpstr>
      <vt:lpstr>Calwater 2015 Atmospheric Rivers</vt:lpstr>
      <vt:lpstr>PowerPoint Presentation</vt:lpstr>
      <vt:lpstr>Data types collected</vt:lpstr>
      <vt:lpstr>Precipitable water on day of atmospheric river landfall</vt:lpstr>
      <vt:lpstr>Forecast precipitation overestimated</vt:lpstr>
      <vt:lpstr>ARO observations </vt:lpstr>
      <vt:lpstr>Preliminary GO retrievals</vt:lpstr>
      <vt:lpstr>Phase matching reduces bias</vt:lpstr>
      <vt:lpstr>Upcoming Strateole-2 will quantify gravity waves in the equatorial atmosphere</vt:lpstr>
      <vt:lpstr>Conclusions</vt:lpstr>
      <vt:lpstr>PowerPoint Presentation</vt:lpstr>
      <vt:lpstr>PowerPoint Presentation</vt:lpstr>
      <vt:lpstr>PowerPoint Presentation</vt:lpstr>
      <vt:lpstr>PowerPoint Presentation</vt:lpstr>
      <vt:lpstr>PowerPoint Presentation</vt:lpstr>
      <vt:lpstr>PowerPoint Presentation</vt:lpstr>
      <vt:lpstr>Indirect impact on winds</vt:lpstr>
      <vt:lpstr>Verification by satellite PW obs</vt:lpstr>
      <vt:lpstr>PowerPoint Presentation</vt:lpstr>
      <vt:lpstr>PowerPoint Presentation</vt:lpstr>
      <vt:lpstr>PowerPoint Presentation</vt:lpstr>
      <vt:lpstr>PowerPoint Presentation</vt:lpstr>
      <vt:lpstr>PowerPoint Presentation</vt:lpstr>
      <vt:lpstr>Complementary to dropsondes</vt:lpstr>
      <vt:lpstr>PowerPoint Presentation</vt:lpstr>
      <vt:lpstr>PowerPoint Presentation</vt:lpstr>
      <vt:lpstr>Refractivity Variability from Dropsondes</vt:lpstr>
    </vt:vector>
  </TitlesOfParts>
  <Company>Purdue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towards operational airborne GNSS radio occultation  for weather prediction</dc:title>
  <dc:creator>Haase, Jennifer S</dc:creator>
  <cp:lastModifiedBy>Haase, Jennifer S</cp:lastModifiedBy>
  <cp:revision>94</cp:revision>
  <cp:lastPrinted>2016-03-17T18:41:14Z</cp:lastPrinted>
  <dcterms:created xsi:type="dcterms:W3CDTF">2016-02-25T00:58:46Z</dcterms:created>
  <dcterms:modified xsi:type="dcterms:W3CDTF">2016-03-17T18:41:54Z</dcterms:modified>
</cp:coreProperties>
</file>